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17"/>
  </p:notesMasterIdLst>
  <p:sldIdLst>
    <p:sldId id="343" r:id="rId2"/>
    <p:sldId id="334" r:id="rId3"/>
    <p:sldId id="259" r:id="rId4"/>
    <p:sldId id="362" r:id="rId5"/>
    <p:sldId id="364" r:id="rId6"/>
    <p:sldId id="262" r:id="rId7"/>
    <p:sldId id="360" r:id="rId8"/>
    <p:sldId id="264" r:id="rId9"/>
    <p:sldId id="351" r:id="rId10"/>
    <p:sldId id="300" r:id="rId11"/>
    <p:sldId id="336" r:id="rId12"/>
    <p:sldId id="366" r:id="rId13"/>
    <p:sldId id="367" r:id="rId14"/>
    <p:sldId id="368" r:id="rId15"/>
    <p:sldId id="370" r:id="rId16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EC"/>
    <a:srgbClr val="85AEFF"/>
    <a:srgbClr val="677CE5"/>
    <a:srgbClr val="5D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0722-D0B0-4C9D-BEB5-133DFB040E09}" type="datetimeFigureOut">
              <a:rPr lang="hr-HR" smtClean="0"/>
              <a:t>25.2.2020.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14F96-26E1-4E18-BC16-3E76CEE57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12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61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2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25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49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57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76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53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8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09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72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40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78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14F96-26E1-4E18-BC16-3E76CEE576F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49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8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6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1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17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2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zvoj.gov.h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nancijskepodrske.hr/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5B019.B0EC3A00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toci@mrrfeu.hr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654F7B-B9E4-47B6-A3BE-435F6B1C0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104" y="1891133"/>
            <a:ext cx="9521505" cy="168104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rgbClr val="0070C0"/>
                </a:solidFill>
              </a:rPr>
              <a:t/>
            </a:r>
            <a:br>
              <a:rPr lang="hr-HR" sz="4000" b="1" dirty="0">
                <a:solidFill>
                  <a:srgbClr val="0070C0"/>
                </a:solidFill>
              </a:rPr>
            </a:br>
            <a:r>
              <a:rPr lang="hr-HR" sz="3600" b="1" dirty="0">
                <a:solidFill>
                  <a:srgbClr val="002060"/>
                </a:solidFill>
                <a:latin typeface="+mn-lt"/>
              </a:rPr>
              <a:t>Natječaj za prijavu projekata udruga na otocima </a:t>
            </a:r>
            <a:br>
              <a:rPr lang="hr-HR" sz="3600" b="1" dirty="0">
                <a:solidFill>
                  <a:srgbClr val="002060"/>
                </a:solidFill>
                <a:latin typeface="+mn-lt"/>
              </a:rPr>
            </a:br>
            <a:r>
              <a:rPr lang="hr-HR" sz="3600" b="1" dirty="0">
                <a:solidFill>
                  <a:srgbClr val="002060"/>
                </a:solidFill>
                <a:latin typeface="+mn-lt"/>
              </a:rPr>
              <a:t>usmjerenih na održivi razvoj otoka 2020. </a:t>
            </a:r>
            <a:r>
              <a:rPr lang="hr-HR" sz="3000" b="1" dirty="0">
                <a:solidFill>
                  <a:srgbClr val="0070C0"/>
                </a:solidFill>
              </a:rPr>
              <a:t/>
            </a:r>
            <a:br>
              <a:rPr lang="hr-HR" sz="3000" b="1" dirty="0">
                <a:solidFill>
                  <a:srgbClr val="0070C0"/>
                </a:solidFill>
              </a:rPr>
            </a:br>
            <a:endParaRPr lang="hr-HR" sz="29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9220" y="5668194"/>
            <a:ext cx="200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>
                <a:solidFill>
                  <a:srgbClr val="002060"/>
                </a:solidFill>
              </a:rPr>
              <a:t>Zagreb, 28. veljače 2020</a:t>
            </a:r>
            <a:r>
              <a:rPr lang="hr-HR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41420" r="11864" b="29878"/>
          <a:stretch/>
        </p:blipFill>
        <p:spPr bwMode="auto">
          <a:xfrm>
            <a:off x="1897457" y="3482109"/>
            <a:ext cx="7920798" cy="2074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084" y="648556"/>
            <a:ext cx="8229600" cy="1143000"/>
          </a:xfrm>
        </p:spPr>
        <p:txBody>
          <a:bodyPr>
            <a:normAutofit/>
          </a:bodyPr>
          <a:lstStyle/>
          <a:p>
            <a:r>
              <a:rPr lang="hr-HR" altLang="x-none" sz="3200" b="1" dirty="0">
                <a:solidFill>
                  <a:srgbClr val="002060"/>
                </a:solidFill>
                <a:latin typeface="+mn-lt"/>
              </a:rPr>
              <a:t>Faze natječajnog postupka 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983846" y="1771871"/>
            <a:ext cx="9144000" cy="1872208"/>
          </a:xfrm>
          <a:prstGeom prst="stripedRightArrow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1550403" y="2417333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8646" y="33291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OBJAVA 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NATJEČAJA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894" y="3347424"/>
            <a:ext cx="174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ZATVARANJE  NATJEČAJA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7007" y="3285242"/>
            <a:ext cx="1746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ODLUKA O DODJELI FINANCIJSKIH SREDSTAVA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5223" y="3230485"/>
            <a:ext cx="186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UGOVORANJE PROJEKATA 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2551322" y="3680201"/>
            <a:ext cx="916831" cy="90513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739927" y="4067925"/>
            <a:ext cx="1693459" cy="11293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59658" y="4608681"/>
            <a:ext cx="2020055" cy="8911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620894" y="2395232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2.</a:t>
            </a:r>
          </a:p>
        </p:txBody>
      </p:sp>
      <p:sp>
        <p:nvSpPr>
          <p:cNvPr id="33" name="Oval 32"/>
          <p:cNvSpPr/>
          <p:nvPr/>
        </p:nvSpPr>
        <p:spPr>
          <a:xfrm>
            <a:off x="5811524" y="2381350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3.</a:t>
            </a:r>
          </a:p>
        </p:txBody>
      </p:sp>
      <p:sp>
        <p:nvSpPr>
          <p:cNvPr id="34" name="Oval 33"/>
          <p:cNvSpPr/>
          <p:nvPr/>
        </p:nvSpPr>
        <p:spPr>
          <a:xfrm>
            <a:off x="7634797" y="2391234"/>
            <a:ext cx="669776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4245" y="4781510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30 DANA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6680" y="5449839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45 DANA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35274" y="5634505"/>
            <a:ext cx="12017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30 DANA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979713" y="4459255"/>
            <a:ext cx="2827581" cy="616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>
              <a:solidFill>
                <a:srgbClr val="002060"/>
              </a:solidFill>
            </a:endParaRPr>
          </a:p>
          <a:p>
            <a:pPr algn="ctr"/>
            <a:r>
              <a:rPr lang="hr-HR" sz="1400" b="1" dirty="0">
                <a:solidFill>
                  <a:srgbClr val="002060"/>
                </a:solidFill>
              </a:rPr>
              <a:t>PROVEDBA PROJEKATA</a:t>
            </a:r>
          </a:p>
          <a:p>
            <a:pPr algn="ctr"/>
            <a:r>
              <a:rPr lang="hr-HR" sz="1400" b="1" dirty="0">
                <a:solidFill>
                  <a:srgbClr val="002060"/>
                </a:solidFill>
              </a:rPr>
              <a:t>od min. 6 do </a:t>
            </a:r>
            <a:r>
              <a:rPr lang="hr-HR" sz="1400" b="1" dirty="0" err="1">
                <a:solidFill>
                  <a:srgbClr val="002060"/>
                </a:solidFill>
              </a:rPr>
              <a:t>max</a:t>
            </a:r>
            <a:r>
              <a:rPr lang="hr-HR" sz="1400" b="1" dirty="0">
                <a:solidFill>
                  <a:srgbClr val="002060"/>
                </a:solidFill>
              </a:rPr>
              <a:t>. 12 mjeseci</a:t>
            </a:r>
          </a:p>
          <a:p>
            <a:pPr algn="ctr"/>
            <a:endParaRPr lang="hr-HR" dirty="0"/>
          </a:p>
        </p:txBody>
      </p:sp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: Rounded Corners 20">
            <a:extLst>
              <a:ext uri="{FF2B5EF4-FFF2-40B4-BE49-F238E27FC236}">
                <a16:creationId xmlns="" xmlns:a16="http://schemas.microsoft.com/office/drawing/2014/main" id="{31AF5022-C3E3-45F1-9B08-CA3E27B76C98}"/>
              </a:ext>
            </a:extLst>
          </p:cNvPr>
          <p:cNvSpPr/>
          <p:nvPr/>
        </p:nvSpPr>
        <p:spPr>
          <a:xfrm>
            <a:off x="3087370" y="5247035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travanj 2020.</a:t>
            </a:r>
          </a:p>
        </p:txBody>
      </p:sp>
      <p:sp>
        <p:nvSpPr>
          <p:cNvPr id="28" name="Rectangle: Rounded Corners 20">
            <a:extLst>
              <a:ext uri="{FF2B5EF4-FFF2-40B4-BE49-F238E27FC236}">
                <a16:creationId xmlns="" xmlns:a16="http://schemas.microsoft.com/office/drawing/2014/main" id="{31AF5022-C3E3-45F1-9B08-CA3E27B76C98}"/>
              </a:ext>
            </a:extLst>
          </p:cNvPr>
          <p:cNvSpPr/>
          <p:nvPr/>
        </p:nvSpPr>
        <p:spPr>
          <a:xfrm>
            <a:off x="8016948" y="6086489"/>
            <a:ext cx="1514301" cy="5040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lipanj 2020.</a:t>
            </a:r>
          </a:p>
        </p:txBody>
      </p:sp>
      <p:sp>
        <p:nvSpPr>
          <p:cNvPr id="29" name="Rectangle: Rounded Corners 20">
            <a:extLst>
              <a:ext uri="{FF2B5EF4-FFF2-40B4-BE49-F238E27FC236}">
                <a16:creationId xmlns="" xmlns:a16="http://schemas.microsoft.com/office/drawing/2014/main" id="{31AF5022-C3E3-45F1-9B08-CA3E27B76C98}"/>
              </a:ext>
            </a:extLst>
          </p:cNvPr>
          <p:cNvSpPr/>
          <p:nvPr/>
        </p:nvSpPr>
        <p:spPr>
          <a:xfrm>
            <a:off x="1179210" y="4115047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ožujak 2020.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="" xmlns:a16="http://schemas.microsoft.com/office/drawing/2014/main" id="{31AF5022-C3E3-45F1-9B08-CA3E27B76C98}"/>
              </a:ext>
            </a:extLst>
          </p:cNvPr>
          <p:cNvSpPr/>
          <p:nvPr/>
        </p:nvSpPr>
        <p:spPr>
          <a:xfrm>
            <a:off x="5459485" y="5869455"/>
            <a:ext cx="1476165" cy="5055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svibanj 2020.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10040323" y="4668480"/>
            <a:ext cx="484632" cy="1502781"/>
            <a:chOff x="10585887" y="2844478"/>
            <a:chExt cx="484632" cy="1502781"/>
          </a:xfrm>
        </p:grpSpPr>
        <p:sp>
          <p:nvSpPr>
            <p:cNvPr id="31" name="Ševron 20">
              <a:extLst>
                <a:ext uri="{FF2B5EF4-FFF2-40B4-BE49-F238E27FC236}">
                  <a16:creationId xmlns="" xmlns:a16="http://schemas.microsoft.com/office/drawing/2014/main" id="{B6BC9FCD-4DC7-4B87-AF23-5812EBB0E87B}"/>
                </a:ext>
              </a:extLst>
            </p:cNvPr>
            <p:cNvSpPr/>
            <p:nvPr/>
          </p:nvSpPr>
          <p:spPr>
            <a:xfrm rot="5400000">
              <a:off x="10585887" y="2844478"/>
              <a:ext cx="484632" cy="4846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8" name="Ševron 21">
              <a:extLst>
                <a:ext uri="{FF2B5EF4-FFF2-40B4-BE49-F238E27FC236}">
                  <a16:creationId xmlns="" xmlns:a16="http://schemas.microsoft.com/office/drawing/2014/main" id="{67030811-7C7E-47A8-8AFA-7EA6FF43DE54}"/>
                </a:ext>
              </a:extLst>
            </p:cNvPr>
            <p:cNvSpPr/>
            <p:nvPr/>
          </p:nvSpPr>
          <p:spPr>
            <a:xfrm rot="5400000">
              <a:off x="10585887" y="3201844"/>
              <a:ext cx="484632" cy="48463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9" name="Ševron 23">
              <a:extLst>
                <a:ext uri="{FF2B5EF4-FFF2-40B4-BE49-F238E27FC236}">
                  <a16:creationId xmlns="" xmlns:a16="http://schemas.microsoft.com/office/drawing/2014/main" id="{E69F9A29-FFE2-44E4-8FF6-EE45479F78DA}"/>
                </a:ext>
              </a:extLst>
            </p:cNvPr>
            <p:cNvSpPr/>
            <p:nvPr/>
          </p:nvSpPr>
          <p:spPr>
            <a:xfrm rot="5400000">
              <a:off x="10585887" y="3538526"/>
              <a:ext cx="484632" cy="48463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40" name="Ševron 22">
              <a:extLst>
                <a:ext uri="{FF2B5EF4-FFF2-40B4-BE49-F238E27FC236}">
                  <a16:creationId xmlns="" xmlns:a16="http://schemas.microsoft.com/office/drawing/2014/main" id="{8B190221-C033-4634-8BC9-7F07CE5721E8}"/>
                </a:ext>
              </a:extLst>
            </p:cNvPr>
            <p:cNvSpPr/>
            <p:nvPr/>
          </p:nvSpPr>
          <p:spPr>
            <a:xfrm rot="5400000">
              <a:off x="10585887" y="3862627"/>
              <a:ext cx="484632" cy="484632"/>
            </a:xfrm>
            <a:prstGeom prst="chevron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0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/>
      <p:bldP spid="19" grpId="0"/>
      <p:bldP spid="20" grpId="0"/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F1174-4136-4748-A12B-C497C426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>Natječaj udruga na otocima 2020.  - p r i j a v 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914" y="2361005"/>
            <a:ext cx="3526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solidFill>
                  <a:srgbClr val="002060"/>
                </a:solidFill>
              </a:rPr>
              <a:t>Natječaj</a:t>
            </a:r>
            <a:r>
              <a:rPr lang="hr-HR" dirty="0">
                <a:solidFill>
                  <a:srgbClr val="002060"/>
                </a:solidFill>
              </a:rPr>
              <a:t> će biti objavljen na mrežnim stranicama Ministarstva regionalnoga razvoja i fondova Europske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4603" y="2801037"/>
            <a:ext cx="2888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Natječajna dokumentacija: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C2211C-7F9F-4450-A452-6EA5B148B212}"/>
              </a:ext>
            </a:extLst>
          </p:cNvPr>
          <p:cNvSpPr txBox="1"/>
          <p:nvPr/>
        </p:nvSpPr>
        <p:spPr>
          <a:xfrm>
            <a:off x="8544603" y="3085578"/>
            <a:ext cx="232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Natječaj (tekst)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Upute za prijavitelje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5230" y="3465262"/>
            <a:ext cx="3483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141EEC"/>
                </a:solidFill>
                <a:hlinkClick r:id="rId3"/>
              </a:rPr>
              <a:t>https://razvoj.gov.hr</a:t>
            </a:r>
            <a:endParaRPr lang="hr-HR" sz="2400" dirty="0">
              <a:solidFill>
                <a:srgbClr val="141EE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40F1D6B-7E2B-4DEB-A986-5D76A894451D}"/>
              </a:ext>
            </a:extLst>
          </p:cNvPr>
          <p:cNvSpPr txBox="1"/>
          <p:nvPr/>
        </p:nvSpPr>
        <p:spPr>
          <a:xfrm>
            <a:off x="8544603" y="3863260"/>
            <a:ext cx="324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Obrasci</a:t>
            </a:r>
          </a:p>
          <a:p>
            <a:r>
              <a:rPr lang="hr-HR" dirty="0">
                <a:solidFill>
                  <a:srgbClr val="002060"/>
                </a:solidFill>
              </a:rPr>
              <a:t>Obrasci za prijavu projekta</a:t>
            </a:r>
          </a:p>
          <a:p>
            <a:r>
              <a:rPr lang="hr-HR" dirty="0">
                <a:solidFill>
                  <a:srgbClr val="002060"/>
                </a:solidFill>
              </a:rPr>
              <a:t>Obrasci za procjenu projekta</a:t>
            </a:r>
          </a:p>
          <a:p>
            <a:r>
              <a:rPr lang="hr-HR" dirty="0">
                <a:solidFill>
                  <a:srgbClr val="002060"/>
                </a:solidFill>
              </a:rPr>
              <a:t>Obrasci za provedbu projekta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54679" y="4085852"/>
            <a:ext cx="3948029" cy="708084"/>
            <a:chOff x="4352584" y="4219530"/>
            <a:chExt cx="3948029" cy="708084"/>
          </a:xfrm>
          <a:noFill/>
        </p:grpSpPr>
        <p:sp>
          <p:nvSpPr>
            <p:cNvPr id="16" name="Rounded Rectangle 15"/>
            <p:cNvSpPr/>
            <p:nvPr/>
          </p:nvSpPr>
          <p:spPr>
            <a:xfrm>
              <a:off x="4352584" y="4234047"/>
              <a:ext cx="3948029" cy="69356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13649" y="4219530"/>
              <a:ext cx="3663952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hr-HR" sz="2400" b="1" kern="100" dirty="0">
                  <a:solidFill>
                    <a:srgbClr val="0000FF"/>
                  </a:solidFill>
                  <a:ea typeface="Noto Sans CJK SC Regular"/>
                  <a:hlinkClick r:id="rId5"/>
                </a:rPr>
                <a:t>www.financijskepodrske.hr</a:t>
              </a:r>
              <a:endParaRPr lang="hr-HR" sz="24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413649" y="3408744"/>
            <a:ext cx="36204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Internetska e-prijava </a:t>
            </a:r>
            <a:r>
              <a:rPr lang="hr-HR" dirty="0">
                <a:solidFill>
                  <a:srgbClr val="002060"/>
                </a:solidFill>
              </a:rPr>
              <a:t>kroz </a:t>
            </a:r>
            <a:r>
              <a:rPr lang="hr-HR" sz="2000" dirty="0">
                <a:solidFill>
                  <a:srgbClr val="002060"/>
                </a:solidFill>
              </a:rPr>
              <a:t>sustav</a:t>
            </a:r>
            <a:r>
              <a:rPr lang="hr-HR" dirty="0">
                <a:solidFill>
                  <a:srgbClr val="002060"/>
                </a:solidFill>
              </a:rPr>
              <a:t> Financijske podrške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8479107" y="2961169"/>
            <a:ext cx="8622" cy="19573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4169659" y="3602137"/>
            <a:ext cx="8622" cy="19573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9E89F-AA80-41C2-BA0C-9D820EC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>Najkvalitetniji projekt 01 – 2018./2019.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5790387" y="4686985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8081692" y="4697542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70530" y="4738284"/>
            <a:ext cx="104868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UDRUGA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8883" y="4738284"/>
            <a:ext cx="179228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NAZIV PROJEKTA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4179" y="4736311"/>
            <a:ext cx="3155800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GLAVNE </a:t>
            </a:r>
            <a:r>
              <a:rPr lang="hr-HR" b="1" dirty="0" smtClean="0">
                <a:solidFill>
                  <a:schemeClr val="bg1"/>
                </a:solidFill>
              </a:rPr>
              <a:t>ODREDNICE PROJEKTA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2"/>
          <a:stretch/>
        </p:blipFill>
        <p:spPr bwMode="auto">
          <a:xfrm>
            <a:off x="8310033" y="1822513"/>
            <a:ext cx="2928062" cy="2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id:image001.jpg@01D5B019.B0EC3A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4" y="1850790"/>
            <a:ext cx="1912582" cy="272419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0" y="1850791"/>
            <a:ext cx="4098222" cy="272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9443" y="5175150"/>
            <a:ext cx="426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Viteško udruženje „</a:t>
            </a:r>
            <a:r>
              <a:rPr lang="hr-HR" dirty="0" err="1">
                <a:solidFill>
                  <a:srgbClr val="002060"/>
                </a:solidFill>
              </a:rPr>
              <a:t>Kumpanija</a:t>
            </a:r>
            <a:r>
              <a:rPr lang="hr-HR" dirty="0">
                <a:solidFill>
                  <a:srgbClr val="002060"/>
                </a:solidFill>
              </a:rPr>
              <a:t>“ - Blato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9798" y="5222087"/>
            <a:ext cx="143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Škola folklora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64689" y="5132869"/>
            <a:ext cx="3927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 smtClean="0">
                <a:solidFill>
                  <a:srgbClr val="002060"/>
                </a:solidFill>
              </a:rPr>
              <a:t>Odobrena sredstva Ministarstva: </a:t>
            </a:r>
            <a:endParaRPr lang="hr-HR" sz="1600" b="1" dirty="0">
              <a:solidFill>
                <a:srgbClr val="002060"/>
              </a:solidFill>
            </a:endParaRPr>
          </a:p>
          <a:p>
            <a:pPr algn="just"/>
            <a:r>
              <a:rPr lang="hr-HR" sz="1600" dirty="0" smtClean="0">
                <a:solidFill>
                  <a:srgbClr val="002060"/>
                </a:solidFill>
              </a:rPr>
              <a:t>15.000 </a:t>
            </a:r>
            <a:r>
              <a:rPr lang="hr-HR" sz="1600" dirty="0">
                <a:solidFill>
                  <a:srgbClr val="002060"/>
                </a:solidFill>
              </a:rPr>
              <a:t>kn</a:t>
            </a:r>
          </a:p>
          <a:p>
            <a:pPr algn="just"/>
            <a:r>
              <a:rPr lang="hr-HR" sz="1600" b="1" dirty="0">
                <a:solidFill>
                  <a:srgbClr val="002060"/>
                </a:solidFill>
              </a:rPr>
              <a:t>Razdoblje provedbe Projekta: </a:t>
            </a:r>
            <a:endParaRPr lang="hr-HR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hr-HR" sz="1600" dirty="0" smtClean="0">
                <a:solidFill>
                  <a:srgbClr val="002060"/>
                </a:solidFill>
              </a:rPr>
              <a:t>rujan </a:t>
            </a:r>
            <a:r>
              <a:rPr lang="hr-HR" sz="1600" dirty="0">
                <a:solidFill>
                  <a:srgbClr val="002060"/>
                </a:solidFill>
              </a:rPr>
              <a:t>2018</a:t>
            </a:r>
            <a:r>
              <a:rPr lang="hr-HR" sz="1600" dirty="0" smtClean="0">
                <a:solidFill>
                  <a:srgbClr val="002060"/>
                </a:solidFill>
              </a:rPr>
              <a:t>. - listopad </a:t>
            </a:r>
            <a:r>
              <a:rPr lang="hr-HR" sz="1600" dirty="0">
                <a:solidFill>
                  <a:srgbClr val="002060"/>
                </a:solidFill>
              </a:rPr>
              <a:t>2019. </a:t>
            </a:r>
          </a:p>
          <a:p>
            <a:pPr algn="just"/>
            <a:r>
              <a:rPr lang="hr-HR" sz="1600" b="1" dirty="0">
                <a:solidFill>
                  <a:srgbClr val="002060"/>
                </a:solidFill>
              </a:rPr>
              <a:t>Korisnici Projekta: </a:t>
            </a:r>
            <a:r>
              <a:rPr lang="hr-HR" sz="1600" dirty="0" smtClean="0">
                <a:solidFill>
                  <a:srgbClr val="002060"/>
                </a:solidFill>
              </a:rPr>
              <a:t>srednjoškolci/</a:t>
            </a:r>
            <a:r>
              <a:rPr lang="hr-HR" sz="1600" dirty="0" err="1" smtClean="0">
                <a:solidFill>
                  <a:srgbClr val="002060"/>
                </a:solidFill>
              </a:rPr>
              <a:t>ke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870" y="6271642"/>
            <a:ext cx="337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Provedba projekta: </a:t>
            </a:r>
            <a:r>
              <a:rPr lang="hr-HR" dirty="0" smtClean="0">
                <a:solidFill>
                  <a:srgbClr val="002060"/>
                </a:solidFill>
              </a:rPr>
              <a:t>otok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Korčula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8" descr="D:\00-Fotografije\2019-Spilje-Pasmana\Pasman_spilje_the_best-of\_DSC01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6"/>
          <a:stretch/>
        </p:blipFill>
        <p:spPr bwMode="auto">
          <a:xfrm>
            <a:off x="8299597" y="1779492"/>
            <a:ext cx="3013445" cy="27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lika 5" descr="D:\00-Fotografije\2019-Spilje-Pasmana\Pasman_spilje_the_best-of\_DSC0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18314" y="2267585"/>
            <a:ext cx="2855928" cy="19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2" descr="C:\Users\Kate\Downloads\Pašman - špilj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9" y="1718965"/>
            <a:ext cx="4107349" cy="29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9E89F-AA80-41C2-BA0C-9D820EC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>Najkvalitetniji projekt </a:t>
            </a:r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02 </a:t>
            </a:r>
            <a:r>
              <a:rPr lang="hr-HR" sz="3200" b="1" dirty="0">
                <a:solidFill>
                  <a:srgbClr val="002060"/>
                </a:solidFill>
                <a:latin typeface="+mn-lt"/>
              </a:rPr>
              <a:t>– 2018./2019.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5790387" y="4686985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8081692" y="4697542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70530" y="4738284"/>
            <a:ext cx="104868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UDRUGA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8883" y="4738284"/>
            <a:ext cx="179228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NAZIV PROJEKTA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4179" y="4736311"/>
            <a:ext cx="3155800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GLAVNE </a:t>
            </a:r>
            <a:r>
              <a:rPr lang="hr-HR" b="1" dirty="0" smtClean="0">
                <a:solidFill>
                  <a:schemeClr val="bg1"/>
                </a:solidFill>
              </a:rPr>
              <a:t>ODREDNICE PROJEKTA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443" y="5175150"/>
            <a:ext cx="426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Institut za pomorsku baštinu ARS NAUTICA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9058" y="5253073"/>
            <a:ext cx="182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Pašmanska baština: Prirodni i antropogeni podzemni objekti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64689" y="5132869"/>
            <a:ext cx="3927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 smtClean="0">
                <a:solidFill>
                  <a:srgbClr val="002060"/>
                </a:solidFill>
              </a:rPr>
              <a:t>Odobrena sredstva Ministarstva: </a:t>
            </a:r>
            <a:endParaRPr lang="hr-HR" sz="1600" b="1" dirty="0">
              <a:solidFill>
                <a:srgbClr val="002060"/>
              </a:solidFill>
            </a:endParaRPr>
          </a:p>
          <a:p>
            <a:pPr algn="just"/>
            <a:r>
              <a:rPr lang="hr-HR" sz="1600" dirty="0" smtClean="0">
                <a:solidFill>
                  <a:srgbClr val="002060"/>
                </a:solidFill>
              </a:rPr>
              <a:t>15.000 </a:t>
            </a:r>
            <a:r>
              <a:rPr lang="hr-HR" sz="1600" dirty="0">
                <a:solidFill>
                  <a:srgbClr val="002060"/>
                </a:solidFill>
              </a:rPr>
              <a:t>kn</a:t>
            </a:r>
          </a:p>
          <a:p>
            <a:pPr algn="just"/>
            <a:r>
              <a:rPr lang="hr-HR" sz="1600" b="1" dirty="0">
                <a:solidFill>
                  <a:srgbClr val="002060"/>
                </a:solidFill>
              </a:rPr>
              <a:t>Razdoblje provedbe Projekta: </a:t>
            </a:r>
            <a:endParaRPr lang="hr-HR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hr-HR" sz="1600" dirty="0">
                <a:solidFill>
                  <a:srgbClr val="002060"/>
                </a:solidFill>
              </a:rPr>
              <a:t>siječanj - listopad 2019</a:t>
            </a:r>
            <a:r>
              <a:rPr lang="hr-HR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hr-HR" sz="1600" b="1" dirty="0" smtClean="0">
                <a:solidFill>
                  <a:srgbClr val="002060"/>
                </a:solidFill>
              </a:rPr>
              <a:t>Korisnici </a:t>
            </a:r>
            <a:r>
              <a:rPr lang="hr-HR" sz="1600" b="1" dirty="0">
                <a:solidFill>
                  <a:srgbClr val="002060"/>
                </a:solidFill>
              </a:rPr>
              <a:t>Projekta: </a:t>
            </a:r>
            <a:r>
              <a:rPr lang="hr-HR" sz="1600" dirty="0">
                <a:solidFill>
                  <a:srgbClr val="002060"/>
                </a:solidFill>
              </a:rPr>
              <a:t>znanstvenici i turisti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871" y="6271642"/>
            <a:ext cx="327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Provedba projekta: </a:t>
            </a:r>
            <a:r>
              <a:rPr lang="hr-HR" dirty="0" smtClean="0">
                <a:solidFill>
                  <a:srgbClr val="002060"/>
                </a:solidFill>
              </a:rPr>
              <a:t>otok Pašman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t="7217" r="-14567" b="1141"/>
          <a:stretch/>
        </p:blipFill>
        <p:spPr bwMode="auto">
          <a:xfrm>
            <a:off x="8324179" y="1796903"/>
            <a:ext cx="3623824" cy="28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3"/>
          <p:cNvPicPr>
            <a:picLocks noGrp="1"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-361" r="30369" b="3612"/>
          <a:stretch/>
        </p:blipFill>
        <p:spPr bwMode="auto">
          <a:xfrm>
            <a:off x="5863800" y="1782904"/>
            <a:ext cx="2248337" cy="28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" t="6544" r="148" b="-4575"/>
          <a:stretch/>
        </p:blipFill>
        <p:spPr bwMode="auto">
          <a:xfrm>
            <a:off x="1570528" y="1796902"/>
            <a:ext cx="4075360" cy="29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9E89F-AA80-41C2-BA0C-9D820EC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>Najkvalitetniji projekt </a:t>
            </a:r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03 </a:t>
            </a:r>
            <a:r>
              <a:rPr lang="hr-HR" sz="3200" b="1" dirty="0">
                <a:solidFill>
                  <a:srgbClr val="002060"/>
                </a:solidFill>
                <a:latin typeface="+mn-lt"/>
              </a:rPr>
              <a:t>– 2018./2019.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5790387" y="4686985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8209707" y="4686985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70530" y="4738284"/>
            <a:ext cx="104868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UDRUGA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8883" y="4738284"/>
            <a:ext cx="179228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NAZIV PROJEKTA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4179" y="4736311"/>
            <a:ext cx="3155800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GLAVNE </a:t>
            </a:r>
            <a:r>
              <a:rPr lang="hr-HR" b="1" dirty="0" smtClean="0">
                <a:solidFill>
                  <a:schemeClr val="bg1"/>
                </a:solidFill>
              </a:rPr>
              <a:t>ODREDNICE PROJEKTA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443" y="5175150"/>
            <a:ext cx="426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Udruga roditelja djece s posebnim potrebama „</a:t>
            </a:r>
            <a:r>
              <a:rPr lang="hr-HR" dirty="0" err="1">
                <a:solidFill>
                  <a:srgbClr val="002060"/>
                </a:solidFill>
              </a:rPr>
              <a:t>Cvitić</a:t>
            </a:r>
            <a:r>
              <a:rPr lang="hr-HR" dirty="0">
                <a:solidFill>
                  <a:srgbClr val="002060"/>
                </a:solidFill>
              </a:rPr>
              <a:t>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3648" y="5195969"/>
            <a:ext cx="208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„Zajedno smo jači“</a:t>
            </a:r>
          </a:p>
          <a:p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64689" y="5132869"/>
            <a:ext cx="3927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 smtClean="0">
                <a:solidFill>
                  <a:srgbClr val="002060"/>
                </a:solidFill>
              </a:rPr>
              <a:t>Odobrena sredstva Ministarstva: </a:t>
            </a:r>
            <a:endParaRPr lang="hr-HR" sz="1600" b="1" dirty="0">
              <a:solidFill>
                <a:srgbClr val="002060"/>
              </a:solidFill>
            </a:endParaRPr>
          </a:p>
          <a:p>
            <a:pPr algn="just"/>
            <a:r>
              <a:rPr lang="hr-HR" sz="1600" dirty="0" smtClean="0">
                <a:solidFill>
                  <a:srgbClr val="002060"/>
                </a:solidFill>
              </a:rPr>
              <a:t>15.000 </a:t>
            </a:r>
            <a:r>
              <a:rPr lang="hr-HR" sz="1600" dirty="0">
                <a:solidFill>
                  <a:srgbClr val="002060"/>
                </a:solidFill>
              </a:rPr>
              <a:t>kn</a:t>
            </a:r>
          </a:p>
          <a:p>
            <a:pPr algn="just"/>
            <a:r>
              <a:rPr lang="hr-HR" sz="1600" b="1" dirty="0">
                <a:solidFill>
                  <a:srgbClr val="002060"/>
                </a:solidFill>
              </a:rPr>
              <a:t>Razdoblje provedbe Projekta: </a:t>
            </a:r>
            <a:endParaRPr lang="hr-HR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hr-HR" sz="1600" dirty="0">
                <a:solidFill>
                  <a:srgbClr val="002060"/>
                </a:solidFill>
              </a:rPr>
              <a:t>rujan 2018. – rujan </a:t>
            </a:r>
            <a:r>
              <a:rPr lang="hr-HR" sz="1600" dirty="0" smtClean="0">
                <a:solidFill>
                  <a:srgbClr val="002060"/>
                </a:solidFill>
              </a:rPr>
              <a:t>2019.</a:t>
            </a:r>
          </a:p>
          <a:p>
            <a:pPr algn="just"/>
            <a:r>
              <a:rPr lang="hr-HR" sz="1600" b="1" dirty="0" smtClean="0">
                <a:solidFill>
                  <a:srgbClr val="002060"/>
                </a:solidFill>
              </a:rPr>
              <a:t>Korisnici </a:t>
            </a:r>
            <a:r>
              <a:rPr lang="hr-HR" sz="1600" b="1" dirty="0">
                <a:solidFill>
                  <a:srgbClr val="002060"/>
                </a:solidFill>
              </a:rPr>
              <a:t>Projekta: </a:t>
            </a:r>
            <a:r>
              <a:rPr lang="hr-HR" sz="1600" dirty="0">
                <a:solidFill>
                  <a:srgbClr val="002060"/>
                </a:solidFill>
              </a:rPr>
              <a:t>17 </a:t>
            </a:r>
            <a:r>
              <a:rPr lang="hr-HR" sz="1600" dirty="0" smtClean="0">
                <a:solidFill>
                  <a:srgbClr val="002060"/>
                </a:solidFill>
              </a:rPr>
              <a:t>štićenika - djece </a:t>
            </a:r>
            <a:r>
              <a:rPr lang="hr-HR" sz="1600" dirty="0">
                <a:solidFill>
                  <a:srgbClr val="002060"/>
                </a:solidFill>
              </a:rPr>
              <a:t>s posebnim </a:t>
            </a:r>
            <a:r>
              <a:rPr lang="hr-HR" sz="1600" dirty="0" smtClean="0">
                <a:solidFill>
                  <a:srgbClr val="002060"/>
                </a:solidFill>
              </a:rPr>
              <a:t>potrebama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871" y="6271642"/>
            <a:ext cx="366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Provedba projekta: </a:t>
            </a:r>
            <a:r>
              <a:rPr lang="hr-HR" dirty="0" smtClean="0">
                <a:solidFill>
                  <a:srgbClr val="002060"/>
                </a:solidFill>
              </a:rPr>
              <a:t>otok Korčula/Sinj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12" descr="C:\Users\Kate\Documents\23-Spilje-pasmana\wetransfer-d53989\DSC09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47" y="2119913"/>
            <a:ext cx="5042875" cy="33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831042" y="5637046"/>
            <a:ext cx="2030683" cy="1146526"/>
            <a:chOff x="3219650" y="3649676"/>
            <a:chExt cx="5080966" cy="1300513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3378130" y="4234046"/>
              <a:ext cx="4922486" cy="71614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r-HR" sz="14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19650" y="3649676"/>
              <a:ext cx="4489285" cy="9179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hr-HR" b="1" kern="100" dirty="0" smtClean="0">
                  <a:solidFill>
                    <a:srgbClr val="0000FF"/>
                  </a:solidFill>
                  <a:ea typeface="Noto Sans CJK SC Regular"/>
                  <a:hlinkClick r:id="rId5"/>
                </a:rPr>
                <a:t>otoci@mrrfeu.hr</a:t>
              </a:r>
              <a:endParaRPr lang="hr-HR" b="1" kern="100" dirty="0" smtClean="0">
                <a:solidFill>
                  <a:srgbClr val="0000FF"/>
                </a:solidFill>
                <a:ea typeface="Noto Sans CJK SC Regular"/>
              </a:endParaRPr>
            </a:p>
            <a:p>
              <a:pPr algn="ctr"/>
              <a:r>
                <a:rPr lang="hr-HR" b="1" kern="100" dirty="0" smtClean="0">
                  <a:solidFill>
                    <a:srgbClr val="0000FF"/>
                  </a:solidFill>
                  <a:ea typeface="Noto Sans CJK SC Regular"/>
                </a:rPr>
                <a:t>kontakt</a:t>
              </a:r>
            </a:p>
            <a:p>
              <a:endParaRPr lang="hr-H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9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62303-017E-4569-9B47-F64C7B94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Zakonodavni okvir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97D3E8-1662-4D4E-8332-ACEE5E6F5FD9}"/>
              </a:ext>
            </a:extLst>
          </p:cNvPr>
          <p:cNvSpPr txBox="1"/>
          <p:nvPr/>
        </p:nvSpPr>
        <p:spPr>
          <a:xfrm>
            <a:off x="566058" y="2176387"/>
            <a:ext cx="370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</a:rPr>
              <a:t>Zakon o otocima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D818B6-828D-4ECF-A22F-6974D12F9E19}"/>
              </a:ext>
            </a:extLst>
          </p:cNvPr>
          <p:cNvSpPr txBox="1"/>
          <p:nvPr/>
        </p:nvSpPr>
        <p:spPr>
          <a:xfrm>
            <a:off x="943429" y="2627404"/>
            <a:ext cx="30932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002060"/>
                </a:solidFill>
              </a:rPr>
              <a:t>(Narodne novine, broj 116/18)</a:t>
            </a:r>
          </a:p>
          <a:p>
            <a:endParaRPr lang="hr-HR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4C8272-FF09-449B-9C5D-74A9E0C94965}"/>
              </a:ext>
            </a:extLst>
          </p:cNvPr>
          <p:cNvSpPr txBox="1"/>
          <p:nvPr/>
        </p:nvSpPr>
        <p:spPr>
          <a:xfrm>
            <a:off x="3682741" y="2734095"/>
            <a:ext cx="441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002060"/>
                </a:solidFill>
              </a:rPr>
              <a:t>Članak 24.</a:t>
            </a:r>
          </a:p>
          <a:p>
            <a:pPr algn="ctr"/>
            <a:r>
              <a:rPr lang="hr-HR" sz="2400" b="1" dirty="0">
                <a:solidFill>
                  <a:srgbClr val="002060"/>
                </a:solidFill>
              </a:rPr>
              <a:t>“Poticanje razvoja civilnog društva na otocima”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FCF541-EF2A-44BA-B98D-E2E72B5BAF89}"/>
              </a:ext>
            </a:extLst>
          </p:cNvPr>
          <p:cNvSpPr txBox="1"/>
          <p:nvPr/>
        </p:nvSpPr>
        <p:spPr>
          <a:xfrm>
            <a:off x="8566100" y="4101502"/>
            <a:ext cx="266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002060"/>
                </a:solidFill>
              </a:rPr>
              <a:t>Stavak 2. članka 24.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7CAF79F-2927-4B3D-8FDF-6B083309C8E6}"/>
              </a:ext>
            </a:extLst>
          </p:cNvPr>
          <p:cNvSpPr txBox="1"/>
          <p:nvPr/>
        </p:nvSpPr>
        <p:spPr>
          <a:xfrm>
            <a:off x="4623758" y="4788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7300685" y="4383095"/>
            <a:ext cx="4891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2060"/>
                </a:solidFill>
              </a:rPr>
              <a:t>„Program poticanja razvoja </a:t>
            </a:r>
          </a:p>
          <a:p>
            <a:pPr algn="ctr"/>
            <a:r>
              <a:rPr lang="hr-HR" sz="2000" b="1" dirty="0">
                <a:solidFill>
                  <a:srgbClr val="002060"/>
                </a:solidFill>
              </a:rPr>
              <a:t>civilnog društva na otocima”</a:t>
            </a:r>
            <a:endParaRPr lang="hr-HR" sz="20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>
            <a:off x="3973360" y="2066112"/>
            <a:ext cx="458" cy="424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>
            <a:off x="8034245" y="2437997"/>
            <a:ext cx="458" cy="424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6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F1174-4136-4748-A12B-C497C426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736546"/>
            <a:ext cx="10058400" cy="998733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Program poticanja razvoja civilnog društva na otocima </a:t>
            </a:r>
            <a:endParaRPr lang="hr-HR" sz="3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0738" y="4382487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 smtClean="0">
                <a:solidFill>
                  <a:srgbClr val="002060"/>
                </a:solidFill>
              </a:rPr>
              <a:t>održivi </a:t>
            </a:r>
            <a:r>
              <a:rPr lang="hr-HR" dirty="0">
                <a:solidFill>
                  <a:srgbClr val="002060"/>
                </a:solidFill>
              </a:rPr>
              <a:t>razvoj lokalne zajednice poboljšavanjem kvalitete života stanovnika otoka kroz projekte udruga koje su od interesa za opće dobro, pristupom odozdo prema gore zasnovanom na stvarnim potrebama i inicijativama otočana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88464" y="2635043"/>
            <a:ext cx="2915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 smtClean="0">
                <a:solidFill>
                  <a:srgbClr val="002060"/>
                </a:solidFill>
              </a:rPr>
              <a:t>Ministarstvo </a:t>
            </a:r>
            <a:r>
              <a:rPr lang="hr-HR" dirty="0">
                <a:solidFill>
                  <a:srgbClr val="002060"/>
                </a:solidFill>
              </a:rPr>
              <a:t>regionalnoga razvoja i fondova Europske unije / Uprava za otoke /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9691" y="2912272"/>
            <a:ext cx="3629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učinkovitu </a:t>
            </a:r>
            <a:r>
              <a:rPr lang="hr-HR" dirty="0">
                <a:solidFill>
                  <a:srgbClr val="002060"/>
                </a:solidFill>
              </a:rPr>
              <a:t>i stabilnu podršku </a:t>
            </a:r>
            <a:r>
              <a:rPr lang="hr-HR" b="1" dirty="0">
                <a:solidFill>
                  <a:srgbClr val="002060"/>
                </a:solidFill>
              </a:rPr>
              <a:t>projektima od interesa za opće dobro koje provode udruge sa sjedištem na otocima</a:t>
            </a:r>
            <a:r>
              <a:rPr lang="hr-HR" dirty="0">
                <a:solidFill>
                  <a:srgbClr val="002060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osnaživanje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002060"/>
                </a:solidFill>
              </a:rPr>
              <a:t>Javnog natječaja</a:t>
            </a:r>
            <a:r>
              <a:rPr lang="hr-HR" dirty="0">
                <a:solidFill>
                  <a:srgbClr val="002060"/>
                </a:solidFill>
              </a:rPr>
              <a:t> čiji je nositelj Ministarstvo</a:t>
            </a:r>
          </a:p>
          <a:p>
            <a:pPr marL="285750" indent="-285750" algn="just"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jačanje kapaciteta udruga na otocima</a:t>
            </a:r>
            <a:r>
              <a:rPr lang="hr-HR" dirty="0">
                <a:solidFill>
                  <a:srgbClr val="002060"/>
                </a:solidFill>
              </a:rPr>
              <a:t>, osmišljavanjem i podržavanjem novih modela suradnje i umrežavanja udruga na otocima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>
            <a:off x="3973360" y="2066112"/>
            <a:ext cx="458" cy="424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>
            <a:off x="7860849" y="2194900"/>
            <a:ext cx="458" cy="424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7184" y="2142766"/>
            <a:ext cx="2284472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NOSITELJ PROGRAMA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0056" y="2450377"/>
            <a:ext cx="288829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just"/>
            <a:r>
              <a:rPr lang="hr-HR" b="1" dirty="0" smtClean="0">
                <a:solidFill>
                  <a:schemeClr val="bg1"/>
                </a:solidFill>
              </a:rPr>
              <a:t>PROGRAM ĆE OMOGUĆITI: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0738" y="3917114"/>
            <a:ext cx="2278060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OPĆI CILJ PROGRAMA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3681318"/>
            <a:ext cx="2614712" cy="1270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65" y="2117249"/>
            <a:ext cx="2120062" cy="15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37167" y="1918841"/>
            <a:ext cx="8397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</a:rPr>
              <a:t>briga </a:t>
            </a:r>
            <a:r>
              <a:rPr lang="hr-HR" sz="2400" dirty="0">
                <a:solidFill>
                  <a:srgbClr val="002060"/>
                </a:solidFill>
              </a:rPr>
              <a:t>o otočnom stanovništvu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čuvanje, razvijanje i učenje tradicijskih vještina i običaja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razvoj kulture i očuvanje kulturne baštine otočnog prostora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ujednačeni pristup obrazovanju i kreativnom stvaralaštvu predškolske djece, osnovnoškolaca, srednjoškolaca i svih stanovnika otoka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razvoj gospodarskih aktivnosti koje su specifične za otočno područje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razvoj ekološke svijest stanovnika otoka kroz zaštitu okoliša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dostupnost i poboljšanje kulturnih i sportskih aktivnosti i sadržaja koji su prilagođeni potrebama stanovništva </a:t>
            </a:r>
            <a:r>
              <a:rPr lang="hr-HR" sz="2400" dirty="0" smtClean="0">
                <a:solidFill>
                  <a:srgbClr val="002060"/>
                </a:solidFill>
              </a:rPr>
              <a:t>otoka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2262303-017E-4569-9B47-F64C7B94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Specifični ciljevi Programa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3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37167" y="1918841"/>
            <a:ext cx="8397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</a:rPr>
              <a:t>upisane </a:t>
            </a:r>
            <a:r>
              <a:rPr lang="hr-HR" sz="2400" dirty="0">
                <a:solidFill>
                  <a:srgbClr val="002060"/>
                </a:solidFill>
              </a:rPr>
              <a:t>u Registar udruga i koje djeluju na području hrvatskih otoka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</a:rPr>
              <a:t>imaju </a:t>
            </a:r>
            <a:r>
              <a:rPr lang="hr-HR" sz="2400" dirty="0">
                <a:solidFill>
                  <a:srgbClr val="002060"/>
                </a:solidFill>
              </a:rPr>
              <a:t>sjedište na području hrvatskih otoka te su ciljno i prema djelatnostima opredijeljene za rad na unaprjeđenju kvalitete života na otocima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</a:rPr>
              <a:t>upisane </a:t>
            </a:r>
            <a:r>
              <a:rPr lang="hr-HR" sz="2400" dirty="0">
                <a:solidFill>
                  <a:srgbClr val="002060"/>
                </a:solidFill>
              </a:rPr>
              <a:t>u Registar neprofitnih organizacija i vode transparentno financijsko poslovanje u skladu s propisima o računovodstvu neprofitnih organizacija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r</a:t>
            </a:r>
            <a:r>
              <a:rPr lang="hr-HR" sz="2400" dirty="0" smtClean="0">
                <a:solidFill>
                  <a:srgbClr val="002060"/>
                </a:solidFill>
              </a:rPr>
              <a:t>egistrirane </a:t>
            </a:r>
            <a:r>
              <a:rPr lang="hr-HR" sz="2400" dirty="0">
                <a:solidFill>
                  <a:srgbClr val="002060"/>
                </a:solidFill>
              </a:rPr>
              <a:t>kao udruge, čija temeljna svrha nije stjecanje dobiti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</a:rPr>
              <a:t>koje </a:t>
            </a:r>
            <a:r>
              <a:rPr lang="hr-HR" sz="2400" dirty="0">
                <a:solidFill>
                  <a:srgbClr val="002060"/>
                </a:solidFill>
              </a:rPr>
              <a:t>su statut (ili drugi temeljni akt) uskladile s odredbama zakona na temelju kojeg je udruga osnovana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2262303-017E-4569-9B47-F64C7B94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Prihvatljivi korisnici Programa su udruge: 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71" y="1866786"/>
            <a:ext cx="2034456" cy="27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7" r="28686"/>
          <a:stretch/>
        </p:blipFill>
        <p:spPr>
          <a:xfrm>
            <a:off x="5171436" y="1863827"/>
            <a:ext cx="3782064" cy="2770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4"/>
          <a:stretch/>
        </p:blipFill>
        <p:spPr>
          <a:xfrm>
            <a:off x="3690434" y="1852781"/>
            <a:ext cx="1616075" cy="2727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9E89F-AA80-41C2-BA0C-9D820EC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>Do sada ostvareno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0FA9F0-B508-4DC4-B637-1F1251FA2A8D}"/>
              </a:ext>
            </a:extLst>
          </p:cNvPr>
          <p:cNvSpPr txBox="1"/>
          <p:nvPr/>
        </p:nvSpPr>
        <p:spPr>
          <a:xfrm>
            <a:off x="1964715" y="5606773"/>
            <a:ext cx="1111165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7C2FB6-C772-48B2-9C61-B17BF3B7BBA7}"/>
              </a:ext>
            </a:extLst>
          </p:cNvPr>
          <p:cNvSpPr txBox="1"/>
          <p:nvPr/>
        </p:nvSpPr>
        <p:spPr>
          <a:xfrm>
            <a:off x="3804248" y="5606773"/>
            <a:ext cx="1216325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368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1B3B7B2-E630-486B-B909-F6506454A4FC}"/>
              </a:ext>
            </a:extLst>
          </p:cNvPr>
          <p:cNvSpPr txBox="1"/>
          <p:nvPr/>
        </p:nvSpPr>
        <p:spPr>
          <a:xfrm>
            <a:off x="5442547" y="5606773"/>
            <a:ext cx="3510953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5.131.500 kn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47606E-1851-4BC5-9766-689690076A6E}"/>
              </a:ext>
            </a:extLst>
          </p:cNvPr>
          <p:cNvSpPr txBox="1"/>
          <p:nvPr/>
        </p:nvSpPr>
        <p:spPr>
          <a:xfrm>
            <a:off x="1807250" y="4779856"/>
            <a:ext cx="14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NASELJENIH OTOKA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1C590E-2D34-4A09-9A1C-F338009B6C50}"/>
              </a:ext>
            </a:extLst>
          </p:cNvPr>
          <p:cNvSpPr txBox="1"/>
          <p:nvPr/>
        </p:nvSpPr>
        <p:spPr>
          <a:xfrm>
            <a:off x="3804248" y="4761672"/>
            <a:ext cx="125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IZVRŠENIH PROJEKATA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2068C1-1F7F-4F3B-9549-3B96ED30EC4B}"/>
              </a:ext>
            </a:extLst>
          </p:cNvPr>
          <p:cNvSpPr txBox="1"/>
          <p:nvPr/>
        </p:nvSpPr>
        <p:spPr>
          <a:xfrm>
            <a:off x="5796231" y="4798840"/>
            <a:ext cx="280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DODIJELJENIH SREDSTAVA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3537527" y="4716976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16200000">
            <a:off x="7907370" y="3171407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2008.-2019.</a:t>
            </a:r>
            <a:endParaRPr lang="hr-HR" sz="36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5391159" y="4761672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9E89F-AA80-41C2-BA0C-9D820EC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Glavne odrednice Natječaja 2020.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3652224" y="4697543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6414593" y="4775694"/>
            <a:ext cx="1964" cy="70921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396" t="1388" r="4563" b="-1388"/>
          <a:stretch/>
        </p:blipFill>
        <p:spPr>
          <a:xfrm>
            <a:off x="3803140" y="1824645"/>
            <a:ext cx="2527301" cy="2925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BCC8F3F-5B69-4AA8-9E2C-2A5B898CB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81" r="32817"/>
          <a:stretch/>
        </p:blipFill>
        <p:spPr>
          <a:xfrm>
            <a:off x="1714905" y="1824645"/>
            <a:ext cx="1803400" cy="28497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/>
          <a:stretch/>
        </p:blipFill>
        <p:spPr>
          <a:xfrm>
            <a:off x="6567404" y="1838191"/>
            <a:ext cx="4398278" cy="28226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FCBAF84-7634-4541-8FDF-B7B80734B9B9}"/>
              </a:ext>
            </a:extLst>
          </p:cNvPr>
          <p:cNvSpPr txBox="1"/>
          <p:nvPr/>
        </p:nvSpPr>
        <p:spPr>
          <a:xfrm>
            <a:off x="1667750" y="5153445"/>
            <a:ext cx="1901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financijskom </a:t>
            </a:r>
            <a:r>
              <a:rPr lang="hr-HR" dirty="0">
                <a:solidFill>
                  <a:srgbClr val="002060"/>
                </a:solidFill>
              </a:rPr>
              <a:t>podrškom omogućiti poticaj i razvoj </a:t>
            </a:r>
            <a:r>
              <a:rPr lang="hr-HR" dirty="0" smtClean="0">
                <a:solidFill>
                  <a:srgbClr val="002060"/>
                </a:solidFill>
              </a:rPr>
              <a:t>udruga na </a:t>
            </a:r>
            <a:r>
              <a:rPr lang="hr-HR" dirty="0">
                <a:solidFill>
                  <a:srgbClr val="002060"/>
                </a:solidFill>
              </a:rPr>
              <a:t>otocima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27FE64F-138D-48FC-806C-366930EADE6E}"/>
              </a:ext>
            </a:extLst>
          </p:cNvPr>
          <p:cNvSpPr txBox="1"/>
          <p:nvPr/>
        </p:nvSpPr>
        <p:spPr>
          <a:xfrm>
            <a:off x="6542835" y="5091293"/>
            <a:ext cx="3062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podupiranje </a:t>
            </a:r>
            <a:r>
              <a:rPr lang="hr-HR" dirty="0">
                <a:solidFill>
                  <a:srgbClr val="002060"/>
                </a:solidFill>
              </a:rPr>
              <a:t>otočnih udruga koje djeluju kao male kreativne organizacije na otocima i donose osvježenje i nove ideje u otočne sredine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AF59D48-03E7-4A2B-8896-181630E7644A}"/>
              </a:ext>
            </a:extLst>
          </p:cNvPr>
          <p:cNvSpPr txBox="1"/>
          <p:nvPr/>
        </p:nvSpPr>
        <p:spPr>
          <a:xfrm>
            <a:off x="3780603" y="5153445"/>
            <a:ext cx="2341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koji </a:t>
            </a:r>
            <a:r>
              <a:rPr lang="hr-HR" dirty="0">
                <a:solidFill>
                  <a:srgbClr val="002060"/>
                </a:solidFill>
              </a:rPr>
              <a:t>donose nove ideje, modele razvoja i načine rješavanja postojećih problema na otocima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0002" y="4775694"/>
            <a:ext cx="163961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CILJ NATJEČAJA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1453" y="4800404"/>
            <a:ext cx="2401298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PODRŠKA PROJEKTIMA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6462" y="4753391"/>
            <a:ext cx="2088392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GLAVNE SMJERNICE</a:t>
            </a:r>
          </a:p>
        </p:txBody>
      </p:sp>
    </p:spTree>
    <p:extLst>
      <p:ext uri="{BB962C8B-B14F-4D97-AF65-F5344CB8AC3E}">
        <p14:creationId xmlns:p14="http://schemas.microsoft.com/office/powerpoint/2010/main" val="25280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62303-017E-4569-9B47-F64C7B94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hr-HR" sz="3200" b="1" dirty="0">
                <a:solidFill>
                  <a:srgbClr val="002060"/>
                </a:solidFill>
                <a:latin typeface="+mn-lt"/>
              </a:rPr>
            </a:br>
            <a:r>
              <a:rPr lang="hr-HR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hr-HR" sz="3200" b="1" dirty="0">
                <a:solidFill>
                  <a:srgbClr val="002060"/>
                </a:solidFill>
                <a:latin typeface="+mn-lt"/>
              </a:rPr>
            </a:br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Financijska podrška Natječaj 2020</a:t>
            </a:r>
            <a:r>
              <a:rPr lang="hr-HR" sz="3200" b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97D3E8-1662-4D4E-8332-ACEE5E6F5FD9}"/>
              </a:ext>
            </a:extLst>
          </p:cNvPr>
          <p:cNvSpPr txBox="1"/>
          <p:nvPr/>
        </p:nvSpPr>
        <p:spPr>
          <a:xfrm>
            <a:off x="1320153" y="2537691"/>
            <a:ext cx="2510287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600.000 kn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D818B6-828D-4ECF-A22F-6974D12F9E19}"/>
              </a:ext>
            </a:extLst>
          </p:cNvPr>
          <p:cNvSpPr txBox="1"/>
          <p:nvPr/>
        </p:nvSpPr>
        <p:spPr>
          <a:xfrm>
            <a:off x="1183957" y="3399577"/>
            <a:ext cx="303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Iznos osiguranih proračunskih sredstava u 2020. godini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BF2531-FD2D-46E1-B90D-468D3EDCE517}"/>
              </a:ext>
            </a:extLst>
          </p:cNvPr>
          <p:cNvSpPr txBox="1"/>
          <p:nvPr/>
        </p:nvSpPr>
        <p:spPr>
          <a:xfrm>
            <a:off x="5144054" y="5305720"/>
            <a:ext cx="190146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</a:rPr>
              <a:t>40.000 kn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4C8272-FF09-449B-9C5D-74A9E0C94965}"/>
              </a:ext>
            </a:extLst>
          </p:cNvPr>
          <p:cNvSpPr txBox="1"/>
          <p:nvPr/>
        </p:nvSpPr>
        <p:spPr>
          <a:xfrm>
            <a:off x="4975214" y="4280113"/>
            <a:ext cx="2251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Maksimalni iznos financijske podrške po projektu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FCF541-EF2A-44BA-B98D-E2E72B5BAF89}"/>
              </a:ext>
            </a:extLst>
          </p:cNvPr>
          <p:cNvSpPr txBox="1"/>
          <p:nvPr/>
        </p:nvSpPr>
        <p:spPr>
          <a:xfrm>
            <a:off x="8568360" y="5039292"/>
            <a:ext cx="258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Minimalni iznos financijske podrške po projektu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7CAF79F-2927-4B3D-8FDF-6B083309C8E6}"/>
              </a:ext>
            </a:extLst>
          </p:cNvPr>
          <p:cNvSpPr txBox="1"/>
          <p:nvPr/>
        </p:nvSpPr>
        <p:spPr>
          <a:xfrm>
            <a:off x="5399935" y="5500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>
            <a:off x="4310019" y="2700055"/>
            <a:ext cx="32459" cy="219410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C48F780-AFE0-4F71-9BB9-D2880952D0E7}"/>
              </a:ext>
            </a:extLst>
          </p:cNvPr>
          <p:cNvCxnSpPr/>
          <p:nvPr/>
        </p:nvCxnSpPr>
        <p:spPr>
          <a:xfrm flipH="1">
            <a:off x="7553130" y="3435443"/>
            <a:ext cx="1" cy="22710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26" y="2592198"/>
            <a:ext cx="3192324" cy="2394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6"/>
          <a:stretch/>
        </p:blipFill>
        <p:spPr>
          <a:xfrm>
            <a:off x="1199851" y="4239055"/>
            <a:ext cx="2978277" cy="16315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BF2531-FD2D-46E1-B90D-468D3EDCE517}"/>
              </a:ext>
            </a:extLst>
          </p:cNvPr>
          <p:cNvSpPr txBox="1"/>
          <p:nvPr/>
        </p:nvSpPr>
        <p:spPr>
          <a:xfrm>
            <a:off x="8911289" y="5939257"/>
            <a:ext cx="190146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</a:rPr>
              <a:t>1</a:t>
            </a:r>
            <a:r>
              <a:rPr lang="hr-HR" sz="2800" b="1" dirty="0" smtClean="0">
                <a:solidFill>
                  <a:schemeClr val="bg1"/>
                </a:solidFill>
              </a:rPr>
              <a:t>0.000 </a:t>
            </a:r>
            <a:r>
              <a:rPr lang="hr-HR" sz="2800" b="1" dirty="0">
                <a:solidFill>
                  <a:schemeClr val="bg1"/>
                </a:solidFill>
              </a:rPr>
              <a:t>kn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57" y="2397022"/>
            <a:ext cx="2548152" cy="16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41740"/>
          <a:stretch>
            <a:fillRect/>
          </a:stretch>
        </p:blipFill>
        <p:spPr bwMode="auto">
          <a:xfrm>
            <a:off x="4636770" y="0"/>
            <a:ext cx="7555230" cy="112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8419" y="1908026"/>
            <a:ext cx="94877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</a:rPr>
              <a:t>Prioritetno područje 1.</a:t>
            </a:r>
          </a:p>
          <a:p>
            <a:pPr>
              <a:spcBef>
                <a:spcPts val="0"/>
              </a:spcBef>
            </a:pP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promoviranje kulture, tradicije, sporta i načina života otočana organiziranjem raznih kulturno-sportskih i drugih događanja </a:t>
            </a:r>
          </a:p>
          <a:p>
            <a:pPr>
              <a:spcBef>
                <a:spcPts val="0"/>
              </a:spcBef>
            </a:pPr>
            <a:endParaRPr lang="hr-HR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</a:rPr>
              <a:t>Prioritetno područje 2. </a:t>
            </a:r>
          </a:p>
          <a:p>
            <a:pPr>
              <a:spcBef>
                <a:spcPts val="0"/>
              </a:spcBef>
            </a:pP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edukacije, obrazovanje i rad sa djecom i mladima u područjima: očuvanje kulturne baštine i tradicije otoka, ekologije (zaštite mora i okoliša), jačanje poduzetničkog duha, sportske aktivnosti i sl.</a:t>
            </a:r>
          </a:p>
          <a:p>
            <a:pPr>
              <a:spcBef>
                <a:spcPts val="0"/>
              </a:spcBef>
            </a:pPr>
            <a:endParaRPr lang="hr-HR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</a:rPr>
              <a:t>Prioritetno područje 3.</a:t>
            </a:r>
          </a:p>
          <a:p>
            <a:pPr>
              <a:spcBef>
                <a:spcPts val="0"/>
              </a:spcBef>
            </a:pP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podizanje kvalitete života osoba s invaliditetom i djece s poteškoćama u razvoju na otocima  </a:t>
            </a:r>
          </a:p>
          <a:p>
            <a:pPr>
              <a:spcBef>
                <a:spcPts val="0"/>
              </a:spcBef>
            </a:pPr>
            <a:endParaRPr lang="hr-HR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hr-HR" b="1" dirty="0">
                <a:solidFill>
                  <a:srgbClr val="002060"/>
                </a:solidFill>
                <a:latin typeface="Calibri" panose="020F0502020204030204" pitchFamily="34" charset="0"/>
              </a:rPr>
              <a:t>Prioritetno područje 4.</a:t>
            </a:r>
          </a:p>
          <a:p>
            <a:pPr>
              <a:spcBef>
                <a:spcPts val="0"/>
              </a:spcBef>
            </a:pPr>
            <a:r>
              <a:rPr lang="hr-HR" dirty="0">
                <a:solidFill>
                  <a:srgbClr val="002060"/>
                </a:solidFill>
                <a:latin typeface="Calibri" panose="020F0502020204030204" pitchFamily="34" charset="0"/>
              </a:rPr>
              <a:t>unapređenje brige o osobama starije životne dobi (organiziranje neformalnog cjeloživotnog obrazovanja, edukacija, tečajeva, radionica, druženja i sl</a:t>
            </a:r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</a:rPr>
              <a:t>.)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2262303-017E-4569-9B47-F64C7B94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Prioritetna područja </a:t>
            </a:r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Natječaja 2020. 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6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1835</TotalTime>
  <Words>800</Words>
  <Application>Microsoft Office PowerPoint</Application>
  <PresentationFormat>Widescreen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Noto Sans CJK SC Regular</vt:lpstr>
      <vt:lpstr>Retrospect</vt:lpstr>
      <vt:lpstr> Natječaj za prijavu projekata udruga na otocima  usmjerenih na održivi razvoj otoka 2020.  </vt:lpstr>
      <vt:lpstr>Zakonodavni okvir</vt:lpstr>
      <vt:lpstr>Program poticanja razvoja civilnog društva na otocima </vt:lpstr>
      <vt:lpstr>Specifični ciljevi Programa</vt:lpstr>
      <vt:lpstr>Prihvatljivi korisnici Programa su udruge: </vt:lpstr>
      <vt:lpstr>Do sada ostvareno</vt:lpstr>
      <vt:lpstr>Glavne odrednice Natječaja 2020.</vt:lpstr>
      <vt:lpstr>  Financijska podrška Natječaj 2020.</vt:lpstr>
      <vt:lpstr>Prioritetna područja Natječaja 2020. </vt:lpstr>
      <vt:lpstr>Faze natječajnog postupka </vt:lpstr>
      <vt:lpstr>Natječaj udruga na otocima 2020.  - p r i j a v a</vt:lpstr>
      <vt:lpstr>Najkvalitetniji projekt 01 – 2018./2019.</vt:lpstr>
      <vt:lpstr>Najkvalitetniji projekt 02 – 2018./2019.</vt:lpstr>
      <vt:lpstr>Najkvalitetniji projekt 03 – 2018./2019.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Natječaj za prijavu projekata udruga na otocima usmjerenih na održivi razvoj otoka  2019.</dc:title>
  <dc:creator>Dajana Štrbić</dc:creator>
  <cp:lastModifiedBy>Marija Mioč</cp:lastModifiedBy>
  <cp:revision>152</cp:revision>
  <cp:lastPrinted>2019-02-20T18:32:04Z</cp:lastPrinted>
  <dcterms:created xsi:type="dcterms:W3CDTF">2019-02-08T11:20:35Z</dcterms:created>
  <dcterms:modified xsi:type="dcterms:W3CDTF">2020-02-25T08:33:21Z</dcterms:modified>
</cp:coreProperties>
</file>