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538B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5" autoAdjust="0"/>
    <p:restoredTop sz="94737" autoAdjust="0"/>
  </p:normalViewPr>
  <p:slideViewPr>
    <p:cSldViewPr>
      <p:cViewPr varScale="1">
        <p:scale>
          <a:sx n="74" d="100"/>
          <a:sy n="74" d="100"/>
        </p:scale>
        <p:origin x="117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noProof="0" smtClean="0"/>
              <a:t>Click to edit Master text styles</a:t>
            </a:r>
          </a:p>
          <a:p>
            <a:pPr lvl="1"/>
            <a:r>
              <a:rPr lang="hr-HR" noProof="0" smtClean="0"/>
              <a:t>Second level</a:t>
            </a:r>
          </a:p>
          <a:p>
            <a:pPr lvl="2"/>
            <a:r>
              <a:rPr lang="hr-HR" noProof="0" smtClean="0"/>
              <a:t>Third level</a:t>
            </a:r>
          </a:p>
          <a:p>
            <a:pPr lvl="3"/>
            <a:r>
              <a:rPr lang="hr-HR" noProof="0" smtClean="0"/>
              <a:t>Fourth level</a:t>
            </a:r>
          </a:p>
          <a:p>
            <a:pPr lvl="4"/>
            <a:r>
              <a:rPr lang="hr-HR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07EAACB-E132-4DDA-AD12-96CA04B20F70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24287859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7"/>
          <p:cNvSpPr>
            <a:spLocks noChangeArrowheads="1"/>
          </p:cNvSpPr>
          <p:nvPr/>
        </p:nvSpPr>
        <p:spPr bwMode="auto">
          <a:xfrm>
            <a:off x="685800" y="2278063"/>
            <a:ext cx="7772400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11998354 h 1000"/>
              <a:gd name="T6" fmla="*/ 0 w 1000"/>
              <a:gd name="T7" fmla="*/ 11998354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4" name="Line 10"/>
          <p:cNvSpPr>
            <a:spLocks noChangeShapeType="1"/>
          </p:cNvSpPr>
          <p:nvPr userDrawn="1"/>
        </p:nvSpPr>
        <p:spPr bwMode="auto">
          <a:xfrm flipV="1">
            <a:off x="609600" y="6308725"/>
            <a:ext cx="7924800" cy="0"/>
          </a:xfrm>
          <a:prstGeom prst="line">
            <a:avLst/>
          </a:prstGeom>
          <a:noFill/>
          <a:ln w="3175">
            <a:solidFill>
              <a:srgbClr val="1D538B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5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389188"/>
            <a:ext cx="7772400" cy="1471612"/>
          </a:xfrm>
        </p:spPr>
        <p:txBody>
          <a:bodyPr/>
          <a:lstStyle>
            <a:lvl1pPr algn="ctr">
              <a:defRPr sz="4000"/>
            </a:lvl1pPr>
          </a:lstStyle>
          <a:p>
            <a:pPr lvl="0"/>
            <a:r>
              <a:rPr lang="hr-HR" noProof="0" smtClean="0"/>
              <a:t>Click to edit Master 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92863"/>
            <a:ext cx="2895600" cy="349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92863"/>
            <a:ext cx="1905000" cy="349250"/>
          </a:xfrm>
        </p:spPr>
        <p:txBody>
          <a:bodyPr/>
          <a:lstStyle>
            <a:lvl1pPr>
              <a:defRPr/>
            </a:lvl1pPr>
          </a:lstStyle>
          <a:p>
            <a:fld id="{76D6313E-CC0F-4D0F-A35D-24CD9B6BADB6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1142829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C7CD1-3077-4D9D-906A-5BC67FBF34A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09670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1125538"/>
            <a:ext cx="2001837" cy="46355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1125538"/>
            <a:ext cx="5854700" cy="46355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127C59-612D-4678-9A04-2AC696113EB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78182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D136E7-3485-42FF-808E-82E57A617F5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427927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CC219-5DF7-4A54-ABBE-59D12C94F7F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1139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916113"/>
            <a:ext cx="3924300" cy="3844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82D9CB-CEC8-4157-96EE-7366F432B6C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91740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BC66C69-CEBB-4151-BCAD-05DA6537F7C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69961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27B5B-805B-499B-8045-7411A57CBAF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25572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BD890BF-7D30-45CD-93EE-CEAD6051807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7058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859791-3F43-48A5-92D3-67CFFECA64D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894831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711036-6F14-4FA6-B5A9-FF68F9CA286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80086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1125538"/>
            <a:ext cx="8001000" cy="49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916113"/>
            <a:ext cx="8001000" cy="384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en-US" smtClean="0"/>
              <a:t>Click to edit Master text styles</a:t>
            </a:r>
          </a:p>
          <a:p>
            <a:pPr lvl="1"/>
            <a:r>
              <a:rPr lang="hr-HR" altLang="en-US" smtClean="0"/>
              <a:t>Second level</a:t>
            </a:r>
          </a:p>
          <a:p>
            <a:pPr lvl="2"/>
            <a:r>
              <a:rPr lang="hr-HR" altLang="en-US" smtClean="0"/>
              <a:t>Third level</a:t>
            </a:r>
          </a:p>
          <a:p>
            <a:pPr lvl="3"/>
            <a:r>
              <a:rPr lang="hr-HR" altLang="en-US" smtClean="0"/>
              <a:t>Fourth level</a:t>
            </a:r>
          </a:p>
          <a:p>
            <a:pPr lvl="4"/>
            <a:r>
              <a:rPr lang="hr-HR" altLang="en-US" smtClean="0"/>
              <a:t>Fifth level</a:t>
            </a:r>
          </a:p>
        </p:txBody>
      </p:sp>
      <p:sp>
        <p:nvSpPr>
          <p:cNvPr id="1028" name="AutoShape 7"/>
          <p:cNvSpPr>
            <a:spLocks noChangeArrowheads="1"/>
          </p:cNvSpPr>
          <p:nvPr/>
        </p:nvSpPr>
        <p:spPr bwMode="auto">
          <a:xfrm>
            <a:off x="609600" y="1677988"/>
            <a:ext cx="7958138" cy="95250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9072563 h 1000"/>
              <a:gd name="T6" fmla="*/ 0 w 1000"/>
              <a:gd name="T7" fmla="*/ 9072563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1D538B"/>
          </a:solidFill>
          <a:ln w="9525">
            <a:solidFill>
              <a:srgbClr val="1D538B"/>
            </a:solidFill>
            <a:round/>
            <a:headEnd/>
            <a:tailEnd/>
          </a:ln>
        </p:spPr>
        <p:txBody>
          <a:bodyPr/>
          <a:lstStyle/>
          <a:p>
            <a:endParaRPr lang="hr-HR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r>
              <a:rPr lang="hr-HR"/>
              <a:t>1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89688"/>
            <a:ext cx="28956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1D538B"/>
                </a:solidFill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9688"/>
            <a:ext cx="1981200" cy="35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1D538B"/>
                </a:solidFill>
              </a:defRPr>
            </a:lvl1pPr>
          </a:lstStyle>
          <a:p>
            <a:fld id="{B0AE1A05-11E0-4A8F-938B-7EA48FDC16D4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1032" name="Picture 21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2"/>
            <a:ext cx="9144000" cy="11033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1D538B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800">
          <a:solidFill>
            <a:srgbClr val="1D538B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600">
          <a:solidFill>
            <a:srgbClr val="1D538B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o"/>
        <a:defRPr sz="2300">
          <a:solidFill>
            <a:srgbClr val="1D538B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n"/>
        <a:defRPr sz="2000">
          <a:solidFill>
            <a:srgbClr val="1D538B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rgbClr val="5F5F5F"/>
        </a:buClr>
        <a:buFont typeface="Wingdings" panose="05000000000000000000" pitchFamily="2" charset="2"/>
        <a:buChar char="§"/>
        <a:defRPr sz="2000">
          <a:solidFill>
            <a:srgbClr val="1D538B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rgbClr val="5F5F5F"/>
        </a:buClr>
        <a:buFont typeface="Wingdings" pitchFamily="2" charset="2"/>
        <a:buChar char="§"/>
        <a:defRPr sz="2000">
          <a:solidFill>
            <a:srgbClr val="1D538B"/>
          </a:solidFill>
          <a:latin typeface="+mn-lt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zo.gov.hr/istaknute-teme/znanost/znanstvena-infrastruktura/118" TargetMode="External"/><Relationship Id="rId2" Type="http://schemas.openxmlformats.org/officeDocument/2006/relationships/hyperlink" Target="https://app.mzos.hr/webObrasci/" TargetMode="Externa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np-udruge@mzo.hr" TargetMode="External"/><Relationship Id="rId7" Type="http://schemas.openxmlformats.org/officeDocument/2006/relationships/hyperlink" Target="mailto:app-obrasci@mzo.hr" TargetMode="External"/><Relationship Id="rId2" Type="http://schemas.openxmlformats.org/officeDocument/2006/relationships/hyperlink" Target="mailto:np-skupovi@mzo.hr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mailto:np-knjige@mzo.hr" TargetMode="External"/><Relationship Id="rId5" Type="http://schemas.openxmlformats.org/officeDocument/2006/relationships/hyperlink" Target="mailto:np-&#269;asopisi@mzo.hr" TargetMode="External"/><Relationship Id="rId4" Type="http://schemas.openxmlformats.org/officeDocument/2006/relationships/hyperlink" Target="mailto:np-popularizacija@mzo.h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800">
                <a:solidFill>
                  <a:srgbClr val="1D538B"/>
                </a:solidFill>
                <a:latin typeface="Verdana" panose="020B060403050404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600">
                <a:solidFill>
                  <a:srgbClr val="1D538B"/>
                </a:solidFill>
                <a:latin typeface="Verdana" panose="020B060403050404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o"/>
              <a:defRPr sz="2300">
                <a:solidFill>
                  <a:srgbClr val="1D538B"/>
                </a:solidFill>
                <a:latin typeface="Verdana" panose="020B060403050404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rgbClr val="5F5F5F"/>
              </a:buClr>
              <a:buFont typeface="Wingdings" panose="05000000000000000000" pitchFamily="2" charset="2"/>
              <a:buChar char="n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4pPr>
            <a:lvl5pPr marL="2057400" indent="-228600" eaLnBrk="0" hangingPunct="0">
              <a:spcBef>
                <a:spcPct val="25000"/>
              </a:spcBef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25000"/>
              </a:spcBef>
              <a:spcAft>
                <a:spcPct val="0"/>
              </a:spcAft>
              <a:buClr>
                <a:srgbClr val="5F5F5F"/>
              </a:buClr>
              <a:buFont typeface="Wingdings" panose="05000000000000000000" pitchFamily="2" charset="2"/>
              <a:buChar char="§"/>
              <a:defRPr sz="2000">
                <a:solidFill>
                  <a:srgbClr val="1D538B"/>
                </a:solidFill>
                <a:latin typeface="Verdan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fld id="{506B062F-1A57-40F5-9918-97AF6D58E0D8}" type="slidenum">
              <a:rPr lang="hr-HR" altLang="en-US" sz="1200"/>
              <a:pPr eaLnBrk="1" hangingPunct="1"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hr-HR" altLang="en-US" sz="120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3284984"/>
            <a:ext cx="7772400" cy="176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800" b="1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2100" b="1" dirty="0">
                <a:solidFill>
                  <a:srgbClr val="C00000"/>
                </a:solidFill>
                <a:cs typeface="Tahoma" pitchFamily="34" charset="0"/>
              </a:rPr>
              <a:t>Javni pozivi u području znanosti</a:t>
            </a: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800" b="1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800" b="1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800" b="1" dirty="0">
              <a:solidFill>
                <a:srgbClr val="C00000"/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050" b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050" b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endParaRPr lang="hr-HR" altLang="sr-Latn-RS" sz="1050" b="1" dirty="0">
              <a:solidFill>
                <a:srgbClr val="FFFFFF">
                  <a:lumMod val="50000"/>
                </a:srgbClr>
              </a:solidFill>
              <a:cs typeface="Tahoma" pitchFamily="34" charset="0"/>
            </a:endParaRP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1050" b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Amalija Babić, dipl. ing.</a:t>
            </a:r>
          </a:p>
          <a:p>
            <a:pPr lvl="0" algn="ctr" eaLnBrk="0" hangingPunct="0">
              <a:spcBef>
                <a:spcPct val="20000"/>
              </a:spcBef>
              <a:defRPr/>
            </a:pPr>
            <a:r>
              <a:rPr lang="hr-HR" altLang="sr-Latn-RS" sz="1050" b="1" dirty="0">
                <a:solidFill>
                  <a:srgbClr val="FFFFFF">
                    <a:lumMod val="50000"/>
                  </a:srgbClr>
                </a:solidFill>
                <a:cs typeface="Tahoma" pitchFamily="34" charset="0"/>
              </a:rPr>
              <a:t>Uprava za znanost i tehnologiju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5BCA75B-CB6E-452D-9DCB-42E4555815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083" y="1988840"/>
            <a:ext cx="7217252" cy="4248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  <a:defRPr/>
            </a:pPr>
            <a:r>
              <a:rPr lang="hr-HR" altLang="sr-Latn-RS" b="1" kern="0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Financijska sredstva dodjeljuju se u sljedećim područjima:</a:t>
            </a:r>
            <a:br>
              <a:rPr lang="hr-HR" altLang="sr-Latn-RS" b="1" kern="0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</a:br>
            <a:endParaRPr lang="hr-HR" altLang="sr-Latn-RS" b="1" kern="0" dirty="0">
              <a:solidFill>
                <a:srgbClr val="C0000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Wingdings" pitchFamily="2" charset="2"/>
              <a:buChar char="v"/>
              <a:defRPr/>
            </a:pPr>
            <a:r>
              <a:rPr lang="hr-HR" altLang="sr-Latn-RS" b="1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SKUPOVI/ŠKOLE</a:t>
            </a: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/>
            </a:r>
            <a:b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</a:b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priprema i održavanje znanstvenih i znanstvenostručnih skupova i škola</a:t>
            </a:r>
          </a:p>
          <a:p>
            <a:pPr marL="257175" indent="-257175">
              <a:buFont typeface="Wingdings" pitchFamily="2" charset="2"/>
              <a:buChar char="v"/>
              <a:defRPr/>
            </a:pPr>
            <a:r>
              <a:rPr lang="hr-HR" altLang="sr-Latn-RS" b="1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UDRUGE</a:t>
            </a: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/>
            </a:r>
            <a:b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</a:b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redovna djelatnost znanstvenih i znanstvenostručnih udruga</a:t>
            </a:r>
          </a:p>
          <a:p>
            <a:pPr marL="257175" indent="-257175">
              <a:buFont typeface="Wingdings" pitchFamily="2" charset="2"/>
              <a:buChar char="v"/>
              <a:defRPr/>
            </a:pPr>
            <a:r>
              <a:rPr lang="hr-HR" altLang="sr-Latn-RS" b="1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POPULARIZACIJA ZNANOSTI</a:t>
            </a: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/>
            </a:r>
            <a:b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</a:b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provedba programa popularizacije znanosti</a:t>
            </a:r>
          </a:p>
          <a:p>
            <a:pPr marL="257175" indent="-257175">
              <a:buFont typeface="Wingdings" pitchFamily="2" charset="2"/>
              <a:buChar char="v"/>
              <a:defRPr/>
            </a:pPr>
            <a:r>
              <a:rPr lang="hr-HR" altLang="sr-Latn-RS" b="1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ČASOPISI</a:t>
            </a: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/>
            </a:r>
            <a:b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</a:b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potpora izdavanju znanstvenih časopisa i časopisa za popularizaciju znanosti</a:t>
            </a:r>
          </a:p>
          <a:p>
            <a:pPr marL="257175" indent="-257175">
              <a:buFont typeface="Wingdings" pitchFamily="2" charset="2"/>
              <a:buChar char="v"/>
              <a:defRPr/>
            </a:pPr>
            <a:r>
              <a:rPr lang="hr-HR" altLang="sr-Latn-RS" b="1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KNJIGE</a:t>
            </a: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/>
            </a:r>
            <a:b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</a:b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potpora izdavanju znanstvenih knjiga i visokoškolskih udžbenika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hr-HR" altLang="sr-Latn-RS" kern="0" dirty="0" smtClean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0" indent="0">
              <a:buNone/>
              <a:defRPr/>
            </a:pPr>
            <a:r>
              <a:rPr lang="hr-HR" altLang="sr-Latn-RS" b="1" kern="0" dirty="0" smtClean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Namijenjeno</a:t>
            </a:r>
            <a:r>
              <a:rPr lang="hr-HR" altLang="sr-Latn-RS" kern="0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:</a:t>
            </a:r>
            <a:r>
              <a:rPr lang="hr-HR" altLang="sr-Latn-RS" kern="0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 </a:t>
            </a:r>
            <a:endParaRPr lang="hr-HR" altLang="sr-Latn-RS" b="1" kern="0" dirty="0">
              <a:solidFill>
                <a:srgbClr val="C0000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defRPr/>
            </a:pPr>
            <a:r>
              <a:rPr lang="hr-HR" altLang="sr-Latn-RS" kern="0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organizacijama </a:t>
            </a: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civilnoga društva (udrugama registriranima prema Zakonu o udrugama i upisanima u Registar udruga Republike Hrvatske)</a:t>
            </a:r>
          </a:p>
          <a:p>
            <a:pPr marL="257175" indent="-257175">
              <a:defRPr/>
            </a:pPr>
            <a:r>
              <a:rPr lang="hr-HR" altLang="sr-Latn-RS" kern="0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znanstveno-istraživačkim </a:t>
            </a: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ustanovama </a:t>
            </a:r>
          </a:p>
          <a:p>
            <a:pPr marL="257175" indent="-257175">
              <a:defRPr/>
            </a:pPr>
            <a:r>
              <a:rPr lang="hr-HR" altLang="sr-Latn-RS" kern="0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pravnim </a:t>
            </a:r>
            <a:r>
              <a:rPr lang="hr-HR" altLang="sr-Latn-RS" kern="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osobama registriranima za nakladničku/izdavačku djelatnost</a:t>
            </a:r>
            <a:endParaRPr lang="hr-HR" altLang="sr-Latn-RS" kern="0" dirty="0">
              <a:solidFill>
                <a:srgbClr val="00000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990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A21D4B6-D6D4-4CE0-8AB2-BFD62FC2B5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03085" y="1556792"/>
            <a:ext cx="7407505" cy="4248472"/>
          </a:xfrm>
        </p:spPr>
        <p:txBody>
          <a:bodyPr>
            <a:normAutofit fontScale="92500" lnSpcReduction="10000"/>
          </a:bodyPr>
          <a:lstStyle/>
          <a:p>
            <a:pPr lvl="0" eaLnBrk="0" hangingPunct="0">
              <a:spcBef>
                <a:spcPct val="20000"/>
              </a:spcBef>
              <a:defRPr/>
            </a:pPr>
            <a:endParaRPr lang="hr-HR" b="1" kern="0" dirty="0" smtClean="0">
              <a:solidFill>
                <a:srgbClr val="C00000"/>
              </a:solidFill>
              <a:cs typeface="Tahoma" pitchFamily="34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hr-HR" sz="165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Dokumenti: </a:t>
            </a:r>
            <a:endParaRPr lang="hr-HR" sz="1650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sz="165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Zakon o znanstvenoj djelatnosti i visokom obrazovanju </a:t>
            </a: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sz="165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Pravila o financijskoj potpori znanstvenim i znanstvenostručnim skupovima i školama te znanstvenim i znanstvenostručnim udrugama</a:t>
            </a: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sz="165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Pravila o financijskoj potpori programima popularizacije znanosti</a:t>
            </a: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sz="165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Kriteriji za financijsku potporu znanstvenim časopisima i časopisima za popularizaciju znanosti</a:t>
            </a: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sz="165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Kriteriji za financijsku potporu izdavanju znanstvenih knjiga i visokoškolskih udžbenika	</a:t>
            </a:r>
          </a:p>
          <a:p>
            <a:pPr lvl="0" eaLnBrk="0" hangingPunct="0">
              <a:spcBef>
                <a:spcPct val="20000"/>
              </a:spcBef>
              <a:defRPr/>
            </a:pPr>
            <a:endParaRPr lang="hr-HR" sz="1650" b="1" dirty="0">
              <a:solidFill>
                <a:srgbClr val="C0000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lvl="0" eaLnBrk="0" hangingPunct="0">
              <a:spcBef>
                <a:spcPct val="20000"/>
              </a:spcBef>
              <a:defRPr/>
            </a:pPr>
            <a:r>
              <a:rPr lang="hr-HR" sz="165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Prosudba:</a:t>
            </a:r>
          </a:p>
          <a:p>
            <a:pPr marL="256500" indent="-256500">
              <a:defRPr/>
            </a:pPr>
            <a:r>
              <a:rPr lang="hr-HR" sz="165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Prosudbu obavljaju nezavisna stručna tijela koja </a:t>
            </a:r>
            <a:r>
              <a:rPr lang="hr-HR" sz="1650" b="1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imenuje </a:t>
            </a:r>
            <a:r>
              <a:rPr lang="hr-HR" sz="1650" b="1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ministar</a:t>
            </a:r>
            <a:endParaRPr lang="hr-HR" sz="165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sz="165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Povjerenstvo za znanstvene skupove i znanstvene udruge</a:t>
            </a:r>
            <a:endParaRPr lang="hr-HR" sz="1650" i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sz="165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Povjerenstvo za programe popularizacije znanosti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sz="165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Povjerenstvo za znanstveno-izdavačku djelatnost</a:t>
            </a:r>
            <a:endParaRPr lang="en-GB" sz="1650" dirty="0">
              <a:latin typeface="VladaRHSerif Reg" panose="02000000000000000000" charset="-18"/>
              <a:ea typeface="VladaRHSerif Reg" panose="02000000000000000000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793648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15995" y="2342121"/>
            <a:ext cx="1476633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  <a:p>
            <a:pPr algn="ctr">
              <a:defRPr/>
            </a:pPr>
            <a:endParaRPr lang="hr-HR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  <a:p>
            <a:pPr algn="ctr">
              <a:defRPr/>
            </a:pPr>
            <a:r>
              <a:rPr lang="hr-HR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Znanstveni skupovi i škole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1158447" y="3283812"/>
            <a:ext cx="1791730" cy="354738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hr-HR" altLang="x-none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Znanstvene i znanstvenostručne udruge 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679973" y="4188619"/>
            <a:ext cx="1444228" cy="3393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86151" y="2437318"/>
            <a:ext cx="1545431" cy="247703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b="1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1.500.000,00 </a:t>
            </a:r>
            <a:r>
              <a:rPr lang="hr-HR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87342" y="3356992"/>
            <a:ext cx="1544240" cy="28155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1.100.000,00 kn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499247" y="4293095"/>
            <a:ext cx="1532334" cy="23485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730.000,00 kn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365422" y="1233355"/>
            <a:ext cx="5968314" cy="472811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57150" tIns="57150" rIns="57150" bIns="57150" spcCol="1270" anchor="ctr"/>
          <a:lstStyle/>
          <a:p>
            <a:pPr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Financiranje:</a:t>
            </a:r>
            <a:endParaRPr lang="hr-HR" dirty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86151" y="2684560"/>
            <a:ext cx="1545431" cy="56795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200" i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20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50.000,00 kn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86151" y="3638549"/>
            <a:ext cx="1545431" cy="5500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200" i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20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25.000,00 kn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499247" y="4533900"/>
            <a:ext cx="1532334" cy="5512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200" i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200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50.000,00 kn</a:t>
            </a:r>
            <a:endParaRPr lang="hr-HR" altLang="x-none" sz="1200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489973" y="1914526"/>
            <a:ext cx="1469231" cy="4262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57150" tIns="57150" rIns="57150" bIns="57150" spcCol="1270" anchor="ctr"/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20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Okvirni plan za udruge:</a:t>
            </a:r>
            <a:endParaRPr lang="hr-HR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12595" y="2421731"/>
            <a:ext cx="1446610" cy="26282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 smtClean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500.000,00 </a:t>
            </a:r>
            <a:r>
              <a:rPr lang="hr-HR" sz="1200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14975" y="3356992"/>
            <a:ext cx="1444229" cy="2815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1.100.000,00 kn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514975" y="4293094"/>
            <a:ext cx="1468041" cy="24080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350.000,00 kn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513786" y="2684560"/>
            <a:ext cx="1445419" cy="56795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i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200" b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4</a:t>
            </a:r>
            <a:r>
              <a:rPr lang="hr-HR" sz="1200" b="1" dirty="0" smtClean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0</a:t>
            </a:r>
            <a:endParaRPr lang="hr-HR" sz="1200" b="1" dirty="0">
              <a:solidFill>
                <a:srgbClr val="000000"/>
              </a:solidFill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514975" y="3638551"/>
            <a:ext cx="1444229" cy="550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i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200" b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60</a:t>
            </a:r>
          </a:p>
        </p:txBody>
      </p:sp>
      <p:sp>
        <p:nvSpPr>
          <p:cNvPr id="25" name="Rectangle 24"/>
          <p:cNvSpPr/>
          <p:nvPr/>
        </p:nvSpPr>
        <p:spPr>
          <a:xfrm>
            <a:off x="5514976" y="4533899"/>
            <a:ext cx="1469231" cy="53101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i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200" b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20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346847" y="1914525"/>
            <a:ext cx="1684734" cy="4143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57150" tIns="57150" rIns="57150" bIns="57150" anchor="ctr"/>
          <a:lstStyle>
            <a:lvl1pPr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x-none" sz="120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Sredstva osigurana u </a:t>
            </a:r>
            <a:br>
              <a:rPr lang="hr-HR" altLang="x-none" sz="120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</a:br>
            <a:r>
              <a:rPr lang="hr-HR" altLang="x-none" sz="120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Državnom proračunu:</a:t>
            </a:r>
            <a:endParaRPr lang="hr-HR" altLang="x-none" sz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282013" y="4319720"/>
            <a:ext cx="154459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hr-HR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Popularizacija</a:t>
            </a:r>
            <a:r>
              <a:rPr lang="hr-HR" sz="1200" dirty="0">
                <a:latin typeface="VladaRHSerif Reg" panose="02000000000000000000" charset="-18"/>
                <a:ea typeface="VladaRHSerif Reg" panose="02000000000000000000" charset="-18"/>
              </a:rPr>
              <a:t> </a:t>
            </a:r>
            <a:r>
              <a:rPr lang="hr-HR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znanosti </a:t>
            </a:r>
          </a:p>
        </p:txBody>
      </p:sp>
    </p:spTree>
    <p:extLst>
      <p:ext uri="{BB962C8B-B14F-4D97-AF65-F5344CB8AC3E}">
        <p14:creationId xmlns:p14="http://schemas.microsoft.com/office/powerpoint/2010/main" val="1261115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339885" y="2407637"/>
            <a:ext cx="1783602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  <a:p>
            <a:pPr algn="ctr">
              <a:defRPr/>
            </a:pPr>
            <a:endParaRPr lang="hr-HR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  <a:p>
            <a:pPr algn="ctr" eaLnBrk="1" hangingPunct="1">
              <a:defRPr/>
            </a:pPr>
            <a:r>
              <a:rPr lang="hr-HR" altLang="sr-Latn-RS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Znanstveni časopisi</a:t>
            </a:r>
          </a:p>
          <a:p>
            <a:pPr algn="ctr" eaLnBrk="1" hangingPunct="1">
              <a:defRPr/>
            </a:pPr>
            <a:endParaRPr lang="hr-HR" altLang="sr-Latn-RS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462088" y="3352608"/>
            <a:ext cx="1431131" cy="34290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algn="ctr" eaLnBrk="1" hangingPunct="1">
              <a:defRPr/>
            </a:pPr>
            <a:r>
              <a:rPr lang="nn-NO" altLang="x-none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Znanstvene knjige i visokoškolski udžbenici</a:t>
            </a:r>
          </a:p>
          <a:p>
            <a:pPr algn="ctr" eaLnBrk="1" hangingPunct="1">
              <a:defRPr/>
            </a:pPr>
            <a:endParaRPr lang="hr-HR" altLang="x-none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679973" y="4188619"/>
            <a:ext cx="1444228" cy="33932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endParaRPr lang="hr-HR" altLang="x-none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algn="ctr" eaLnBrk="1" hangingPunct="1">
              <a:defRPr/>
            </a:pPr>
            <a:endParaRPr lang="hr-HR" altLang="x-none" sz="1200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486151" y="2421731"/>
            <a:ext cx="1545431" cy="28718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b="1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13.000.000,00 </a:t>
            </a:r>
            <a:r>
              <a:rPr lang="hr-HR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3487342" y="3352608"/>
            <a:ext cx="1544240" cy="28594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b="1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10.893.000,00 </a:t>
            </a:r>
            <a:r>
              <a:rPr lang="hr-HR" sz="1200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kn</a:t>
            </a:r>
          </a:p>
        </p:txBody>
      </p:sp>
      <p:sp>
        <p:nvSpPr>
          <p:cNvPr id="15" name="Rectangle 14"/>
          <p:cNvSpPr/>
          <p:nvPr/>
        </p:nvSpPr>
        <p:spPr>
          <a:xfrm>
            <a:off x="1462088" y="1196752"/>
            <a:ext cx="6125766" cy="55465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57150" tIns="57150" rIns="57150" bIns="57150" spcCol="1270" anchor="ctr"/>
          <a:lstStyle/>
          <a:p>
            <a:pPr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Financiranje:</a:t>
            </a:r>
            <a:endParaRPr lang="hr-HR" dirty="0">
              <a:solidFill>
                <a:srgbClr val="FFFFFF">
                  <a:hueOff val="0"/>
                  <a:satOff val="0"/>
                  <a:lumOff val="0"/>
                  <a:alphaOff val="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3486151" y="2708920"/>
            <a:ext cx="1545431" cy="54957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200" i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20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Nije ograničeno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486151" y="3638549"/>
            <a:ext cx="1545431" cy="55006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defRPr/>
            </a:pPr>
            <a:r>
              <a:rPr lang="hr-HR" altLang="x-none" sz="1200" i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najveći iznos potpore</a:t>
            </a:r>
          </a:p>
          <a:p>
            <a:pPr algn="ctr" eaLnBrk="1" hangingPunct="1">
              <a:defRPr/>
            </a:pPr>
            <a:r>
              <a:rPr lang="hr-HR" altLang="x-none" sz="1200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nije ograničeno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489974" y="1914526"/>
            <a:ext cx="1469231" cy="426244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57150" tIns="57150" rIns="57150" bIns="57150" spcCol="1270" anchor="ctr"/>
          <a:lstStyle/>
          <a:p>
            <a:pPr algn="ctr" defTabSz="666750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sz="120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Okvirni plan za udruge:</a:t>
            </a:r>
            <a:endParaRPr lang="hr-HR" sz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12595" y="2421731"/>
            <a:ext cx="1446610" cy="28718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2.000.000,00 kn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514975" y="3352608"/>
            <a:ext cx="1444229" cy="28594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1.500.000,00kn</a:t>
            </a:r>
          </a:p>
        </p:txBody>
      </p:sp>
      <p:sp>
        <p:nvSpPr>
          <p:cNvPr id="23" name="Rectangle 22"/>
          <p:cNvSpPr/>
          <p:nvPr/>
        </p:nvSpPr>
        <p:spPr>
          <a:xfrm>
            <a:off x="5513786" y="2708920"/>
            <a:ext cx="1445419" cy="5495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i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200" b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70</a:t>
            </a:r>
          </a:p>
        </p:txBody>
      </p:sp>
      <p:sp>
        <p:nvSpPr>
          <p:cNvPr id="24" name="Rectangle 23"/>
          <p:cNvSpPr/>
          <p:nvPr/>
        </p:nvSpPr>
        <p:spPr>
          <a:xfrm>
            <a:off x="5514975" y="3638551"/>
            <a:ext cx="1444229" cy="55006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hr-HR" sz="1200" i="1" dirty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broj ugovora</a:t>
            </a:r>
          </a:p>
          <a:p>
            <a:pPr algn="ctr">
              <a:defRPr/>
            </a:pPr>
            <a:r>
              <a:rPr lang="hr-HR" sz="1200" b="1" dirty="0" smtClean="0">
                <a:solidFill>
                  <a:srgbClr val="000000"/>
                </a:solidFill>
                <a:latin typeface="VladaRHSerif Reg" panose="02000000000000000000" charset="-18"/>
                <a:ea typeface="VladaRHSerif Reg" panose="02000000000000000000" charset="-18"/>
                <a:cs typeface="Tahoma" panose="020B0604030504040204" pitchFamily="34" charset="0"/>
              </a:rPr>
              <a:t>70</a:t>
            </a:r>
            <a:endParaRPr lang="hr-HR" sz="1200" b="1" dirty="0">
              <a:solidFill>
                <a:srgbClr val="000000"/>
              </a:solidFill>
              <a:latin typeface="VladaRHSerif Reg" panose="02000000000000000000" charset="-18"/>
              <a:ea typeface="VladaRHSerif Reg" panose="02000000000000000000" charset="-18"/>
              <a:cs typeface="Tahoma" panose="020B0604030504040204" pitchFamily="34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346847" y="1914525"/>
            <a:ext cx="1684734" cy="41433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 lIns="57150" tIns="57150" rIns="57150" bIns="57150" anchor="ctr"/>
          <a:lstStyle>
            <a:lvl1pPr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defTabSz="889000" eaLnBrk="0" hangingPunct="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defTabSz="889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spcAft>
                <a:spcPct val="35000"/>
              </a:spcAft>
              <a:defRPr/>
            </a:pPr>
            <a:r>
              <a:rPr lang="hr-HR" altLang="x-none" sz="120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Sredstva osigurana u </a:t>
            </a:r>
            <a:br>
              <a:rPr lang="hr-HR" altLang="x-none" sz="120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</a:br>
            <a:r>
              <a:rPr lang="hr-HR" altLang="x-none" sz="120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Državnom proračunu:</a:t>
            </a:r>
            <a:endParaRPr lang="hr-HR" altLang="x-none" sz="1200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365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6054" y="1444197"/>
            <a:ext cx="8143103" cy="3611546"/>
          </a:xfrm>
        </p:spPr>
        <p:txBody>
          <a:bodyPr>
            <a:normAutofit fontScale="70000" lnSpcReduction="20000"/>
          </a:bodyPr>
          <a:lstStyle/>
          <a:p>
            <a:pPr>
              <a:defRPr/>
            </a:pPr>
            <a:r>
              <a:rPr lang="hr-HR" altLang="x-none" sz="210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Trajanje javnog poziva, objava rezultata:</a:t>
            </a:r>
            <a:br>
              <a:rPr lang="hr-HR" altLang="x-none" sz="2100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</a:br>
            <a:endParaRPr lang="hr-HR" altLang="x-none" sz="2100" b="1" dirty="0">
              <a:solidFill>
                <a:srgbClr val="C0000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altLang="x-none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Znanstveni i znanstvenostručni skupovi i škole</a:t>
            </a:r>
          </a:p>
          <a:p>
            <a:pPr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     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Raspisivanje javnog poziva: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II.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2021. godine/ Objava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rezultata: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III.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2021.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godine</a:t>
            </a:r>
            <a:endParaRPr lang="hr-HR" altLang="x-none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altLang="x-none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Znanstvene i znanstvenostručne udruge</a:t>
            </a:r>
          </a:p>
          <a:p>
            <a:pPr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     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Raspisivanje javnog poziva: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II.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2021. godine/ Objava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rezultata: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II.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2021. godine</a:t>
            </a:r>
            <a:endParaRPr lang="hr-HR" altLang="x-none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altLang="x-none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Programi popularizacije znanosti</a:t>
            </a:r>
          </a:p>
          <a:p>
            <a:pPr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     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Raspisivanje javnog poziva: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II.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2021. godine/ Objava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rezultata: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III.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2021. godine</a:t>
            </a:r>
            <a:endParaRPr lang="hr-HR" altLang="x-none" sz="2100" b="1" dirty="0">
              <a:solidFill>
                <a:srgbClr val="C0000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altLang="x-none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Znanstveni časopisi i časopisi za popularizaciju znanosti</a:t>
            </a:r>
          </a:p>
          <a:p>
            <a:pPr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     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Raspisivanje javnog poziva: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2021. godine/ Objava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rezultata: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II.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2021. godine</a:t>
            </a:r>
            <a:endParaRPr lang="hr-HR" altLang="x-none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6500" indent="-256500">
              <a:buFont typeface="Wingdings" pitchFamily="2" charset="2"/>
              <a:buChar char="v"/>
              <a:defRPr/>
            </a:pPr>
            <a:r>
              <a:rPr lang="hr-HR" altLang="x-none" b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Znanstvene knjige i visokoškolski udžbenici</a:t>
            </a:r>
          </a:p>
          <a:p>
            <a:pPr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     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Raspisivanje javnog poziva: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II.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2021. godine/ Objava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rezultata: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III.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kvartal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2021. godine</a:t>
            </a:r>
            <a:endParaRPr lang="hr-HR" altLang="x-none" b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272816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085" y="1916832"/>
            <a:ext cx="7407505" cy="3888432"/>
          </a:xfrm>
        </p:spPr>
        <p:txBody>
          <a:bodyPr>
            <a:normAutofit fontScale="77500" lnSpcReduction="20000"/>
          </a:bodyPr>
          <a:lstStyle/>
          <a:p>
            <a:pPr>
              <a:defRPr/>
            </a:pPr>
            <a:r>
              <a:rPr lang="hr-HR" altLang="x-none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Način prijave: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elektronička </a:t>
            </a: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prijava u sustavu na propisanom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obrascu: 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  <a:hlinkClick r:id="rId2"/>
              </a:rPr>
              <a:t>app.mzos.hr/</a:t>
            </a:r>
            <a:r>
              <a:rPr lang="hr-HR" altLang="x-none" dirty="0" err="1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  <a:hlinkClick r:id="rId2"/>
              </a:rPr>
              <a:t>webObrasci</a:t>
            </a:r>
            <a:endParaRPr lang="hr-HR" altLang="x-none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za skupove, udruge i programe popularizacije znanosti omogućena elektronička prijava u potpunosti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izvornik i obvezujući prilozi poštom za knjige i časopise</a:t>
            </a:r>
          </a:p>
          <a:p>
            <a:pPr>
              <a:defRPr/>
            </a:pPr>
            <a:endParaRPr lang="hr-HR" altLang="x-none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Način izvještavanja: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skupovi i programi popularizacije znanosti – u roku od 60 dana nakon završetka skupa/programa ili nakon dodjele financijskih sredstava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udruge – do 1. ožujka iduće godine</a:t>
            </a: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časopisi i knjige – u roku od 12 (13) mjeseci od dana dodjele financijskih sredstava  </a:t>
            </a:r>
          </a:p>
          <a:p>
            <a:pPr>
              <a:defRPr/>
            </a:pPr>
            <a:endParaRPr lang="hr-HR" altLang="x-none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Mjesto prijave, detaljnih obavijesti i pravodobnih informacija:</a:t>
            </a:r>
          </a:p>
          <a:p>
            <a:pPr>
              <a:defRPr/>
            </a:pPr>
            <a:r>
              <a:rPr lang="hr-HR" altLang="x-none" b="1" i="1" dirty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  <a:hlinkClick r:id="rId3"/>
              </a:rPr>
              <a:t>mzo.gov.hr/istaknute-teme/znanost/znanstvena-infrastruktura</a:t>
            </a:r>
            <a:endParaRPr lang="hr-HR" altLang="x-none" b="1" i="1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864089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7011" y="2348880"/>
            <a:ext cx="7719757" cy="3960440"/>
          </a:xfrm>
        </p:spPr>
        <p:txBody>
          <a:bodyPr>
            <a:normAutofit fontScale="85000" lnSpcReduction="10000"/>
          </a:bodyPr>
          <a:lstStyle/>
          <a:p>
            <a:pPr>
              <a:defRPr/>
            </a:pPr>
            <a:r>
              <a:rPr lang="hr-HR" altLang="x-none" b="1" dirty="0" smtClean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Kontakt e-mail adrese za upite:</a:t>
            </a:r>
            <a:endParaRPr lang="hr-HR" altLang="x-none" b="1" dirty="0">
              <a:solidFill>
                <a:srgbClr val="C0000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  <a:hlinkClick r:id="rId2"/>
              </a:rPr>
              <a:t>np-skupovi@mzo.hr</a:t>
            </a:r>
            <a:endParaRPr lang="hr-HR" altLang="x-none" dirty="0" smtClean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  <a:hlinkClick r:id="rId3"/>
              </a:rPr>
              <a:t>np-udruge@mzo.hr</a:t>
            </a:r>
            <a:endParaRPr lang="hr-HR" altLang="x-none" dirty="0" smtClean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  <a:hlinkClick r:id="rId4"/>
              </a:rPr>
              <a:t>np-popularizacija@mzo.hr</a:t>
            </a:r>
            <a:endParaRPr lang="hr-HR" altLang="x-none" dirty="0" smtClean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  <a:hlinkClick r:id="rId5"/>
              </a:rPr>
              <a:t>np-časopisi@mzo.hr</a:t>
            </a:r>
            <a:endParaRPr lang="hr-HR" altLang="x-none" dirty="0" smtClean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  <a:hlinkClick r:id="rId6"/>
              </a:rPr>
              <a:t>np-knjige@mzo.hr</a:t>
            </a:r>
            <a:endParaRPr lang="hr-HR" altLang="x-none" dirty="0" smtClean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endParaRPr lang="hr-HR" altLang="x-none" dirty="0" smtClean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Kontakt e-mail </a:t>
            </a:r>
            <a:r>
              <a:rPr lang="hr-HR" altLang="x-none" b="1" dirty="0" smtClean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adresa za tehničku podršku:</a:t>
            </a:r>
            <a:endParaRPr lang="hr-HR" altLang="x-none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  <a:hlinkClick r:id="rId7"/>
              </a:rPr>
              <a:t>app-obrasci@mzo.hr</a:t>
            </a:r>
            <a:r>
              <a:rPr lang="hr-HR" altLang="x-none" dirty="0" smtClean="0">
                <a:solidFill>
                  <a:srgbClr val="00206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 </a:t>
            </a:r>
          </a:p>
          <a:p>
            <a:pPr>
              <a:defRPr/>
            </a:pPr>
            <a:endParaRPr lang="hr-HR" altLang="x-none" b="1" dirty="0" smtClean="0">
              <a:solidFill>
                <a:srgbClr val="C0000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>
              <a:defRPr/>
            </a:pPr>
            <a:r>
              <a:rPr lang="hr-HR" altLang="x-none" b="1" dirty="0" smtClean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Ustrojstvena </a:t>
            </a:r>
            <a:r>
              <a:rPr lang="hr-HR" altLang="x-none" b="1" dirty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jedinica Ministarstva </a:t>
            </a:r>
            <a:r>
              <a:rPr lang="hr-HR" altLang="x-none" b="1" dirty="0" smtClean="0">
                <a:solidFill>
                  <a:srgbClr val="C00000"/>
                </a:solidFill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nadležna za provedbu javnih poziva: </a:t>
            </a:r>
            <a:r>
              <a:rPr lang="hr-HR" altLang="x-none" dirty="0" smtClean="0"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Uprava </a:t>
            </a:r>
            <a:r>
              <a:rPr lang="hr-HR" altLang="x-none" dirty="0"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za znanost i tehnologiju</a:t>
            </a:r>
            <a:r>
              <a:rPr lang="hr-HR" altLang="x-none" dirty="0" smtClean="0"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/ Sektor </a:t>
            </a:r>
            <a:r>
              <a:rPr lang="hr-HR" altLang="x-none" dirty="0"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za znanstveni sustav i tehnološki razvoj</a:t>
            </a:r>
            <a:r>
              <a:rPr lang="hr-HR" altLang="x-none" dirty="0" smtClean="0"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/ Služba </a:t>
            </a:r>
            <a:r>
              <a:rPr lang="hr-HR" altLang="x-none" dirty="0"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za upravljanje i unaprjeđenje znanstvenoistraživačke djelatnosti</a:t>
            </a:r>
            <a:r>
              <a:rPr lang="hr-HR" altLang="x-none" dirty="0" smtClean="0"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/ </a:t>
            </a:r>
            <a:r>
              <a:rPr lang="hr-HR" altLang="x-none" b="1" dirty="0" smtClean="0"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Odjel </a:t>
            </a:r>
            <a:r>
              <a:rPr lang="hr-HR" altLang="x-none" b="1" dirty="0"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za poslovanje i popularizaciju znanosti i </a:t>
            </a:r>
            <a:r>
              <a:rPr lang="hr-HR" altLang="x-none" b="1" dirty="0" smtClean="0">
                <a:latin typeface="VladaRHSerif Reg" panose="02000000000000000000" charset="-18"/>
                <a:ea typeface="VladaRHSerif Reg" panose="02000000000000000000" charset="-18"/>
                <a:cs typeface="Tahoma" pitchFamily="34" charset="0"/>
              </a:rPr>
              <a:t>tehnologije</a:t>
            </a:r>
            <a:endParaRPr lang="hr-HR" altLang="x-none" dirty="0"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  <a:p>
            <a:pPr marL="257175" indent="-257175">
              <a:buFont typeface="Arial" panose="020B0604020202020204" pitchFamily="34" charset="0"/>
              <a:buChar char="•"/>
              <a:defRPr/>
            </a:pPr>
            <a:endParaRPr lang="hr-HR" altLang="x-none" dirty="0">
              <a:solidFill>
                <a:srgbClr val="002060"/>
              </a:solidFill>
              <a:latin typeface="VladaRHSerif Reg" panose="02000000000000000000" charset="-18"/>
              <a:ea typeface="VladaRHSerif Reg" panose="02000000000000000000" charset="-18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434182"/>
      </p:ext>
    </p:extLst>
  </p:cSld>
  <p:clrMapOvr>
    <a:masterClrMapping/>
  </p:clrMapOvr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264</TotalTime>
  <Words>330</Words>
  <Application>Microsoft Office PowerPoint</Application>
  <PresentationFormat>On-screen Show (4:3)</PresentationFormat>
  <Paragraphs>118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Tahoma</vt:lpstr>
      <vt:lpstr>Verdana</vt:lpstr>
      <vt:lpstr>VladaRHSerif Reg</vt:lpstr>
      <vt:lpstr>Wingdings</vt:lpstr>
      <vt:lpstr>Profile</vt:lpstr>
      <vt:lpstr> Javni pozivi u području znanosti       Amalija Babić, dipl. ing. Uprava za znanost i tehnologiju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RH-TDU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ažurirano 17-1-2018</dc:creator>
  <cp:lastModifiedBy>uzuvrh</cp:lastModifiedBy>
  <cp:revision>15</cp:revision>
  <cp:lastPrinted>1601-01-01T00:00:00Z</cp:lastPrinted>
  <dcterms:created xsi:type="dcterms:W3CDTF">2008-10-07T08:14:54Z</dcterms:created>
  <dcterms:modified xsi:type="dcterms:W3CDTF">2021-03-10T08:10:31Z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