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10"/>
  </p:notesMasterIdLst>
  <p:sldIdLst>
    <p:sldId id="256" r:id="rId2"/>
    <p:sldId id="297" r:id="rId3"/>
    <p:sldId id="299" r:id="rId4"/>
    <p:sldId id="301" r:id="rId5"/>
    <p:sldId id="302" r:id="rId6"/>
    <p:sldId id="258" r:id="rId7"/>
    <p:sldId id="257" r:id="rId8"/>
    <p:sldId id="298" r:id="rId9"/>
  </p:sldIdLst>
  <p:sldSz cx="9144000" cy="6858000" type="screen4x3"/>
  <p:notesSz cx="6645275" cy="97758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4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33BE23-8AB0-448C-B495-3A256EA910E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F308206-6A61-4B30-BAF4-10881BD09486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600" dirty="0">
              <a:solidFill>
                <a:schemeClr val="bg1"/>
              </a:solidFill>
            </a:rPr>
            <a:t>Podrška unaprjeđenju radnih aktivnosti za zatvorenike/osuđenike, uključujući aktivnosti malog poduzetništva i zadruga</a:t>
          </a: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600" dirty="0">
            <a:solidFill>
              <a:schemeClr val="bg1"/>
            </a:solidFill>
          </a:endParaRPr>
        </a:p>
      </dgm:t>
    </dgm:pt>
    <dgm:pt modelId="{080E693A-5E57-409D-AF1B-8912085D34CB}" type="parTrans" cxnId="{EA32D33D-AFCD-46E0-8E20-E9F4CF445E1A}">
      <dgm:prSet/>
      <dgm:spPr/>
      <dgm:t>
        <a:bodyPr/>
        <a:lstStyle/>
        <a:p>
          <a:endParaRPr lang="hr-HR"/>
        </a:p>
      </dgm:t>
    </dgm:pt>
    <dgm:pt modelId="{41317888-28F2-4B20-B7EB-74C6B0F27412}" type="sibTrans" cxnId="{EA32D33D-AFCD-46E0-8E20-E9F4CF445E1A}">
      <dgm:prSet/>
      <dgm:spPr/>
      <dgm:t>
        <a:bodyPr/>
        <a:lstStyle/>
        <a:p>
          <a:endParaRPr lang="hr-HR"/>
        </a:p>
      </dgm:t>
    </dgm:pt>
    <dgm:pt modelId="{2BBF8311-8953-4BEA-96F9-B407DBC132E2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sz="1600" dirty="0">
              <a:solidFill>
                <a:schemeClr val="bg1"/>
              </a:solidFill>
            </a:rPr>
            <a:t>Podrška realizaciji aktivnosti slobodnog vremena za zatvorenike (sportsko-rekreativne, kulturno-umjetničke aktivnosti i dr. aktivnosti)</a:t>
          </a:r>
        </a:p>
      </dgm:t>
    </dgm:pt>
    <dgm:pt modelId="{C6FB996B-150F-483B-9604-97AA1EDB4EDA}" type="parTrans" cxnId="{91DF2D24-30FD-48CD-910B-E837FD2816DE}">
      <dgm:prSet/>
      <dgm:spPr/>
      <dgm:t>
        <a:bodyPr/>
        <a:lstStyle/>
        <a:p>
          <a:endParaRPr lang="hr-HR"/>
        </a:p>
      </dgm:t>
    </dgm:pt>
    <dgm:pt modelId="{FD7270A2-CC5F-4391-98EC-57152CC64FF8}" type="sibTrans" cxnId="{91DF2D24-30FD-48CD-910B-E837FD2816DE}">
      <dgm:prSet/>
      <dgm:spPr/>
      <dgm:t>
        <a:bodyPr/>
        <a:lstStyle/>
        <a:p>
          <a:endParaRPr lang="hr-HR"/>
        </a:p>
      </dgm:t>
    </dgm:pt>
    <dgm:pt modelId="{DC3C0BAF-36C2-4E83-9414-EE820B7D601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sz="1600" dirty="0">
              <a:solidFill>
                <a:schemeClr val="bg1"/>
              </a:solidFill>
            </a:rPr>
            <a:t>Podrška unaprjeđenju i provođenju formalnog i neformalnog obrazovanja zatvorenika i maloljetnika</a:t>
          </a:r>
        </a:p>
      </dgm:t>
    </dgm:pt>
    <dgm:pt modelId="{7FBCA79D-1406-4D7B-B964-61E690A0C475}" type="parTrans" cxnId="{36EA7D4F-D9D5-40A0-9E74-BC2D638FD15D}">
      <dgm:prSet/>
      <dgm:spPr/>
      <dgm:t>
        <a:bodyPr/>
        <a:lstStyle/>
        <a:p>
          <a:endParaRPr lang="hr-HR"/>
        </a:p>
      </dgm:t>
    </dgm:pt>
    <dgm:pt modelId="{37D6701A-CC92-4EBE-A21B-57023A001FDB}" type="sibTrans" cxnId="{36EA7D4F-D9D5-40A0-9E74-BC2D638FD15D}">
      <dgm:prSet/>
      <dgm:spPr/>
      <dgm:t>
        <a:bodyPr/>
        <a:lstStyle/>
        <a:p>
          <a:endParaRPr lang="hr-HR"/>
        </a:p>
      </dgm:t>
    </dgm:pt>
    <dgm:pt modelId="{7C93F5B6-F0BD-404E-B1A4-C0BAB19CB5A6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sz="1600" dirty="0">
              <a:solidFill>
                <a:schemeClr val="bg1"/>
              </a:solidFill>
            </a:rPr>
            <a:t>Podrška unaprjeđenju i provođenju posebnih programa tretmana zatvorenika/osuđenika</a:t>
          </a:r>
        </a:p>
      </dgm:t>
    </dgm:pt>
    <dgm:pt modelId="{A3425837-466C-4FA3-A858-DAE0E5015876}" type="parTrans" cxnId="{8E4886FC-EE43-44B1-BF74-3F35FC550124}">
      <dgm:prSet/>
      <dgm:spPr/>
      <dgm:t>
        <a:bodyPr/>
        <a:lstStyle/>
        <a:p>
          <a:endParaRPr lang="hr-HR"/>
        </a:p>
      </dgm:t>
    </dgm:pt>
    <dgm:pt modelId="{B223677C-401B-438D-A2A0-A9A77A6C1DC5}" type="sibTrans" cxnId="{8E4886FC-EE43-44B1-BF74-3F35FC550124}">
      <dgm:prSet/>
      <dgm:spPr/>
      <dgm:t>
        <a:bodyPr/>
        <a:lstStyle/>
        <a:p>
          <a:endParaRPr lang="hr-HR"/>
        </a:p>
      </dgm:t>
    </dgm:pt>
    <dgm:pt modelId="{BFB09097-86CD-4072-A325-BAD01C9D47A0}" type="pres">
      <dgm:prSet presAssocID="{4133BE23-8AB0-448C-B495-3A256EA910E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E1FDBF7-22C2-4ED8-AB72-F48F0B4A552E}" type="pres">
      <dgm:prSet presAssocID="{BF308206-6A61-4B30-BAF4-10881BD09486}" presName="parentLin" presStyleCnt="0"/>
      <dgm:spPr/>
    </dgm:pt>
    <dgm:pt modelId="{023B9093-A6FE-4E7D-A6A6-CE9A4A26284D}" type="pres">
      <dgm:prSet presAssocID="{BF308206-6A61-4B30-BAF4-10881BD09486}" presName="parentLeftMargin" presStyleLbl="node1" presStyleIdx="0" presStyleCnt="4"/>
      <dgm:spPr/>
      <dgm:t>
        <a:bodyPr/>
        <a:lstStyle/>
        <a:p>
          <a:endParaRPr lang="hr-HR"/>
        </a:p>
      </dgm:t>
    </dgm:pt>
    <dgm:pt modelId="{F8320CB0-E32B-45D0-8B08-54340E56E53B}" type="pres">
      <dgm:prSet presAssocID="{BF308206-6A61-4B30-BAF4-10881BD09486}" presName="parentText" presStyleLbl="node1" presStyleIdx="0" presStyleCnt="4" custScaleX="142857" custScaleY="9392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1C8A905-D8E2-4A21-BD80-D6CCD1DD78BE}" type="pres">
      <dgm:prSet presAssocID="{BF308206-6A61-4B30-BAF4-10881BD09486}" presName="negativeSpace" presStyleCnt="0"/>
      <dgm:spPr/>
    </dgm:pt>
    <dgm:pt modelId="{C0EE7B43-65F4-4460-B624-02F7CDA7F86B}" type="pres">
      <dgm:prSet presAssocID="{BF308206-6A61-4B30-BAF4-10881BD09486}" presName="childText" presStyleLbl="conFgAcc1" presStyleIdx="0" presStyleCnt="4">
        <dgm:presLayoutVars>
          <dgm:bulletEnabled val="1"/>
        </dgm:presLayoutVars>
      </dgm:prSet>
      <dgm:spPr/>
    </dgm:pt>
    <dgm:pt modelId="{50ABBFA0-6C66-4A31-BAE4-3D68CE6C97B9}" type="pres">
      <dgm:prSet presAssocID="{41317888-28F2-4B20-B7EB-74C6B0F27412}" presName="spaceBetweenRectangles" presStyleCnt="0"/>
      <dgm:spPr/>
    </dgm:pt>
    <dgm:pt modelId="{45A734CD-A4BE-4381-A85F-A21911110183}" type="pres">
      <dgm:prSet presAssocID="{DC3C0BAF-36C2-4E83-9414-EE820B7D601A}" presName="parentLin" presStyleCnt="0"/>
      <dgm:spPr/>
    </dgm:pt>
    <dgm:pt modelId="{9417BD96-0951-419F-BE39-B8A3C504F4DA}" type="pres">
      <dgm:prSet presAssocID="{DC3C0BAF-36C2-4E83-9414-EE820B7D601A}" presName="parentLeftMargin" presStyleLbl="node1" presStyleIdx="0" presStyleCnt="4"/>
      <dgm:spPr/>
      <dgm:t>
        <a:bodyPr/>
        <a:lstStyle/>
        <a:p>
          <a:endParaRPr lang="hr-HR"/>
        </a:p>
      </dgm:t>
    </dgm:pt>
    <dgm:pt modelId="{A414B3E1-F961-4191-82DE-18C11E5DD921}" type="pres">
      <dgm:prSet presAssocID="{DC3C0BAF-36C2-4E83-9414-EE820B7D601A}" presName="parentText" presStyleLbl="node1" presStyleIdx="1" presStyleCnt="4" custScaleX="142857" custScaleY="82991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6979E26-CC51-48EE-9D6A-D571337A4226}" type="pres">
      <dgm:prSet presAssocID="{DC3C0BAF-36C2-4E83-9414-EE820B7D601A}" presName="negativeSpace" presStyleCnt="0"/>
      <dgm:spPr/>
    </dgm:pt>
    <dgm:pt modelId="{AF17CA5D-1E1E-490D-93D7-E09821228464}" type="pres">
      <dgm:prSet presAssocID="{DC3C0BAF-36C2-4E83-9414-EE820B7D601A}" presName="childText" presStyleLbl="conFgAcc1" presStyleIdx="1" presStyleCnt="4" custFlipVert="1" custScaleX="99729" custScaleY="89343">
        <dgm:presLayoutVars>
          <dgm:bulletEnabled val="1"/>
        </dgm:presLayoutVars>
      </dgm:prSet>
      <dgm:spPr/>
    </dgm:pt>
    <dgm:pt modelId="{0142E9F8-24F2-4998-ACF4-0CDE0D291B3F}" type="pres">
      <dgm:prSet presAssocID="{37D6701A-CC92-4EBE-A21B-57023A001FDB}" presName="spaceBetweenRectangles" presStyleCnt="0"/>
      <dgm:spPr/>
    </dgm:pt>
    <dgm:pt modelId="{EBE72D7D-A150-4E68-8FF0-00FE2BD781BD}" type="pres">
      <dgm:prSet presAssocID="{2BBF8311-8953-4BEA-96F9-B407DBC132E2}" presName="parentLin" presStyleCnt="0"/>
      <dgm:spPr/>
    </dgm:pt>
    <dgm:pt modelId="{4E1B4AB7-8595-4AA8-BFE7-57133709828F}" type="pres">
      <dgm:prSet presAssocID="{2BBF8311-8953-4BEA-96F9-B407DBC132E2}" presName="parentLeftMargin" presStyleLbl="node1" presStyleIdx="1" presStyleCnt="4"/>
      <dgm:spPr/>
      <dgm:t>
        <a:bodyPr/>
        <a:lstStyle/>
        <a:p>
          <a:endParaRPr lang="hr-HR"/>
        </a:p>
      </dgm:t>
    </dgm:pt>
    <dgm:pt modelId="{601A3A25-3352-4786-BEB0-750320F90C87}" type="pres">
      <dgm:prSet presAssocID="{2BBF8311-8953-4BEA-96F9-B407DBC132E2}" presName="parentText" presStyleLbl="node1" presStyleIdx="2" presStyleCnt="4" custScaleX="142857" custScaleY="101298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C8553F3-CCB1-48D9-8963-5EAEAB1BFC95}" type="pres">
      <dgm:prSet presAssocID="{2BBF8311-8953-4BEA-96F9-B407DBC132E2}" presName="negativeSpace" presStyleCnt="0"/>
      <dgm:spPr/>
    </dgm:pt>
    <dgm:pt modelId="{E07D0C1A-D866-4540-85AB-8B7A61B8454C}" type="pres">
      <dgm:prSet presAssocID="{2BBF8311-8953-4BEA-96F9-B407DBC132E2}" presName="childText" presStyleLbl="conFgAcc1" presStyleIdx="2" presStyleCnt="4">
        <dgm:presLayoutVars>
          <dgm:bulletEnabled val="1"/>
        </dgm:presLayoutVars>
      </dgm:prSet>
      <dgm:spPr/>
    </dgm:pt>
    <dgm:pt modelId="{D05257F0-02DE-43D9-8EB6-FD0A0708AFD2}" type="pres">
      <dgm:prSet presAssocID="{FD7270A2-CC5F-4391-98EC-57152CC64FF8}" presName="spaceBetweenRectangles" presStyleCnt="0"/>
      <dgm:spPr/>
    </dgm:pt>
    <dgm:pt modelId="{B07C1B04-E536-4296-91FA-DEADA1E0AD82}" type="pres">
      <dgm:prSet presAssocID="{7C93F5B6-F0BD-404E-B1A4-C0BAB19CB5A6}" presName="parentLin" presStyleCnt="0"/>
      <dgm:spPr/>
    </dgm:pt>
    <dgm:pt modelId="{EA06FF16-4FCA-4EAB-9CA7-687C766588B8}" type="pres">
      <dgm:prSet presAssocID="{7C93F5B6-F0BD-404E-B1A4-C0BAB19CB5A6}" presName="parentLeftMargin" presStyleLbl="node1" presStyleIdx="2" presStyleCnt="4"/>
      <dgm:spPr/>
      <dgm:t>
        <a:bodyPr/>
        <a:lstStyle/>
        <a:p>
          <a:endParaRPr lang="hr-HR"/>
        </a:p>
      </dgm:t>
    </dgm:pt>
    <dgm:pt modelId="{7B1981DF-6633-4CD4-A011-22B27FA98D4F}" type="pres">
      <dgm:prSet presAssocID="{7C93F5B6-F0BD-404E-B1A4-C0BAB19CB5A6}" presName="parentText" presStyleLbl="node1" presStyleIdx="3" presStyleCnt="4" custScaleX="142857" custScaleY="11383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65FCFF6-D1C6-427B-BB1B-9B85C9994838}" type="pres">
      <dgm:prSet presAssocID="{7C93F5B6-F0BD-404E-B1A4-C0BAB19CB5A6}" presName="negativeSpace" presStyleCnt="0"/>
      <dgm:spPr/>
    </dgm:pt>
    <dgm:pt modelId="{4D2ECED2-93B4-4E61-893F-28C28B9AEC75}" type="pres">
      <dgm:prSet presAssocID="{7C93F5B6-F0BD-404E-B1A4-C0BAB19CB5A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9362969-B5DB-4DA1-A0C2-E026AD91CD33}" type="presOf" srcId="{7C93F5B6-F0BD-404E-B1A4-C0BAB19CB5A6}" destId="{EA06FF16-4FCA-4EAB-9CA7-687C766588B8}" srcOrd="0" destOrd="0" presId="urn:microsoft.com/office/officeart/2005/8/layout/list1"/>
    <dgm:cxn modelId="{BBD311BA-C452-48A6-82FC-E4270ABA850D}" type="presOf" srcId="{7C93F5B6-F0BD-404E-B1A4-C0BAB19CB5A6}" destId="{7B1981DF-6633-4CD4-A011-22B27FA98D4F}" srcOrd="1" destOrd="0" presId="urn:microsoft.com/office/officeart/2005/8/layout/list1"/>
    <dgm:cxn modelId="{4F2D6011-DB67-4818-AF9E-B45FBFB38774}" type="presOf" srcId="{2BBF8311-8953-4BEA-96F9-B407DBC132E2}" destId="{4E1B4AB7-8595-4AA8-BFE7-57133709828F}" srcOrd="0" destOrd="0" presId="urn:microsoft.com/office/officeart/2005/8/layout/list1"/>
    <dgm:cxn modelId="{91DF2D24-30FD-48CD-910B-E837FD2816DE}" srcId="{4133BE23-8AB0-448C-B495-3A256EA910E3}" destId="{2BBF8311-8953-4BEA-96F9-B407DBC132E2}" srcOrd="2" destOrd="0" parTransId="{C6FB996B-150F-483B-9604-97AA1EDB4EDA}" sibTransId="{FD7270A2-CC5F-4391-98EC-57152CC64FF8}"/>
    <dgm:cxn modelId="{FD3CC101-4A96-46C0-B06B-0D2DBE02562F}" type="presOf" srcId="{2BBF8311-8953-4BEA-96F9-B407DBC132E2}" destId="{601A3A25-3352-4786-BEB0-750320F90C87}" srcOrd="1" destOrd="0" presId="urn:microsoft.com/office/officeart/2005/8/layout/list1"/>
    <dgm:cxn modelId="{EA32D33D-AFCD-46E0-8E20-E9F4CF445E1A}" srcId="{4133BE23-8AB0-448C-B495-3A256EA910E3}" destId="{BF308206-6A61-4B30-BAF4-10881BD09486}" srcOrd="0" destOrd="0" parTransId="{080E693A-5E57-409D-AF1B-8912085D34CB}" sibTransId="{41317888-28F2-4B20-B7EB-74C6B0F27412}"/>
    <dgm:cxn modelId="{36EA7D4F-D9D5-40A0-9E74-BC2D638FD15D}" srcId="{4133BE23-8AB0-448C-B495-3A256EA910E3}" destId="{DC3C0BAF-36C2-4E83-9414-EE820B7D601A}" srcOrd="1" destOrd="0" parTransId="{7FBCA79D-1406-4D7B-B964-61E690A0C475}" sibTransId="{37D6701A-CC92-4EBE-A21B-57023A001FDB}"/>
    <dgm:cxn modelId="{5206A632-3B78-4EEE-B6FF-B2BD85B5174A}" type="presOf" srcId="{DC3C0BAF-36C2-4E83-9414-EE820B7D601A}" destId="{9417BD96-0951-419F-BE39-B8A3C504F4DA}" srcOrd="0" destOrd="0" presId="urn:microsoft.com/office/officeart/2005/8/layout/list1"/>
    <dgm:cxn modelId="{C9642092-FDB3-4279-BA43-A7A6F8FB01E9}" type="presOf" srcId="{BF308206-6A61-4B30-BAF4-10881BD09486}" destId="{023B9093-A6FE-4E7D-A6A6-CE9A4A26284D}" srcOrd="0" destOrd="0" presId="urn:microsoft.com/office/officeart/2005/8/layout/list1"/>
    <dgm:cxn modelId="{6B1B8364-0BFD-49A3-931E-C1D22C917527}" type="presOf" srcId="{DC3C0BAF-36C2-4E83-9414-EE820B7D601A}" destId="{A414B3E1-F961-4191-82DE-18C11E5DD921}" srcOrd="1" destOrd="0" presId="urn:microsoft.com/office/officeart/2005/8/layout/list1"/>
    <dgm:cxn modelId="{8E4886FC-EE43-44B1-BF74-3F35FC550124}" srcId="{4133BE23-8AB0-448C-B495-3A256EA910E3}" destId="{7C93F5B6-F0BD-404E-B1A4-C0BAB19CB5A6}" srcOrd="3" destOrd="0" parTransId="{A3425837-466C-4FA3-A858-DAE0E5015876}" sibTransId="{B223677C-401B-438D-A2A0-A9A77A6C1DC5}"/>
    <dgm:cxn modelId="{9DC73FC5-F3CD-4072-9CE6-89F27F27607C}" type="presOf" srcId="{4133BE23-8AB0-448C-B495-3A256EA910E3}" destId="{BFB09097-86CD-4072-A325-BAD01C9D47A0}" srcOrd="0" destOrd="0" presId="urn:microsoft.com/office/officeart/2005/8/layout/list1"/>
    <dgm:cxn modelId="{4B017E73-CC18-41A4-8494-5BFA30043814}" type="presOf" srcId="{BF308206-6A61-4B30-BAF4-10881BD09486}" destId="{F8320CB0-E32B-45D0-8B08-54340E56E53B}" srcOrd="1" destOrd="0" presId="urn:microsoft.com/office/officeart/2005/8/layout/list1"/>
    <dgm:cxn modelId="{09140133-BBCD-4028-BBD8-0F0BFA81006B}" type="presParOf" srcId="{BFB09097-86CD-4072-A325-BAD01C9D47A0}" destId="{8E1FDBF7-22C2-4ED8-AB72-F48F0B4A552E}" srcOrd="0" destOrd="0" presId="urn:microsoft.com/office/officeart/2005/8/layout/list1"/>
    <dgm:cxn modelId="{B95E73F9-CA7A-47F4-B81F-26302A2FB3B1}" type="presParOf" srcId="{8E1FDBF7-22C2-4ED8-AB72-F48F0B4A552E}" destId="{023B9093-A6FE-4E7D-A6A6-CE9A4A26284D}" srcOrd="0" destOrd="0" presId="urn:microsoft.com/office/officeart/2005/8/layout/list1"/>
    <dgm:cxn modelId="{E8A58E95-9A1B-4FCB-B01B-D1969F06D9DF}" type="presParOf" srcId="{8E1FDBF7-22C2-4ED8-AB72-F48F0B4A552E}" destId="{F8320CB0-E32B-45D0-8B08-54340E56E53B}" srcOrd="1" destOrd="0" presId="urn:microsoft.com/office/officeart/2005/8/layout/list1"/>
    <dgm:cxn modelId="{8BEA4E79-4DB6-4894-8B56-927726A281B3}" type="presParOf" srcId="{BFB09097-86CD-4072-A325-BAD01C9D47A0}" destId="{D1C8A905-D8E2-4A21-BD80-D6CCD1DD78BE}" srcOrd="1" destOrd="0" presId="urn:microsoft.com/office/officeart/2005/8/layout/list1"/>
    <dgm:cxn modelId="{B9CD155D-29DB-41E6-8ADD-CFF1DDA99EFB}" type="presParOf" srcId="{BFB09097-86CD-4072-A325-BAD01C9D47A0}" destId="{C0EE7B43-65F4-4460-B624-02F7CDA7F86B}" srcOrd="2" destOrd="0" presId="urn:microsoft.com/office/officeart/2005/8/layout/list1"/>
    <dgm:cxn modelId="{364A550A-0E6A-4CE1-8296-B4401D724CEA}" type="presParOf" srcId="{BFB09097-86CD-4072-A325-BAD01C9D47A0}" destId="{50ABBFA0-6C66-4A31-BAE4-3D68CE6C97B9}" srcOrd="3" destOrd="0" presId="urn:microsoft.com/office/officeart/2005/8/layout/list1"/>
    <dgm:cxn modelId="{0F56BFF9-F6F4-4E15-8CB1-9F681C256447}" type="presParOf" srcId="{BFB09097-86CD-4072-A325-BAD01C9D47A0}" destId="{45A734CD-A4BE-4381-A85F-A21911110183}" srcOrd="4" destOrd="0" presId="urn:microsoft.com/office/officeart/2005/8/layout/list1"/>
    <dgm:cxn modelId="{F5792DAB-D825-4EC9-A2AA-3285F02AA6AA}" type="presParOf" srcId="{45A734CD-A4BE-4381-A85F-A21911110183}" destId="{9417BD96-0951-419F-BE39-B8A3C504F4DA}" srcOrd="0" destOrd="0" presId="urn:microsoft.com/office/officeart/2005/8/layout/list1"/>
    <dgm:cxn modelId="{2C068565-78CF-44A1-B714-506290DAB983}" type="presParOf" srcId="{45A734CD-A4BE-4381-A85F-A21911110183}" destId="{A414B3E1-F961-4191-82DE-18C11E5DD921}" srcOrd="1" destOrd="0" presId="urn:microsoft.com/office/officeart/2005/8/layout/list1"/>
    <dgm:cxn modelId="{4027B6CA-12FF-4C2F-B4C5-3DA1983B61B3}" type="presParOf" srcId="{BFB09097-86CD-4072-A325-BAD01C9D47A0}" destId="{16979E26-CC51-48EE-9D6A-D571337A4226}" srcOrd="5" destOrd="0" presId="urn:microsoft.com/office/officeart/2005/8/layout/list1"/>
    <dgm:cxn modelId="{5FEDA955-C93D-4646-9EAE-44AF65854299}" type="presParOf" srcId="{BFB09097-86CD-4072-A325-BAD01C9D47A0}" destId="{AF17CA5D-1E1E-490D-93D7-E09821228464}" srcOrd="6" destOrd="0" presId="urn:microsoft.com/office/officeart/2005/8/layout/list1"/>
    <dgm:cxn modelId="{D078307C-59E3-422C-845B-BB42D1FFE2EE}" type="presParOf" srcId="{BFB09097-86CD-4072-A325-BAD01C9D47A0}" destId="{0142E9F8-24F2-4998-ACF4-0CDE0D291B3F}" srcOrd="7" destOrd="0" presId="urn:microsoft.com/office/officeart/2005/8/layout/list1"/>
    <dgm:cxn modelId="{4E847C33-302A-492C-AC79-17E6FD4CC9A2}" type="presParOf" srcId="{BFB09097-86CD-4072-A325-BAD01C9D47A0}" destId="{EBE72D7D-A150-4E68-8FF0-00FE2BD781BD}" srcOrd="8" destOrd="0" presId="urn:microsoft.com/office/officeart/2005/8/layout/list1"/>
    <dgm:cxn modelId="{B379BF0E-4CA7-4510-8520-636D2E107F3A}" type="presParOf" srcId="{EBE72D7D-A150-4E68-8FF0-00FE2BD781BD}" destId="{4E1B4AB7-8595-4AA8-BFE7-57133709828F}" srcOrd="0" destOrd="0" presId="urn:microsoft.com/office/officeart/2005/8/layout/list1"/>
    <dgm:cxn modelId="{DA4B132F-AE7A-49DD-9D34-A94AB880E12E}" type="presParOf" srcId="{EBE72D7D-A150-4E68-8FF0-00FE2BD781BD}" destId="{601A3A25-3352-4786-BEB0-750320F90C87}" srcOrd="1" destOrd="0" presId="urn:microsoft.com/office/officeart/2005/8/layout/list1"/>
    <dgm:cxn modelId="{F1FFBA43-A858-4E4A-B941-90DBA46EB872}" type="presParOf" srcId="{BFB09097-86CD-4072-A325-BAD01C9D47A0}" destId="{DC8553F3-CCB1-48D9-8963-5EAEAB1BFC95}" srcOrd="9" destOrd="0" presId="urn:microsoft.com/office/officeart/2005/8/layout/list1"/>
    <dgm:cxn modelId="{96FC9B6C-2A37-451C-9981-A5F65C9415AA}" type="presParOf" srcId="{BFB09097-86CD-4072-A325-BAD01C9D47A0}" destId="{E07D0C1A-D866-4540-85AB-8B7A61B8454C}" srcOrd="10" destOrd="0" presId="urn:microsoft.com/office/officeart/2005/8/layout/list1"/>
    <dgm:cxn modelId="{6E7A79BC-C5E0-43B1-B938-405F83450DED}" type="presParOf" srcId="{BFB09097-86CD-4072-A325-BAD01C9D47A0}" destId="{D05257F0-02DE-43D9-8EB6-FD0A0708AFD2}" srcOrd="11" destOrd="0" presId="urn:microsoft.com/office/officeart/2005/8/layout/list1"/>
    <dgm:cxn modelId="{6CF83D42-2997-4A8B-AF6E-91665FA6F4C9}" type="presParOf" srcId="{BFB09097-86CD-4072-A325-BAD01C9D47A0}" destId="{B07C1B04-E536-4296-91FA-DEADA1E0AD82}" srcOrd="12" destOrd="0" presId="urn:microsoft.com/office/officeart/2005/8/layout/list1"/>
    <dgm:cxn modelId="{2E254F45-1568-4CA6-AF89-D8D2E20F0001}" type="presParOf" srcId="{B07C1B04-E536-4296-91FA-DEADA1E0AD82}" destId="{EA06FF16-4FCA-4EAB-9CA7-687C766588B8}" srcOrd="0" destOrd="0" presId="urn:microsoft.com/office/officeart/2005/8/layout/list1"/>
    <dgm:cxn modelId="{3BB2F495-F52C-4B0A-8C6D-CFD0B8F2CFC9}" type="presParOf" srcId="{B07C1B04-E536-4296-91FA-DEADA1E0AD82}" destId="{7B1981DF-6633-4CD4-A011-22B27FA98D4F}" srcOrd="1" destOrd="0" presId="urn:microsoft.com/office/officeart/2005/8/layout/list1"/>
    <dgm:cxn modelId="{7E6DA24D-FD10-4D47-868A-D9D94A90B402}" type="presParOf" srcId="{BFB09097-86CD-4072-A325-BAD01C9D47A0}" destId="{365FCFF6-D1C6-427B-BB1B-9B85C9994838}" srcOrd="13" destOrd="0" presId="urn:microsoft.com/office/officeart/2005/8/layout/list1"/>
    <dgm:cxn modelId="{AC7A6160-E9A9-42F1-AF22-E1F7BC689D7B}" type="presParOf" srcId="{BFB09097-86CD-4072-A325-BAD01C9D47A0}" destId="{4D2ECED2-93B4-4E61-893F-28C28B9AEC7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CC1688-7553-494E-B841-FB26DD49E64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402EE1B-445C-4D6A-9051-1A795904145B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sz="2000" dirty="0"/>
            <a:t>Objava Javnog poziva</a:t>
          </a:r>
        </a:p>
        <a:p>
          <a:r>
            <a:rPr lang="hr-HR" sz="2000" dirty="0" smtClean="0">
              <a:solidFill>
                <a:schemeClr val="accent5">
                  <a:lumMod val="50000"/>
                </a:schemeClr>
              </a:solidFill>
            </a:rPr>
            <a:t>srpanj/kolovoz</a:t>
          </a:r>
        </a:p>
        <a:p>
          <a:r>
            <a:rPr lang="hr-HR" sz="2000" dirty="0" smtClean="0">
              <a:solidFill>
                <a:schemeClr val="accent5">
                  <a:lumMod val="50000"/>
                </a:schemeClr>
              </a:solidFill>
            </a:rPr>
            <a:t>2021.</a:t>
          </a:r>
          <a:endParaRPr lang="hr-HR" sz="2000" dirty="0">
            <a:solidFill>
              <a:schemeClr val="accent5">
                <a:lumMod val="50000"/>
              </a:schemeClr>
            </a:solidFill>
          </a:endParaRPr>
        </a:p>
      </dgm:t>
    </dgm:pt>
    <dgm:pt modelId="{6C996A13-1AF3-4EBD-99C2-34F71FF7E35E}" type="parTrans" cxnId="{3AABE8F6-CAF3-43C0-9C36-2856B5B0BEEA}">
      <dgm:prSet/>
      <dgm:spPr/>
      <dgm:t>
        <a:bodyPr/>
        <a:lstStyle/>
        <a:p>
          <a:endParaRPr lang="hr-HR"/>
        </a:p>
      </dgm:t>
    </dgm:pt>
    <dgm:pt modelId="{36D44B93-7DBD-4707-BA1A-132AE60B253C}" type="sibTrans" cxnId="{3AABE8F6-CAF3-43C0-9C36-2856B5B0BEEA}">
      <dgm:prSet/>
      <dgm:spPr/>
      <dgm:t>
        <a:bodyPr/>
        <a:lstStyle/>
        <a:p>
          <a:endParaRPr lang="hr-HR"/>
        </a:p>
      </dgm:t>
    </dgm:pt>
    <dgm:pt modelId="{80F466C3-4F9A-4AA6-98FB-7513018AB54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hr-HR" sz="2000" dirty="0"/>
            <a:t>Odluka o raspodjeli sredstava i početak provedbe aktivnosti</a:t>
          </a:r>
        </a:p>
      </dgm:t>
    </dgm:pt>
    <dgm:pt modelId="{1E440F9F-30B7-41BA-965C-E4C221E7BF5E}" type="parTrans" cxnId="{372B71E5-37FF-4EC3-AB96-02B56BD529FD}">
      <dgm:prSet/>
      <dgm:spPr/>
      <dgm:t>
        <a:bodyPr/>
        <a:lstStyle/>
        <a:p>
          <a:endParaRPr lang="hr-HR"/>
        </a:p>
      </dgm:t>
    </dgm:pt>
    <dgm:pt modelId="{E7ADF4B7-1F28-4011-B701-3B7892C71691}" type="sibTrans" cxnId="{372B71E5-37FF-4EC3-AB96-02B56BD529FD}">
      <dgm:prSet/>
      <dgm:spPr/>
      <dgm:t>
        <a:bodyPr/>
        <a:lstStyle/>
        <a:p>
          <a:endParaRPr lang="hr-HR"/>
        </a:p>
      </dgm:t>
    </dgm:pt>
    <dgm:pt modelId="{2925ACC0-0D04-40B6-BE87-9132071710F6}" type="pres">
      <dgm:prSet presAssocID="{02CC1688-7553-494E-B841-FB26DD49E641}" presName="CompostProcess" presStyleCnt="0">
        <dgm:presLayoutVars>
          <dgm:dir/>
          <dgm:resizeHandles val="exact"/>
        </dgm:presLayoutVars>
      </dgm:prSet>
      <dgm:spPr/>
    </dgm:pt>
    <dgm:pt modelId="{683BDB0D-A506-4F47-9B4F-9475B6CD5F67}" type="pres">
      <dgm:prSet presAssocID="{02CC1688-7553-494E-B841-FB26DD49E641}" presName="arrow" presStyleLbl="bgShp" presStyleIdx="0" presStyleCnt="1"/>
      <dgm:spPr/>
    </dgm:pt>
    <dgm:pt modelId="{EA85BF85-4607-46E3-BF77-501F0FCF8307}" type="pres">
      <dgm:prSet presAssocID="{02CC1688-7553-494E-B841-FB26DD49E641}" presName="linearProcess" presStyleCnt="0"/>
      <dgm:spPr/>
    </dgm:pt>
    <dgm:pt modelId="{8958E05D-551D-48C6-AD2B-28CC881B0BA3}" type="pres">
      <dgm:prSet presAssocID="{C402EE1B-445C-4D6A-9051-1A795904145B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FCDFA8F-3031-4C81-AC6D-55060B0F7603}" type="pres">
      <dgm:prSet presAssocID="{36D44B93-7DBD-4707-BA1A-132AE60B253C}" presName="sibTrans" presStyleCnt="0"/>
      <dgm:spPr/>
    </dgm:pt>
    <dgm:pt modelId="{B3232FF6-BE67-4B4E-82FE-82A5A80EA79D}" type="pres">
      <dgm:prSet presAssocID="{80F466C3-4F9A-4AA6-98FB-7513018AB54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E7C59CF4-5F1A-42A1-8A1E-A819EA92FA67}" type="presOf" srcId="{C402EE1B-445C-4D6A-9051-1A795904145B}" destId="{8958E05D-551D-48C6-AD2B-28CC881B0BA3}" srcOrd="0" destOrd="0" presId="urn:microsoft.com/office/officeart/2005/8/layout/hProcess9"/>
    <dgm:cxn modelId="{372B71E5-37FF-4EC3-AB96-02B56BD529FD}" srcId="{02CC1688-7553-494E-B841-FB26DD49E641}" destId="{80F466C3-4F9A-4AA6-98FB-7513018AB54B}" srcOrd="1" destOrd="0" parTransId="{1E440F9F-30B7-41BA-965C-E4C221E7BF5E}" sibTransId="{E7ADF4B7-1F28-4011-B701-3B7892C71691}"/>
    <dgm:cxn modelId="{FDA69AE7-86D7-4FC4-9E32-4FF151FEA3CD}" type="presOf" srcId="{80F466C3-4F9A-4AA6-98FB-7513018AB54B}" destId="{B3232FF6-BE67-4B4E-82FE-82A5A80EA79D}" srcOrd="0" destOrd="0" presId="urn:microsoft.com/office/officeart/2005/8/layout/hProcess9"/>
    <dgm:cxn modelId="{DA514ED2-A0AF-4809-8DE9-C2E7223AC071}" type="presOf" srcId="{02CC1688-7553-494E-B841-FB26DD49E641}" destId="{2925ACC0-0D04-40B6-BE87-9132071710F6}" srcOrd="0" destOrd="0" presId="urn:microsoft.com/office/officeart/2005/8/layout/hProcess9"/>
    <dgm:cxn modelId="{3AABE8F6-CAF3-43C0-9C36-2856B5B0BEEA}" srcId="{02CC1688-7553-494E-B841-FB26DD49E641}" destId="{C402EE1B-445C-4D6A-9051-1A795904145B}" srcOrd="0" destOrd="0" parTransId="{6C996A13-1AF3-4EBD-99C2-34F71FF7E35E}" sibTransId="{36D44B93-7DBD-4707-BA1A-132AE60B253C}"/>
    <dgm:cxn modelId="{3F607112-ED80-4AB0-BA83-8BC0EC102123}" type="presParOf" srcId="{2925ACC0-0D04-40B6-BE87-9132071710F6}" destId="{683BDB0D-A506-4F47-9B4F-9475B6CD5F67}" srcOrd="0" destOrd="0" presId="urn:microsoft.com/office/officeart/2005/8/layout/hProcess9"/>
    <dgm:cxn modelId="{8E7E7378-A89E-4682-9F3F-2235090E5197}" type="presParOf" srcId="{2925ACC0-0D04-40B6-BE87-9132071710F6}" destId="{EA85BF85-4607-46E3-BF77-501F0FCF8307}" srcOrd="1" destOrd="0" presId="urn:microsoft.com/office/officeart/2005/8/layout/hProcess9"/>
    <dgm:cxn modelId="{12341C46-6EA3-426F-AA71-D0D7796809ED}" type="presParOf" srcId="{EA85BF85-4607-46E3-BF77-501F0FCF8307}" destId="{8958E05D-551D-48C6-AD2B-28CC881B0BA3}" srcOrd="0" destOrd="0" presId="urn:microsoft.com/office/officeart/2005/8/layout/hProcess9"/>
    <dgm:cxn modelId="{975C1EDC-46C3-46A8-8B42-BAA3A7ECDE99}" type="presParOf" srcId="{EA85BF85-4607-46E3-BF77-501F0FCF8307}" destId="{2FCDFA8F-3031-4C81-AC6D-55060B0F7603}" srcOrd="1" destOrd="0" presId="urn:microsoft.com/office/officeart/2005/8/layout/hProcess9"/>
    <dgm:cxn modelId="{015C893A-0D4E-4021-93B6-743609AC1434}" type="presParOf" srcId="{EA85BF85-4607-46E3-BF77-501F0FCF8307}" destId="{B3232FF6-BE67-4B4E-82FE-82A5A80EA79D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1064D-4C6B-4597-B42E-83F8E78E1DE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528" y="4643517"/>
            <a:ext cx="5316220" cy="43991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4118" y="9285337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481E8-049E-4894-AA3F-1E46BC95F1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1600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481E8-049E-4894-AA3F-1E46BC95F15B}" type="slidenum">
              <a:rPr lang="hr-HR" smtClean="0"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1405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AE96C4B-69AA-4AC0-B43E-631329313C5D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F423C7A-3C79-4121-BF69-D99517BC0C77}" type="datetimeFigureOut">
              <a:rPr lang="hr-HR" smtClean="0"/>
              <a:t>11.3.2021.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info-udruge@mpu.h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08012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4000"/>
              </a:lnSpc>
            </a:pP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Calibri"/>
              </a:rPr>
              <a:t>SUFINANCIRANJE PROJEKATA UDRUGA </a:t>
            </a:r>
            <a:r>
              <a:rPr lang="hr-HR" sz="2000" b="1" cap="all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usmjerenih </a:t>
            </a:r>
            <a:r>
              <a:rPr lang="hr-HR" sz="2000" b="1" cap="all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pružanju </a:t>
            </a:r>
            <a:r>
              <a:rPr lang="hr-HR" sz="2000" b="1" cap="all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podrške provođenju pojedinačnog programa postupanja/izvršavanja kazne zatvora</a:t>
            </a:r>
            <a:br>
              <a:rPr lang="hr-HR" sz="2000" b="1" cap="all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hr-HR" sz="2200" b="1" cap="all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560840" cy="1440160"/>
          </a:xfrm>
        </p:spPr>
        <p:txBody>
          <a:bodyPr>
            <a:noAutofit/>
          </a:bodyPr>
          <a:lstStyle/>
          <a:p>
            <a:pPr algn="ctr"/>
            <a:r>
              <a:rPr lang="hr-HR" b="1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Info dani </a:t>
            </a:r>
            <a:r>
              <a:rPr lang="hr-HR" b="1" dirty="0" smtClean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2021. </a:t>
            </a:r>
            <a:endParaRPr lang="hr-HR" b="1" dirty="0">
              <a:solidFill>
                <a:schemeClr val="accent1">
                  <a:lumMod val="50000"/>
                </a:schemeClr>
              </a:solidFill>
              <a:cs typeface="Calibri" pitchFamily="34" charset="0"/>
            </a:endParaRPr>
          </a:p>
          <a:p>
            <a:pPr algn="ctr"/>
            <a:r>
              <a:rPr lang="hr-HR" b="1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o natječajima za dodjelu bespovratnih sredstava projektima i programima organizacija civilnoga društva iz javnih izvora u </a:t>
            </a:r>
            <a:r>
              <a:rPr lang="hr-HR" b="1" dirty="0" smtClean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2021.</a:t>
            </a:r>
            <a:r>
              <a:rPr lang="hr-HR" dirty="0" smtClean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 </a:t>
            </a:r>
            <a:endParaRPr lang="hr-HR" dirty="0">
              <a:solidFill>
                <a:schemeClr val="accent1">
                  <a:lumMod val="50000"/>
                </a:schemeClr>
              </a:solidFill>
              <a:cs typeface="Calibri" pitchFamily="34" charset="0"/>
            </a:endParaRP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hr-HR" b="1" cap="all" dirty="0">
                <a:solidFill>
                  <a:schemeClr val="accent2">
                    <a:lumMod val="50000"/>
                  </a:schemeClr>
                </a:solidFill>
              </a:rPr>
              <a:t>						</a:t>
            </a:r>
            <a:endParaRPr lang="hr-HR" sz="1800" b="1" cap="all" dirty="0">
              <a:solidFill>
                <a:schemeClr val="accent2">
                  <a:lumMod val="50000"/>
                </a:schemeClr>
              </a:solidFill>
              <a:cs typeface="Calibri" pitchFamily="34" charset="0"/>
            </a:endParaRPr>
          </a:p>
          <a:p>
            <a:pPr algn="ctr"/>
            <a:endParaRPr lang="hr-HR" sz="1800" b="1" cap="all" dirty="0">
              <a:solidFill>
                <a:schemeClr val="accent2">
                  <a:lumMod val="50000"/>
                </a:schemeClr>
              </a:solidFill>
              <a:cs typeface="Calibri" pitchFamily="34" charset="0"/>
            </a:endParaRPr>
          </a:p>
          <a:p>
            <a:pPr algn="ctr"/>
            <a:r>
              <a:rPr lang="hr-HR" sz="1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Ministarstvo </a:t>
            </a:r>
            <a:r>
              <a:rPr lang="hr-HR" sz="18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pravosuđa I UPRAVE</a:t>
            </a:r>
            <a:endParaRPr lang="hr-HR" sz="1800" b="1" cap="all" dirty="0">
              <a:solidFill>
                <a:schemeClr val="bg2">
                  <a:lumMod val="25000"/>
                </a:schemeClr>
              </a:solidFill>
              <a:cs typeface="Calibri" pitchFamily="34" charset="0"/>
            </a:endParaRPr>
          </a:p>
          <a:p>
            <a:pPr algn="ctr"/>
            <a:r>
              <a:rPr lang="hr-HR" sz="1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Uprava za zatvorski </a:t>
            </a:r>
            <a:r>
              <a:rPr lang="hr-HR" sz="18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sustav I PROBACIJU</a:t>
            </a:r>
            <a:endParaRPr lang="hr-HR" sz="1800" b="1" cap="all" dirty="0">
              <a:solidFill>
                <a:schemeClr val="bg2">
                  <a:lumMod val="25000"/>
                </a:schemeClr>
              </a:solidFill>
              <a:cs typeface="Calibri" pitchFamily="34" charset="0"/>
            </a:endParaRPr>
          </a:p>
          <a:p>
            <a:pPr algn="ctr"/>
            <a:endParaRPr lang="hr-HR" sz="1000" b="1" cap="all" dirty="0">
              <a:solidFill>
                <a:schemeClr val="bg2">
                  <a:lumMod val="25000"/>
                </a:schemeClr>
              </a:solidFill>
              <a:cs typeface="Calibri" pitchFamily="34" charset="0"/>
            </a:endParaRPr>
          </a:p>
          <a:p>
            <a:pPr algn="ctr"/>
            <a:r>
              <a:rPr lang="hr-HR" sz="1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2</a:t>
            </a:r>
            <a:r>
              <a:rPr lang="hr-HR" sz="14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. OŽUJKA 2021.</a:t>
            </a:r>
            <a:endParaRPr lang="hr-HR" sz="1400" cap="all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hr-HR" sz="1400" b="1" cap="all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hr-HR" sz="1400" b="1" cap="all" dirty="0">
                <a:solidFill>
                  <a:schemeClr val="accent2">
                    <a:lumMod val="50000"/>
                  </a:schemeClr>
                </a:solidFill>
              </a:rPr>
              <a:t>					</a:t>
            </a:r>
            <a:r>
              <a:rPr lang="hr-HR" b="1" cap="all" dirty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 algn="ctr"/>
            <a:endParaRPr lang="hr-HR" b="1" dirty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hr-HR" sz="1800" b="1" dirty="0">
              <a:latin typeface="Arial Narrow" pitchFamily="34" charset="0"/>
            </a:endParaRPr>
          </a:p>
          <a:p>
            <a:pPr algn="r"/>
            <a:endParaRPr lang="hr-HR" sz="1600" b="1" cap="all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  <a:p>
            <a:pPr algn="r"/>
            <a:endParaRPr lang="hr-HR" sz="1600" b="1" cap="all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  <a:p>
            <a:pPr algn="ctr"/>
            <a:r>
              <a:rPr lang="hr-HR" sz="1600" b="1" cap="all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                                                                                 </a:t>
            </a:r>
            <a:endParaRPr lang="hr-HR" sz="1600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930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26170"/>
          </a:xfrm>
        </p:spPr>
        <p:txBody>
          <a:bodyPr/>
          <a:lstStyle/>
          <a:p>
            <a:pPr algn="ctr"/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Ministarstvo </a:t>
            </a:r>
            <a:r>
              <a:rPr lang="hr-HR" sz="24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pravosuđa I UPRAVE</a:t>
            </a: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/>
            </a:r>
            <a:b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</a:b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Uprava za zatvorski sustav I PROBACIJU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hr-HR" u="sng" dirty="0"/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r>
              <a:rPr lang="pl-PL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Područja financiranja projekata udruga u </a:t>
            </a:r>
            <a:r>
              <a:rPr lang="pl-PL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2021. </a:t>
            </a:r>
            <a:r>
              <a:rPr lang="pl-PL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godini</a:t>
            </a:r>
            <a:r>
              <a:rPr lang="pl-PL" dirty="0">
                <a:latin typeface="Calibri" pitchFamily="34" charset="0"/>
                <a:cs typeface="Calibri" pitchFamily="34" charset="0"/>
              </a:rPr>
              <a:t>: </a:t>
            </a: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452628" indent="-342900">
              <a:lnSpc>
                <a:spcPct val="90000"/>
              </a:lnSpc>
              <a:buClr>
                <a:srgbClr val="003399"/>
              </a:buClr>
              <a:defRPr/>
            </a:pPr>
            <a:r>
              <a:rPr lang="pl-PL" dirty="0">
                <a:latin typeface="Calibri" pitchFamily="34" charset="0"/>
                <a:cs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   Gospodarstvo</a:t>
            </a:r>
          </a:p>
          <a:p>
            <a:pPr marL="452628" indent="-342900">
              <a:lnSpc>
                <a:spcPct val="90000"/>
              </a:lnSpc>
              <a:buClr>
                <a:srgbClr val="003399"/>
              </a:buClr>
              <a:defRPr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    Kultura i umjetnost</a:t>
            </a:r>
          </a:p>
          <a:p>
            <a:pPr marL="452628" indent="-342900">
              <a:lnSpc>
                <a:spcPct val="90000"/>
              </a:lnSpc>
              <a:buClr>
                <a:srgbClr val="003399"/>
              </a:buClr>
              <a:defRPr/>
            </a:pPr>
            <a:r>
              <a:rPr lang="pl-PL" dirty="0">
                <a:latin typeface="Calibri" pitchFamily="34" charset="0"/>
                <a:cs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   Ljudska prava</a:t>
            </a:r>
          </a:p>
          <a:p>
            <a:pPr marL="452628" indent="-342900">
              <a:lnSpc>
                <a:spcPct val="90000"/>
              </a:lnSpc>
              <a:buClr>
                <a:srgbClr val="003399"/>
              </a:buClr>
              <a:defRPr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    Obrazovanje, znanost i istraživanje</a:t>
            </a:r>
          </a:p>
          <a:p>
            <a:pPr marL="452628" indent="-342900">
              <a:lnSpc>
                <a:spcPct val="90000"/>
              </a:lnSpc>
              <a:buClr>
                <a:srgbClr val="003399"/>
              </a:buClr>
              <a:defRPr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    Socijalna djelatnost</a:t>
            </a:r>
          </a:p>
          <a:p>
            <a:pPr marL="452628" indent="-342900">
              <a:lnSpc>
                <a:spcPct val="90000"/>
              </a:lnSpc>
              <a:buClr>
                <a:srgbClr val="003399"/>
              </a:buClr>
              <a:defRPr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    Sport</a:t>
            </a:r>
          </a:p>
          <a:p>
            <a:pPr marL="452628" indent="-342900">
              <a:lnSpc>
                <a:spcPct val="90000"/>
              </a:lnSpc>
              <a:buClr>
                <a:srgbClr val="003399"/>
              </a:buClr>
              <a:defRPr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    Tehnička kultura</a:t>
            </a:r>
          </a:p>
          <a:p>
            <a:pPr marL="452628" indent="-342900">
              <a:lnSpc>
                <a:spcPct val="90000"/>
              </a:lnSpc>
              <a:buClr>
                <a:srgbClr val="003399"/>
              </a:buClr>
              <a:defRPr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    Zaštita zdravlja</a:t>
            </a:r>
          </a:p>
          <a:p>
            <a:pPr marL="109728" indent="0">
              <a:lnSpc>
                <a:spcPct val="90000"/>
              </a:lnSpc>
              <a:buClr>
                <a:srgbClr val="003399"/>
              </a:buClr>
              <a:buNone/>
              <a:defRPr/>
            </a:pPr>
            <a:r>
              <a:rPr lang="pl-PL" dirty="0">
                <a:latin typeface="Calibri" pitchFamily="34" charset="0"/>
                <a:cs typeface="Calibri" pitchFamily="34" charset="0"/>
              </a:rPr>
              <a:t>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  </a:t>
            </a: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r>
              <a:rPr lang="hr-HR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Opći cilj natječaja</a:t>
            </a:r>
            <a:r>
              <a:rPr lang="hr-HR" dirty="0" smtClean="0">
                <a:latin typeface="Calibri" pitchFamily="34" charset="0"/>
                <a:cs typeface="Calibri" pitchFamily="34" charset="0"/>
              </a:rPr>
              <a:t>: Pružanje </a:t>
            </a:r>
            <a:r>
              <a:rPr lang="hr-HR" dirty="0" smtClean="0"/>
              <a:t>podrške provođenju pojedinačnog programa postupanja/izvršavanja kazne zatvora</a:t>
            </a:r>
          </a:p>
          <a:p>
            <a:pPr marL="109728" indent="0">
              <a:lnSpc>
                <a:spcPct val="90000"/>
              </a:lnSpc>
              <a:buClr>
                <a:srgbClr val="003399"/>
              </a:buClr>
              <a:buNone/>
              <a:defRPr/>
            </a:pPr>
            <a:endParaRPr lang="hr-HR" u="sn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7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1416142"/>
            <a:ext cx="763284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ctr">
              <a:lnSpc>
                <a:spcPct val="90000"/>
              </a:lnSpc>
              <a:buClr>
                <a:srgbClr val="003399"/>
              </a:buClr>
              <a:defRPr/>
            </a:pP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Ministarstvo </a:t>
            </a:r>
            <a:r>
              <a:rPr lang="hr-HR" sz="24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pravosuđa I UPRAVE</a:t>
            </a: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/>
            </a:r>
            <a:b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</a:b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Uprava za zatvorski sustav I </a:t>
            </a:r>
            <a:r>
              <a:rPr lang="hr-HR" sz="24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PROBACIJU</a:t>
            </a:r>
          </a:p>
          <a:p>
            <a:pPr marL="109728">
              <a:lnSpc>
                <a:spcPct val="90000"/>
              </a:lnSpc>
              <a:buClr>
                <a:srgbClr val="003399"/>
              </a:buClr>
              <a:defRPr/>
            </a:pPr>
            <a:endParaRPr lang="hr-HR" b="1" u="sng" cap="all" dirty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109728">
              <a:lnSpc>
                <a:spcPct val="90000"/>
              </a:lnSpc>
              <a:buClr>
                <a:srgbClr val="003399"/>
              </a:buClr>
              <a:defRPr/>
            </a:pPr>
            <a:r>
              <a:rPr lang="hr-HR" sz="2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Specifični </a:t>
            </a:r>
            <a:r>
              <a:rPr lang="hr-HR" sz="24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ciljevi natječaja</a:t>
            </a:r>
            <a:r>
              <a:rPr lang="hr-HR" sz="2400" dirty="0">
                <a:latin typeface="Calibri" pitchFamily="34" charset="0"/>
                <a:cs typeface="Calibri" pitchFamily="34" charset="0"/>
              </a:rPr>
              <a:t>: </a:t>
            </a:r>
            <a:endParaRPr lang="hr-HR" sz="2400" dirty="0" smtClean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 smtClean="0"/>
              <a:t>Unaprjeđenje </a:t>
            </a:r>
            <a:r>
              <a:rPr lang="hr-HR" sz="2400" dirty="0"/>
              <a:t>programa za zatvorenike u području </a:t>
            </a:r>
            <a:r>
              <a:rPr lang="hr-HR" sz="2400" dirty="0" smtClean="0"/>
              <a:t>rada,</a:t>
            </a:r>
            <a:endParaRPr lang="hr-H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 smtClean="0"/>
              <a:t>Unaprjeđenje </a:t>
            </a:r>
            <a:r>
              <a:rPr lang="hr-HR" sz="2400" dirty="0"/>
              <a:t>programa za zatvorenike u području </a:t>
            </a:r>
            <a:r>
              <a:rPr lang="hr-HR" sz="2400" dirty="0" smtClean="0"/>
              <a:t>obrazovanja,</a:t>
            </a:r>
            <a:endParaRPr lang="hr-H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 smtClean="0"/>
              <a:t>Unaprjeđenje </a:t>
            </a:r>
            <a:r>
              <a:rPr lang="hr-HR" sz="2400" dirty="0"/>
              <a:t>programa za zatvorenike u području smislenog provođenja slobodnog </a:t>
            </a:r>
            <a:r>
              <a:rPr lang="hr-HR" sz="2400" dirty="0" smtClean="0"/>
              <a:t>vremena, </a:t>
            </a:r>
            <a:endParaRPr lang="hr-H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 smtClean="0"/>
              <a:t>Unaprjeđenje </a:t>
            </a:r>
            <a:r>
              <a:rPr lang="hr-HR" sz="2400" dirty="0"/>
              <a:t>posebnih programa tretmana </a:t>
            </a:r>
            <a:r>
              <a:rPr lang="hr-HR" sz="2400" dirty="0" smtClean="0"/>
              <a:t>zatvorenika,</a:t>
            </a:r>
            <a:endParaRPr lang="hr-H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 smtClean="0"/>
              <a:t>Podizanje </a:t>
            </a:r>
            <a:r>
              <a:rPr lang="hr-HR" sz="2400" dirty="0"/>
              <a:t>kapaciteta službenika zatvorskog sustava i </a:t>
            </a:r>
            <a:r>
              <a:rPr lang="hr-HR" sz="2400" dirty="0" err="1"/>
              <a:t>probacije</a:t>
            </a:r>
            <a:r>
              <a:rPr lang="hr-HR" sz="2400" dirty="0"/>
              <a:t> za provođenje programa </a:t>
            </a:r>
            <a:r>
              <a:rPr lang="hr-HR" sz="2400" dirty="0" smtClean="0"/>
              <a:t>postupanja/izvršavanja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71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pPr algn="ctr"/>
            <a:r>
              <a:rPr lang="hr-HR" sz="1600" b="1" dirty="0">
                <a:solidFill>
                  <a:srgbClr val="1F497D"/>
                </a:solidFill>
                <a:ea typeface="Calibri"/>
              </a:rPr>
              <a:t/>
            </a:r>
            <a:br>
              <a:rPr lang="hr-HR" sz="1600" b="1" dirty="0">
                <a:solidFill>
                  <a:srgbClr val="1F497D"/>
                </a:solidFill>
                <a:ea typeface="Calibri"/>
              </a:rPr>
            </a:br>
            <a:r>
              <a:rPr lang="hr-HR" sz="1600" b="1" dirty="0">
                <a:solidFill>
                  <a:srgbClr val="1F497D"/>
                </a:solidFill>
                <a:ea typeface="Calibri"/>
              </a:rPr>
              <a:t/>
            </a:r>
            <a:br>
              <a:rPr lang="hr-HR" sz="1600" b="1" dirty="0">
                <a:solidFill>
                  <a:srgbClr val="1F497D"/>
                </a:solidFill>
                <a:ea typeface="Calibri"/>
              </a:rPr>
            </a:b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Ministarstvo </a:t>
            </a:r>
            <a:r>
              <a:rPr lang="hr-HR" sz="24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pravosuđa I UPRAVE</a:t>
            </a: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/>
            </a:r>
            <a:b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</a:b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Uprava za zatvorski sustav  i probaciju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7609656" cy="4800600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hr-HR" sz="1800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buClr>
                <a:srgbClr val="003399"/>
              </a:buClr>
              <a:buNone/>
              <a:defRPr/>
            </a:pPr>
            <a:r>
              <a:rPr lang="hr-HR" sz="20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Strateški cilj(</a:t>
            </a:r>
            <a:r>
              <a:rPr lang="hr-HR" sz="2000" u="sng" dirty="0" err="1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evi</a:t>
            </a:r>
            <a:r>
              <a:rPr lang="hr-HR" sz="20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 Ministarstva </a:t>
            </a:r>
            <a:r>
              <a:rPr lang="hr-HR" sz="20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pravosuđa i uprave za razdoblje 2020.-2022., čijem </a:t>
            </a:r>
            <a:r>
              <a:rPr lang="hr-HR" sz="20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ostvarenju će doprinijeti natječaj: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 </a:t>
            </a:r>
            <a:endParaRPr lang="hr-HR" sz="2000" dirty="0" smtClean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buClr>
                <a:srgbClr val="003399"/>
              </a:buClr>
              <a:buNone/>
              <a:defRPr/>
            </a:pPr>
            <a:r>
              <a:rPr lang="hr-HR" sz="2000" b="1" dirty="0" smtClean="0">
                <a:latin typeface="Calibri" pitchFamily="34" charset="0"/>
                <a:cs typeface="Calibri" pitchFamily="34" charset="0"/>
              </a:rPr>
              <a:t>Jačanje </a:t>
            </a:r>
            <a:r>
              <a:rPr lang="hr-HR" sz="2000" b="1" dirty="0">
                <a:latin typeface="Calibri" pitchFamily="34" charset="0"/>
                <a:cs typeface="Calibri" pitchFamily="34" charset="0"/>
              </a:rPr>
              <a:t>zaštite ljudskih prava i temeljnih sloboda </a:t>
            </a:r>
            <a:r>
              <a:rPr lang="hr-HR" sz="2000" b="1" dirty="0" smtClean="0">
                <a:latin typeface="Calibri" pitchFamily="34" charset="0"/>
                <a:cs typeface="Calibri" pitchFamily="34" charset="0"/>
              </a:rPr>
              <a:t>kroz:</a:t>
            </a:r>
          </a:p>
          <a:p>
            <a:pPr marL="452628" indent="-342900">
              <a:lnSpc>
                <a:spcPct val="120000"/>
              </a:lnSpc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latin typeface="Calibri" pitchFamily="34" charset="0"/>
                <a:cs typeface="Calibri" pitchFamily="34" charset="0"/>
              </a:rPr>
              <a:t>u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napređenje rada zatvorskog sustava:</a:t>
            </a:r>
          </a:p>
          <a:p>
            <a:pPr marL="109728" indent="0">
              <a:lnSpc>
                <a:spcPct val="120000"/>
              </a:lnSpc>
              <a:buClr>
                <a:srgbClr val="003399"/>
              </a:buClr>
              <a:buNone/>
              <a:defRPr/>
            </a:pPr>
            <a:endParaRPr lang="hr-HR" sz="900" dirty="0" smtClean="0">
              <a:latin typeface="Calibri" pitchFamily="34" charset="0"/>
              <a:cs typeface="Calibri" pitchFamily="34" charset="0"/>
            </a:endParaRPr>
          </a:p>
          <a:p>
            <a:pPr marL="452628" indent="-342900">
              <a:lnSpc>
                <a:spcPct val="120000"/>
              </a:lnSpc>
              <a:buClr>
                <a:srgbClr val="003399"/>
              </a:buClr>
              <a:buFontTx/>
              <a:buChar char="-"/>
              <a:defRPr/>
            </a:pPr>
            <a:r>
              <a:rPr lang="hr-HR" sz="2000" dirty="0" smtClean="0">
                <a:latin typeface="Calibri" pitchFamily="34" charset="0"/>
                <a:cs typeface="Calibri" pitchFamily="34" charset="0"/>
              </a:rPr>
              <a:t>unaprjeđenje 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tretmana zatvorenika (razvoj programa tretmana i suradnja s udrugama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), </a:t>
            </a:r>
          </a:p>
          <a:p>
            <a:pPr marL="452628" indent="-342900">
              <a:lnSpc>
                <a:spcPct val="120000"/>
              </a:lnSpc>
              <a:buClr>
                <a:srgbClr val="003399"/>
              </a:buClr>
              <a:buFontTx/>
              <a:buChar char="-"/>
              <a:defRPr/>
            </a:pPr>
            <a:r>
              <a:rPr lang="hr-HR" sz="2000" dirty="0">
                <a:latin typeface="Calibri" pitchFamily="34" charset="0"/>
                <a:cs typeface="Calibri" pitchFamily="34" charset="0"/>
              </a:rPr>
              <a:t>p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roširenje radnih aktivnosti za zatvorenike unutar zatvorskog sustava,</a:t>
            </a:r>
          </a:p>
          <a:p>
            <a:pPr marL="452628" indent="-342900">
              <a:lnSpc>
                <a:spcPct val="120000"/>
              </a:lnSpc>
              <a:buClr>
                <a:srgbClr val="003399"/>
              </a:buClr>
              <a:buFontTx/>
              <a:buChar char="-"/>
              <a:defRPr/>
            </a:pPr>
            <a:r>
              <a:rPr lang="hr-HR" sz="2000" dirty="0">
                <a:latin typeface="Calibri" pitchFamily="34" charset="0"/>
                <a:cs typeface="Calibri" pitchFamily="34" charset="0"/>
              </a:rPr>
              <a:t>p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ovećanje radnih i stručnih kapaciteta službenika zatvorskog sustava,</a:t>
            </a:r>
          </a:p>
          <a:p>
            <a:pPr marL="109728" indent="0">
              <a:lnSpc>
                <a:spcPct val="120000"/>
              </a:lnSpc>
              <a:buClr>
                <a:srgbClr val="003399"/>
              </a:buClr>
              <a:buNone/>
              <a:defRPr/>
            </a:pPr>
            <a:endParaRPr lang="hr-HR" sz="900" dirty="0" smtClean="0">
              <a:latin typeface="Calibri" pitchFamily="34" charset="0"/>
              <a:cs typeface="Calibri" pitchFamily="34" charset="0"/>
            </a:endParaRPr>
          </a:p>
          <a:p>
            <a:pPr marL="452628" indent="-342900">
              <a:lnSpc>
                <a:spcPct val="120000"/>
              </a:lnSpc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latin typeface="Calibri" pitchFamily="34" charset="0"/>
                <a:cs typeface="Calibri" pitchFamily="34" charset="0"/>
              </a:rPr>
              <a:t>u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napređenje rada </a:t>
            </a:r>
            <a:r>
              <a:rPr lang="hr-HR" sz="2000" dirty="0" err="1" smtClean="0">
                <a:latin typeface="Calibri" pitchFamily="34" charset="0"/>
                <a:cs typeface="Calibri" pitchFamily="34" charset="0"/>
              </a:rPr>
              <a:t>probacijskog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 sustava:</a:t>
            </a:r>
          </a:p>
          <a:p>
            <a:pPr marL="109728" indent="0">
              <a:lnSpc>
                <a:spcPct val="120000"/>
              </a:lnSpc>
              <a:buClr>
                <a:srgbClr val="003399"/>
              </a:buClr>
              <a:buNone/>
              <a:defRPr/>
            </a:pPr>
            <a:endParaRPr lang="hr-HR" sz="900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buClr>
                <a:srgbClr val="003399"/>
              </a:buClr>
              <a:buNone/>
              <a:defRPr/>
            </a:pPr>
            <a:r>
              <a:rPr lang="hr-HR" sz="2000" dirty="0" smtClean="0">
                <a:latin typeface="Calibri" pitchFamily="34" charset="0"/>
                <a:cs typeface="Calibri" pitchFamily="34" charset="0"/>
              </a:rPr>
              <a:t>-     jačanje profesionalnih kompetencija </a:t>
            </a:r>
            <a:r>
              <a:rPr lang="hr-HR" sz="2000" dirty="0" err="1" smtClean="0">
                <a:latin typeface="Calibri" pitchFamily="34" charset="0"/>
                <a:cs typeface="Calibri" pitchFamily="34" charset="0"/>
              </a:rPr>
              <a:t>probacijskih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 službenika</a:t>
            </a:r>
          </a:p>
          <a:p>
            <a:pPr marL="109728" indent="0">
              <a:lnSpc>
                <a:spcPct val="120000"/>
              </a:lnSpc>
              <a:buClr>
                <a:srgbClr val="003399"/>
              </a:buClr>
              <a:buNone/>
              <a:defRPr/>
            </a:pPr>
            <a:r>
              <a:rPr lang="hr-HR" sz="2000" dirty="0" smtClean="0">
                <a:latin typeface="Calibri" pitchFamily="34" charset="0"/>
                <a:cs typeface="Calibri" pitchFamily="34" charset="0"/>
              </a:rPr>
              <a:t>-     osnaživanje </a:t>
            </a:r>
            <a:r>
              <a:rPr lang="hr-HR" sz="2000" dirty="0" err="1" smtClean="0">
                <a:latin typeface="Calibri" pitchFamily="34" charset="0"/>
                <a:cs typeface="Calibri" pitchFamily="34" charset="0"/>
              </a:rPr>
              <a:t>probacijskih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 službenika</a:t>
            </a:r>
          </a:p>
          <a:p>
            <a:pPr marL="109728" indent="0">
              <a:lnSpc>
                <a:spcPct val="120000"/>
              </a:lnSpc>
              <a:buClr>
                <a:srgbClr val="003399"/>
              </a:buClr>
              <a:buNone/>
              <a:defRPr/>
            </a:pPr>
            <a:r>
              <a:rPr lang="hr-HR" sz="2000" dirty="0" smtClean="0">
                <a:latin typeface="Calibri" pitchFamily="34" charset="0"/>
                <a:cs typeface="Calibri" pitchFamily="34" charset="0"/>
              </a:rPr>
              <a:t>-     unapređenje rada </a:t>
            </a:r>
            <a:r>
              <a:rPr lang="hr-HR" sz="2000" dirty="0" err="1" smtClean="0">
                <a:latin typeface="Calibri" pitchFamily="34" charset="0"/>
                <a:cs typeface="Calibri" pitchFamily="34" charset="0"/>
              </a:rPr>
              <a:t>probacijske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 službe i širenje njezinih usluga</a:t>
            </a: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endParaRPr lang="hr-HR" sz="1400" dirty="0"/>
          </a:p>
          <a:p>
            <a:pPr marL="114300" indent="0">
              <a:buNone/>
            </a:pPr>
            <a:endParaRPr lang="hr-HR" dirty="0"/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endParaRPr lang="hr-HR" sz="1800" u="sng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hr-HR" sz="18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endParaRPr lang="hr-HR" sz="1400" dirty="0"/>
          </a:p>
          <a:p>
            <a:pPr marL="11430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05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10146"/>
          </a:xfrm>
        </p:spPr>
        <p:txBody>
          <a:bodyPr/>
          <a:lstStyle/>
          <a:p>
            <a:pPr algn="ctr"/>
            <a:r>
              <a:rPr lang="hr-HR" sz="1600" b="1" dirty="0">
                <a:solidFill>
                  <a:srgbClr val="1F497D"/>
                </a:solidFill>
                <a:ea typeface="Calibri"/>
              </a:rPr>
              <a:t/>
            </a:r>
            <a:br>
              <a:rPr lang="hr-HR" sz="1600" b="1" dirty="0">
                <a:solidFill>
                  <a:srgbClr val="1F497D"/>
                </a:solidFill>
                <a:ea typeface="Calibri"/>
              </a:rPr>
            </a:br>
            <a:r>
              <a:rPr lang="hr-HR" sz="2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Ministarstvo </a:t>
            </a:r>
            <a:r>
              <a:rPr lang="hr-HR" sz="28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pravosuđa I UPRAVE</a:t>
            </a:r>
            <a:r>
              <a:rPr lang="hr-HR" sz="2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/>
            </a:r>
            <a:br>
              <a:rPr lang="hr-HR" sz="2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</a:br>
            <a:r>
              <a:rPr lang="hr-HR" sz="2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Uprava za zatvorski sustav  i probaciju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7609656" cy="3691880"/>
          </a:xfrm>
        </p:spPr>
        <p:txBody>
          <a:bodyPr>
            <a:normAutofit lnSpcReduction="10000"/>
          </a:bodyPr>
          <a:lstStyle/>
          <a:p>
            <a:pPr marL="109728"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hr-HR" sz="1800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90000"/>
              </a:lnSpc>
              <a:buClr>
                <a:srgbClr val="003399"/>
              </a:buClr>
              <a:buNone/>
              <a:defRPr/>
            </a:pP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r>
              <a:rPr lang="hr-HR" sz="20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Planirani rok za raspisivanje natječaja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: 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srpanj/kolovoz 2021.</a:t>
            </a:r>
            <a:endParaRPr lang="hr-HR" sz="2000" dirty="0"/>
          </a:p>
          <a:p>
            <a:pPr marL="109728" indent="0">
              <a:lnSpc>
                <a:spcPct val="90000"/>
              </a:lnSpc>
              <a:buClr>
                <a:srgbClr val="003399"/>
              </a:buClr>
              <a:buNone/>
              <a:defRPr/>
            </a:pPr>
            <a:endParaRPr lang="hr-HR" sz="2000" dirty="0"/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r>
              <a:rPr lang="hr-HR" sz="20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Planirani iznos natječaja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: 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3.500.000,00 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kn</a:t>
            </a: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r>
              <a:rPr lang="hr-HR" sz="20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Planirani broj ugovora o dodjeli financijskih sredstava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: 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12-15</a:t>
            </a: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r>
              <a:rPr lang="hr-HR" sz="21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Planirani najmanji iznos financiranja projekta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: 2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00.000,00 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kn</a:t>
            </a:r>
          </a:p>
          <a:p>
            <a:pPr marL="109728" indent="0">
              <a:lnSpc>
                <a:spcPct val="90000"/>
              </a:lnSpc>
              <a:buClr>
                <a:srgbClr val="003399"/>
              </a:buClr>
              <a:buNone/>
              <a:defRPr/>
            </a:pP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r>
              <a:rPr lang="hr-HR" sz="2100" u="sng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Planirani najviši iznos financiranja projekta</a:t>
            </a:r>
            <a:r>
              <a:rPr lang="hr-HR" sz="2000" dirty="0">
                <a:latin typeface="Calibri" pitchFamily="34" charset="0"/>
                <a:cs typeface="Calibri" pitchFamily="34" charset="0"/>
              </a:rPr>
              <a:t>: </a:t>
            </a:r>
            <a:r>
              <a:rPr lang="hr-HR" sz="2000" dirty="0" smtClean="0">
                <a:latin typeface="Calibri" pitchFamily="34" charset="0"/>
                <a:cs typeface="Calibri" pitchFamily="34" charset="0"/>
              </a:rPr>
              <a:t>300.000,00 -600.000,00 kn (ovisno o prioritetnom području)</a:t>
            </a: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endParaRPr lang="hr-HR" sz="2000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hr-HR" sz="18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endParaRPr lang="hr-HR" sz="1400" dirty="0"/>
          </a:p>
          <a:p>
            <a:pPr marL="114300" indent="0">
              <a:buNone/>
            </a:pPr>
            <a:endParaRPr lang="hr-HR" dirty="0"/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endParaRPr lang="hr-HR" sz="1800" u="sng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hr-HR" sz="18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endParaRPr lang="hr-HR" sz="1400" dirty="0"/>
          </a:p>
          <a:p>
            <a:pPr marL="114300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611560" y="1700808"/>
            <a:ext cx="727280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Sadržaj  i opseg  natječaja, sredstva te datumi raspisivanja i ugovaranja podložni su promjeni jer ovise </a:t>
            </a:r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</a:t>
            </a:r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epidemiološkoj situaciji. Većina </a:t>
            </a:r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uobičajenih </a:t>
            </a:r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aktivnosti udruga u zatvorskom sustavu do daljnjeg se ne može provoditi zbog mjera prevencije širenja bolesti COVID-19.</a:t>
            </a:r>
          </a:p>
        </p:txBody>
      </p:sp>
    </p:spTree>
    <p:extLst>
      <p:ext uri="{BB962C8B-B14F-4D97-AF65-F5344CB8AC3E}">
        <p14:creationId xmlns:p14="http://schemas.microsoft.com/office/powerpoint/2010/main" val="362217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27" y="27529"/>
            <a:ext cx="7753672" cy="1143000"/>
          </a:xfrm>
        </p:spPr>
        <p:txBody>
          <a:bodyPr>
            <a:noAutofit/>
          </a:bodyPr>
          <a:lstStyle/>
          <a:p>
            <a:pPr algn="ctr"/>
            <a:r>
              <a:rPr lang="hr-HR" sz="2400" b="1" cap="all" dirty="0">
                <a:latin typeface="+mn-lt"/>
              </a:rPr>
              <a:t>INDIKATIVNI POPIS </a:t>
            </a:r>
            <a:r>
              <a:rPr lang="hr-HR" sz="2400" b="1" cap="all" dirty="0" err="1">
                <a:latin typeface="+mn-lt"/>
              </a:rPr>
              <a:t>PrioritetnIH</a:t>
            </a:r>
            <a:r>
              <a:rPr lang="hr-HR" sz="2400" b="1" cap="all" dirty="0">
                <a:latin typeface="+mn-lt"/>
              </a:rPr>
              <a:t> područja natječaja: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9743"/>
              </p:ext>
            </p:extLst>
          </p:nvPr>
        </p:nvGraphicFramePr>
        <p:xfrm>
          <a:off x="456401" y="826976"/>
          <a:ext cx="7620000" cy="520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ravokutnik: zaobljeni kutovi 5">
            <a:extLst>
              <a:ext uri="{FF2B5EF4-FFF2-40B4-BE49-F238E27FC236}">
                <a16:creationId xmlns="" xmlns:a16="http://schemas.microsoft.com/office/drawing/2014/main" id="{F22440FB-B7F2-457B-94DA-9CCBFF49C62A}"/>
              </a:ext>
            </a:extLst>
          </p:cNvPr>
          <p:cNvSpPr/>
          <p:nvPr/>
        </p:nvSpPr>
        <p:spPr>
          <a:xfrm>
            <a:off x="858564" y="5805264"/>
            <a:ext cx="7255363" cy="72008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r-HR" sz="1600" dirty="0"/>
              <a:t>Podrška povećanju kapaciteta službenika zatvorskog sustava i </a:t>
            </a:r>
            <a:r>
              <a:rPr lang="hr-HR" sz="1600" dirty="0" err="1"/>
              <a:t>probacije</a:t>
            </a:r>
            <a:r>
              <a:rPr lang="hr-HR" sz="1600" dirty="0"/>
              <a:t> za provođenje pojedinačnog programa postupanja/izvršavanja kazne zatvora </a:t>
            </a:r>
          </a:p>
        </p:txBody>
      </p:sp>
    </p:spTree>
    <p:extLst>
      <p:ext uri="{BB962C8B-B14F-4D97-AF65-F5344CB8AC3E}">
        <p14:creationId xmlns:p14="http://schemas.microsoft.com/office/powerpoint/2010/main" val="405548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70186"/>
          </a:xfrm>
        </p:spPr>
        <p:txBody>
          <a:bodyPr>
            <a:normAutofit/>
          </a:bodyPr>
          <a:lstStyle/>
          <a:p>
            <a:pPr algn="ctr"/>
            <a:r>
              <a:rPr lang="hr-HR" sz="24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/>
            </a:r>
            <a:br>
              <a:rPr lang="hr-HR" sz="24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</a:br>
            <a:r>
              <a:rPr lang="hr-HR" sz="24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Ministarstvo pravosuđa I UPRAVE</a:t>
            </a: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/>
            </a:r>
            <a:b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</a:br>
            <a:r>
              <a:rPr lang="hr-HR" sz="24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Uprava za zatvorski sustav I PROBACIJU</a:t>
            </a:r>
            <a:endParaRPr lang="hr-HR" sz="2400" b="1" cap="all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556918"/>
              </p:ext>
            </p:extLst>
          </p:nvPr>
        </p:nvGraphicFramePr>
        <p:xfrm>
          <a:off x="457200" y="1916832"/>
          <a:ext cx="7620000" cy="448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8726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pPr algn="ctr"/>
            <a:r>
              <a:rPr lang="hr-HR" sz="1600" b="1" dirty="0">
                <a:solidFill>
                  <a:srgbClr val="1F497D"/>
                </a:solidFill>
                <a:ea typeface="Calibri"/>
              </a:rPr>
              <a:t/>
            </a:r>
            <a:br>
              <a:rPr lang="hr-HR" sz="1600" b="1" dirty="0">
                <a:solidFill>
                  <a:srgbClr val="1F497D"/>
                </a:solidFill>
                <a:ea typeface="Calibri"/>
              </a:rPr>
            </a:br>
            <a:r>
              <a:rPr lang="hr-HR" sz="1600" b="1" dirty="0">
                <a:solidFill>
                  <a:srgbClr val="1F497D"/>
                </a:solidFill>
                <a:ea typeface="Calibri"/>
              </a:rPr>
              <a:t/>
            </a:r>
            <a:br>
              <a:rPr lang="hr-HR" sz="1600" b="1" dirty="0">
                <a:solidFill>
                  <a:srgbClr val="1F497D"/>
                </a:solidFill>
                <a:ea typeface="Calibri"/>
              </a:rPr>
            </a:br>
            <a:r>
              <a:rPr lang="hr-HR" sz="2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Ministarstvo </a:t>
            </a:r>
            <a:r>
              <a:rPr lang="hr-HR" sz="2800" b="1" cap="all" dirty="0" smtClean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pravosuđa I UPRAVE</a:t>
            </a:r>
            <a:r>
              <a:rPr lang="hr-HR" sz="2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/>
            </a:r>
            <a:br>
              <a:rPr lang="hr-HR" sz="2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</a:br>
            <a:r>
              <a:rPr lang="hr-HR" sz="2800" b="1" cap="all" dirty="0">
                <a:solidFill>
                  <a:schemeClr val="bg2">
                    <a:lumMod val="25000"/>
                  </a:schemeClr>
                </a:solidFill>
                <a:cs typeface="Calibri" pitchFamily="34" charset="0"/>
              </a:rPr>
              <a:t>Uprava za zatvorski sustav I PROBACIJU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7609656" cy="4800600"/>
          </a:xfrm>
        </p:spPr>
        <p:txBody>
          <a:bodyPr>
            <a:normAutofit/>
          </a:bodyPr>
          <a:lstStyle/>
          <a:p>
            <a:pPr marL="109728"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hr-HR" sz="1800" dirty="0">
              <a:latin typeface="Calibri" pitchFamily="34" charset="0"/>
              <a:cs typeface="Calibri" pitchFamily="34" charset="0"/>
            </a:endParaRPr>
          </a:p>
          <a:p>
            <a:pPr marL="114300" indent="0" algn="ctr">
              <a:buNone/>
            </a:pPr>
            <a:endParaRPr lang="hr-HR" sz="2000" dirty="0"/>
          </a:p>
          <a:p>
            <a:pPr marL="114300" indent="0" algn="ctr">
              <a:buNone/>
            </a:pPr>
            <a:endParaRPr lang="hr-HR" sz="2000" dirty="0"/>
          </a:p>
          <a:p>
            <a:pPr marL="114300" indent="0" algn="ctr">
              <a:buNone/>
            </a:pPr>
            <a:r>
              <a:rPr lang="hr-HR" sz="2000" dirty="0"/>
              <a:t>Za sve dodatne informacije možete se javiti  </a:t>
            </a:r>
          </a:p>
          <a:p>
            <a:pPr marL="114300" indent="0" algn="ctr">
              <a:buNone/>
            </a:pPr>
            <a:r>
              <a:rPr lang="hr-HR" sz="2000" dirty="0"/>
              <a:t>elektroničkom poštom na</a:t>
            </a:r>
          </a:p>
          <a:p>
            <a:pPr marL="114300" indent="0">
              <a:buNone/>
            </a:pPr>
            <a:endParaRPr lang="hr-HR" sz="2000" dirty="0"/>
          </a:p>
          <a:p>
            <a:pPr marL="114300" indent="0" algn="ctr">
              <a:buNone/>
            </a:pPr>
            <a:r>
              <a:rPr lang="hr-HR" sz="2400" b="1" dirty="0" err="1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info</a:t>
            </a:r>
            <a:r>
              <a:rPr lang="hr-HR" sz="2400" b="1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-udruge@</a:t>
            </a:r>
            <a:r>
              <a:rPr lang="hr-HR" sz="2400" b="1" dirty="0" err="1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mpu.hr</a:t>
            </a:r>
            <a:endParaRPr lang="hr-H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 algn="ctr">
              <a:buNone/>
            </a:pPr>
            <a:endParaRPr lang="hr-H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 algn="ctr">
              <a:buNone/>
            </a:pPr>
            <a:r>
              <a:rPr lang="hr-HR" sz="4000" b="1" dirty="0" smtClean="0">
                <a:solidFill>
                  <a:schemeClr val="bg2">
                    <a:lumMod val="25000"/>
                  </a:schemeClr>
                </a:solidFill>
              </a:rPr>
              <a:t>Hvala na pažnji.</a:t>
            </a:r>
            <a:endParaRPr lang="hr-HR" sz="4000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endParaRPr lang="hr-HR" sz="1400" dirty="0"/>
          </a:p>
          <a:p>
            <a:pPr marL="114300" indent="0">
              <a:buNone/>
            </a:pPr>
            <a:endParaRPr lang="hr-HR" dirty="0"/>
          </a:p>
          <a:p>
            <a:pPr marL="365760" indent="-256032">
              <a:lnSpc>
                <a:spcPct val="90000"/>
              </a:lnSpc>
              <a:buClr>
                <a:srgbClr val="003399"/>
              </a:buClr>
              <a:buFont typeface="Wingdings 3"/>
              <a:buChar char=""/>
              <a:defRPr/>
            </a:pPr>
            <a:endParaRPr lang="hr-HR" sz="1800" u="sng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hr-HR" sz="18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endParaRPr lang="hr-HR" sz="1400" dirty="0"/>
          </a:p>
          <a:p>
            <a:pPr marL="11430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4355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965</TotalTime>
  <Words>353</Words>
  <Application>Microsoft Office PowerPoint</Application>
  <PresentationFormat>On-screen Show (4:3)</PresentationFormat>
  <Paragraphs>106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Cambria</vt:lpstr>
      <vt:lpstr>Times New Roman</vt:lpstr>
      <vt:lpstr>Wingdings</vt:lpstr>
      <vt:lpstr>Wingdings 3</vt:lpstr>
      <vt:lpstr>Adjacency</vt:lpstr>
      <vt:lpstr>          SUFINANCIRANJE PROJEKATA UDRUGA usmjerenih pružanju podrške provođenju pojedinačnog programa postupanja/izvršavanja kazne zatvora </vt:lpstr>
      <vt:lpstr>Ministarstvo pravosuđa I UPRAVE Uprava za zatvorski sustav I PROBACIJU</vt:lpstr>
      <vt:lpstr>PowerPoint Presentation</vt:lpstr>
      <vt:lpstr>  Ministarstvo pravosuđa I UPRAVE Uprava za zatvorski sustav  i probaciju</vt:lpstr>
      <vt:lpstr> Ministarstvo pravosuđa I UPRAVE Uprava za zatvorski sustav  i probaciju</vt:lpstr>
      <vt:lpstr>INDIKATIVNI POPIS PrioritetnIH područja natječaja:</vt:lpstr>
      <vt:lpstr> Ministarstvo pravosuđa I UPRAVE Uprava za zatvorski sustav I PROBACIJU</vt:lpstr>
      <vt:lpstr>  Ministarstvo pravosuđa I UPRAVE Uprava za zatvorski sustav I PROBACIJU</vt:lpstr>
    </vt:vector>
  </TitlesOfParts>
  <Company>Ministarstvo pravosuđa RH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Renata Valentić</dc:creator>
  <cp:lastModifiedBy>uzuvrh</cp:lastModifiedBy>
  <cp:revision>158</cp:revision>
  <cp:lastPrinted>2017-01-31T13:26:47Z</cp:lastPrinted>
  <dcterms:created xsi:type="dcterms:W3CDTF">2017-01-26T08:36:59Z</dcterms:created>
  <dcterms:modified xsi:type="dcterms:W3CDTF">2021-03-11T14:17:41Z</dcterms:modified>
</cp:coreProperties>
</file>