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72" r:id="rId1"/>
  </p:sldMasterIdLst>
  <p:notesMasterIdLst>
    <p:notesMasterId r:id="rId14"/>
  </p:notesMasterIdLst>
  <p:sldIdLst>
    <p:sldId id="269" r:id="rId2"/>
    <p:sldId id="290" r:id="rId3"/>
    <p:sldId id="283" r:id="rId4"/>
    <p:sldId id="286" r:id="rId5"/>
    <p:sldId id="288" r:id="rId6"/>
    <p:sldId id="284" r:id="rId7"/>
    <p:sldId id="270" r:id="rId8"/>
    <p:sldId id="287" r:id="rId9"/>
    <p:sldId id="274" r:id="rId10"/>
    <p:sldId id="289" r:id="rId11"/>
    <p:sldId id="285" r:id="rId12"/>
    <p:sldId id="28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lena Čaćulović" initials="JČ" lastIdx="3" clrIdx="0">
    <p:extLst>
      <p:ext uri="{19B8F6BF-5375-455C-9EA6-DF929625EA0E}">
        <p15:presenceInfo xmlns:p15="http://schemas.microsoft.com/office/powerpoint/2012/main" userId="S-1-5-21-2582140022-2212783881-1499652854-62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7184" autoAdjust="0"/>
  </p:normalViewPr>
  <p:slideViewPr>
    <p:cSldViewPr snapToGrid="0">
      <p:cViewPr varScale="1">
        <p:scale>
          <a:sx n="65" d="100"/>
          <a:sy n="65" d="100"/>
        </p:scale>
        <p:origin x="151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90844372971435"/>
          <c:y val="4.211941002594561E-2"/>
          <c:w val="0.53610424641504195"/>
          <c:h val="0.81858994548758324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059-45D2-A5B5-C13CC5D2E2A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059-45D2-A5B5-C13CC5D2E2A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059-45D2-A5B5-C13CC5D2E2A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059-45D2-A5B5-C13CC5D2E2A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Sheet1!$A$1:$A$4</c:f>
              <c:strCache>
                <c:ptCount val="4"/>
                <c:pt idx="0">
                  <c:v>Priroda i bioraznolikost</c:v>
                </c:pt>
                <c:pt idx="1">
                  <c:v>Kružno gopsodarstvo I kvaliteta života </c:v>
                </c:pt>
                <c:pt idx="2">
                  <c:v>Ublažavanje klimatskih promjena i prilagodba tim promjenama</c:v>
                </c:pt>
                <c:pt idx="3">
                  <c:v>Prijelaz na čistu energiju</c:v>
                </c:pt>
              </c:strCache>
            </c:strRef>
          </c:cat>
          <c:val>
            <c:numRef>
              <c:f>Sheet1!$B$1:$B$4</c:f>
              <c:numCache>
                <c:formatCode>_-[$€-2]\ * #,##0.00_-;\-[$€-2]\ * #,##0.00_-;_-[$€-2]\ * "-"??_-;_-@_-</c:formatCode>
                <c:ptCount val="4"/>
                <c:pt idx="0">
                  <c:v>2143000000</c:v>
                </c:pt>
                <c:pt idx="1">
                  <c:v>1345000000</c:v>
                </c:pt>
                <c:pt idx="2">
                  <c:v>947000000</c:v>
                </c:pt>
                <c:pt idx="3">
                  <c:v>997000000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059-45D2-A5B5-C13CC5D2E2A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586753087993514"/>
          <c:y val="0.64845897130927466"/>
          <c:w val="0.28918850897062526"/>
          <c:h val="0.2945413850037387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A101B6-CEED-49F2-802C-BDF866D0D5E5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05A6A253-5E99-44AF-8364-37F9065DCBB2}">
      <dgm:prSet phldrT="[Text]"/>
      <dgm:spPr/>
      <dgm:t>
        <a:bodyPr/>
        <a:lstStyle/>
        <a:p>
          <a:r>
            <a:rPr lang="en-US" b="1" dirty="0" smtClean="0"/>
            <a:t>Usvajanje dokumenata</a:t>
          </a:r>
          <a:endParaRPr lang="en-US" b="1" dirty="0"/>
        </a:p>
      </dgm:t>
    </dgm:pt>
    <dgm:pt modelId="{C4C8CE55-7F07-401E-AFF2-21BB7A8CE4A9}" type="parTrans" cxnId="{A191EAB0-C6DE-41DA-B858-2E0DA1363038}">
      <dgm:prSet/>
      <dgm:spPr/>
      <dgm:t>
        <a:bodyPr/>
        <a:lstStyle/>
        <a:p>
          <a:endParaRPr lang="en-US"/>
        </a:p>
      </dgm:t>
    </dgm:pt>
    <dgm:pt modelId="{3F51B1A0-0252-4351-B77B-6CB9C59DC76C}" type="sibTrans" cxnId="{A191EAB0-C6DE-41DA-B858-2E0DA1363038}">
      <dgm:prSet/>
      <dgm:spPr/>
      <dgm:t>
        <a:bodyPr/>
        <a:lstStyle/>
        <a:p>
          <a:endParaRPr lang="en-US"/>
        </a:p>
      </dgm:t>
    </dgm:pt>
    <dgm:pt modelId="{ED5F12E2-F6AA-4CF3-B4EB-7FE7F7FB5BE0}">
      <dgm:prSet phldrT="[Text]"/>
      <dgm:spPr/>
      <dgm:t>
        <a:bodyPr/>
        <a:lstStyle/>
        <a:p>
          <a:r>
            <a:rPr lang="en-US" b="1" dirty="0" smtClean="0"/>
            <a:t>LIFE Info Webinar</a:t>
          </a:r>
          <a:endParaRPr lang="en-US" b="1" dirty="0"/>
        </a:p>
      </dgm:t>
    </dgm:pt>
    <dgm:pt modelId="{3C9C88B8-3AAF-4CC6-A155-743DD9A9E8CF}" type="parTrans" cxnId="{D9A2986D-AFB2-4FBD-887D-DCF9C3362487}">
      <dgm:prSet/>
      <dgm:spPr/>
      <dgm:t>
        <a:bodyPr/>
        <a:lstStyle/>
        <a:p>
          <a:endParaRPr lang="en-US"/>
        </a:p>
      </dgm:t>
    </dgm:pt>
    <dgm:pt modelId="{915AF4A5-29D6-480C-8695-E07E0B527F0D}" type="sibTrans" cxnId="{D9A2986D-AFB2-4FBD-887D-DCF9C3362487}">
      <dgm:prSet/>
      <dgm:spPr/>
      <dgm:t>
        <a:bodyPr/>
        <a:lstStyle/>
        <a:p>
          <a:endParaRPr lang="en-US"/>
        </a:p>
      </dgm:t>
    </dgm:pt>
    <dgm:pt modelId="{2323E74A-8894-49D5-93F7-178309A66AF2}">
      <dgm:prSet phldrT="[Text]"/>
      <dgm:spPr/>
      <dgm:t>
        <a:bodyPr/>
        <a:lstStyle/>
        <a:p>
          <a:r>
            <a:rPr lang="hr-HR" noProof="0" dirty="0" smtClean="0"/>
            <a:t>Otvaranje natječaja </a:t>
          </a:r>
          <a:endParaRPr lang="en-GB" noProof="0" dirty="0" smtClean="0"/>
        </a:p>
        <a:p>
          <a:r>
            <a:rPr lang="hr-HR" noProof="0" dirty="0" smtClean="0"/>
            <a:t>– </a:t>
          </a:r>
          <a:endParaRPr lang="en-GB" noProof="0" dirty="0" smtClean="0"/>
        </a:p>
        <a:p>
          <a:r>
            <a:rPr lang="hr-HR" b="1" noProof="0" dirty="0" smtClean="0"/>
            <a:t>proljeće 2021</a:t>
          </a:r>
          <a:endParaRPr lang="hr-HR" b="1" noProof="0" dirty="0"/>
        </a:p>
      </dgm:t>
    </dgm:pt>
    <dgm:pt modelId="{CF15C98B-DCFF-44CC-A23E-94EE88B39054}" type="parTrans" cxnId="{D55409C4-12A6-44B0-878A-C87E3CD208A5}">
      <dgm:prSet/>
      <dgm:spPr/>
      <dgm:t>
        <a:bodyPr/>
        <a:lstStyle/>
        <a:p>
          <a:endParaRPr lang="en-US"/>
        </a:p>
      </dgm:t>
    </dgm:pt>
    <dgm:pt modelId="{C31F8FF0-ADAE-49A6-895A-24491FD1704A}" type="sibTrans" cxnId="{D55409C4-12A6-44B0-878A-C87E3CD208A5}">
      <dgm:prSet/>
      <dgm:spPr/>
      <dgm:t>
        <a:bodyPr/>
        <a:lstStyle/>
        <a:p>
          <a:endParaRPr lang="en-US"/>
        </a:p>
      </dgm:t>
    </dgm:pt>
    <dgm:pt modelId="{FFE9A4AC-AB78-4A7F-A293-CAC40DC2C9AD}">
      <dgm:prSet phldrT="[Text]"/>
      <dgm:spPr/>
      <dgm:t>
        <a:bodyPr/>
        <a:lstStyle/>
        <a:p>
          <a:r>
            <a:rPr lang="en-US" b="1" dirty="0" smtClean="0"/>
            <a:t>LIFE Info </a:t>
          </a:r>
          <a:r>
            <a:rPr lang="en-US" b="1" dirty="0" err="1" smtClean="0"/>
            <a:t>dan</a:t>
          </a:r>
          <a:r>
            <a:rPr lang="en-US" b="1" dirty="0" smtClean="0"/>
            <a:t> </a:t>
          </a:r>
          <a:r>
            <a:rPr lang="en-US" b="1" dirty="0" err="1" smtClean="0"/>
            <a:t>natječaj</a:t>
          </a:r>
          <a:r>
            <a:rPr lang="hr-HR" b="1" dirty="0" smtClean="0"/>
            <a:t> </a:t>
          </a:r>
          <a:r>
            <a:rPr lang="en-US" b="1" dirty="0" smtClean="0"/>
            <a:t>2021</a:t>
          </a:r>
          <a:endParaRPr lang="en-US" b="1" dirty="0"/>
        </a:p>
      </dgm:t>
    </dgm:pt>
    <dgm:pt modelId="{20D01B51-9F7E-41D7-8D14-A600598B39F7}" type="parTrans" cxnId="{B827CD71-F69B-4DF0-AAA2-3AE836E8E028}">
      <dgm:prSet/>
      <dgm:spPr/>
      <dgm:t>
        <a:bodyPr/>
        <a:lstStyle/>
        <a:p>
          <a:endParaRPr lang="en-US"/>
        </a:p>
      </dgm:t>
    </dgm:pt>
    <dgm:pt modelId="{CE0D1B37-CFC8-4B6C-A6C4-68498059B716}" type="sibTrans" cxnId="{B827CD71-F69B-4DF0-AAA2-3AE836E8E028}">
      <dgm:prSet/>
      <dgm:spPr/>
      <dgm:t>
        <a:bodyPr/>
        <a:lstStyle/>
        <a:p>
          <a:endParaRPr lang="en-US"/>
        </a:p>
      </dgm:t>
    </dgm:pt>
    <dgm:pt modelId="{BCD1E554-314B-439F-AEA4-2F703196100B}" type="pres">
      <dgm:prSet presAssocID="{E5A101B6-CEED-49F2-802C-BDF866D0D5E5}" presName="CompostProcess" presStyleCnt="0">
        <dgm:presLayoutVars>
          <dgm:dir/>
          <dgm:resizeHandles val="exact"/>
        </dgm:presLayoutVars>
      </dgm:prSet>
      <dgm:spPr/>
    </dgm:pt>
    <dgm:pt modelId="{769A0D15-3CC3-408A-9EB4-884C3879FBA2}" type="pres">
      <dgm:prSet presAssocID="{E5A101B6-CEED-49F2-802C-BDF866D0D5E5}" presName="arrow" presStyleLbl="bgShp" presStyleIdx="0" presStyleCnt="1" custLinFactNeighborX="1103" custLinFactNeighborY="3555"/>
      <dgm:spPr/>
    </dgm:pt>
    <dgm:pt modelId="{7BD5FEC4-6DA7-4683-A974-57FBFD7CC168}" type="pres">
      <dgm:prSet presAssocID="{E5A101B6-CEED-49F2-802C-BDF866D0D5E5}" presName="linearProcess" presStyleCnt="0"/>
      <dgm:spPr/>
    </dgm:pt>
    <dgm:pt modelId="{75DCEF72-DD6D-4E07-B9FA-C056F10D7C62}" type="pres">
      <dgm:prSet presAssocID="{05A6A253-5E99-44AF-8364-37F9065DCBB2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7ADDDC3-9254-466A-B22A-C1F6EB995950}" type="pres">
      <dgm:prSet presAssocID="{3F51B1A0-0252-4351-B77B-6CB9C59DC76C}" presName="sibTrans" presStyleCnt="0"/>
      <dgm:spPr/>
    </dgm:pt>
    <dgm:pt modelId="{61E1608D-3A8F-43C8-8068-0DEFC610CD28}" type="pres">
      <dgm:prSet presAssocID="{ED5F12E2-F6AA-4CF3-B4EB-7FE7F7FB5BE0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0BC31E-FC5E-40C0-9A4D-9FD987B9F058}" type="pres">
      <dgm:prSet presAssocID="{915AF4A5-29D6-480C-8695-E07E0B527F0D}" presName="sibTrans" presStyleCnt="0"/>
      <dgm:spPr/>
    </dgm:pt>
    <dgm:pt modelId="{CF478224-D257-4A6F-92D7-1D052E43CBA9}" type="pres">
      <dgm:prSet presAssocID="{2323E74A-8894-49D5-93F7-178309A66AF2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1E33029-218A-48EA-996F-E7B7494F2354}" type="pres">
      <dgm:prSet presAssocID="{C31F8FF0-ADAE-49A6-895A-24491FD1704A}" presName="sibTrans" presStyleCnt="0"/>
      <dgm:spPr/>
    </dgm:pt>
    <dgm:pt modelId="{09D13DDA-C88A-483A-B01D-89BA5C98501B}" type="pres">
      <dgm:prSet presAssocID="{FFE9A4AC-AB78-4A7F-A293-CAC40DC2C9AD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707D2703-AF4F-4D7F-94EC-B78319E7E776}" type="presOf" srcId="{FFE9A4AC-AB78-4A7F-A293-CAC40DC2C9AD}" destId="{09D13DDA-C88A-483A-B01D-89BA5C98501B}" srcOrd="0" destOrd="0" presId="urn:microsoft.com/office/officeart/2005/8/layout/hProcess9"/>
    <dgm:cxn modelId="{D9A2986D-AFB2-4FBD-887D-DCF9C3362487}" srcId="{E5A101B6-CEED-49F2-802C-BDF866D0D5E5}" destId="{ED5F12E2-F6AA-4CF3-B4EB-7FE7F7FB5BE0}" srcOrd="1" destOrd="0" parTransId="{3C9C88B8-3AAF-4CC6-A155-743DD9A9E8CF}" sibTransId="{915AF4A5-29D6-480C-8695-E07E0B527F0D}"/>
    <dgm:cxn modelId="{D55409C4-12A6-44B0-878A-C87E3CD208A5}" srcId="{E5A101B6-CEED-49F2-802C-BDF866D0D5E5}" destId="{2323E74A-8894-49D5-93F7-178309A66AF2}" srcOrd="2" destOrd="0" parTransId="{CF15C98B-DCFF-44CC-A23E-94EE88B39054}" sibTransId="{C31F8FF0-ADAE-49A6-895A-24491FD1704A}"/>
    <dgm:cxn modelId="{B827CD71-F69B-4DF0-AAA2-3AE836E8E028}" srcId="{E5A101B6-CEED-49F2-802C-BDF866D0D5E5}" destId="{FFE9A4AC-AB78-4A7F-A293-CAC40DC2C9AD}" srcOrd="3" destOrd="0" parTransId="{20D01B51-9F7E-41D7-8D14-A600598B39F7}" sibTransId="{CE0D1B37-CFC8-4B6C-A6C4-68498059B716}"/>
    <dgm:cxn modelId="{070BADAC-B9E5-49DE-928A-5C7AA88BD84C}" type="presOf" srcId="{ED5F12E2-F6AA-4CF3-B4EB-7FE7F7FB5BE0}" destId="{61E1608D-3A8F-43C8-8068-0DEFC610CD28}" srcOrd="0" destOrd="0" presId="urn:microsoft.com/office/officeart/2005/8/layout/hProcess9"/>
    <dgm:cxn modelId="{E6AD5134-DF05-4160-B672-31D4E63CC916}" type="presOf" srcId="{05A6A253-5E99-44AF-8364-37F9065DCBB2}" destId="{75DCEF72-DD6D-4E07-B9FA-C056F10D7C62}" srcOrd="0" destOrd="0" presId="urn:microsoft.com/office/officeart/2005/8/layout/hProcess9"/>
    <dgm:cxn modelId="{B3B80155-E82E-43A0-9C7B-D85303FE0CE2}" type="presOf" srcId="{E5A101B6-CEED-49F2-802C-BDF866D0D5E5}" destId="{BCD1E554-314B-439F-AEA4-2F703196100B}" srcOrd="0" destOrd="0" presId="urn:microsoft.com/office/officeart/2005/8/layout/hProcess9"/>
    <dgm:cxn modelId="{A191EAB0-C6DE-41DA-B858-2E0DA1363038}" srcId="{E5A101B6-CEED-49F2-802C-BDF866D0D5E5}" destId="{05A6A253-5E99-44AF-8364-37F9065DCBB2}" srcOrd="0" destOrd="0" parTransId="{C4C8CE55-7F07-401E-AFF2-21BB7A8CE4A9}" sibTransId="{3F51B1A0-0252-4351-B77B-6CB9C59DC76C}"/>
    <dgm:cxn modelId="{75B051AC-7601-43DB-B957-DE758DFD7364}" type="presOf" srcId="{2323E74A-8894-49D5-93F7-178309A66AF2}" destId="{CF478224-D257-4A6F-92D7-1D052E43CBA9}" srcOrd="0" destOrd="0" presId="urn:microsoft.com/office/officeart/2005/8/layout/hProcess9"/>
    <dgm:cxn modelId="{9008223A-5464-491C-AEFD-99C58622CDB3}" type="presParOf" srcId="{BCD1E554-314B-439F-AEA4-2F703196100B}" destId="{769A0D15-3CC3-408A-9EB4-884C3879FBA2}" srcOrd="0" destOrd="0" presId="urn:microsoft.com/office/officeart/2005/8/layout/hProcess9"/>
    <dgm:cxn modelId="{F1DDCE37-6BFC-475C-B613-AF6F93EAECFC}" type="presParOf" srcId="{BCD1E554-314B-439F-AEA4-2F703196100B}" destId="{7BD5FEC4-6DA7-4683-A974-57FBFD7CC168}" srcOrd="1" destOrd="0" presId="urn:microsoft.com/office/officeart/2005/8/layout/hProcess9"/>
    <dgm:cxn modelId="{1234BD81-7CD6-4CE2-989B-6B313B16D9D3}" type="presParOf" srcId="{7BD5FEC4-6DA7-4683-A974-57FBFD7CC168}" destId="{75DCEF72-DD6D-4E07-B9FA-C056F10D7C62}" srcOrd="0" destOrd="0" presId="urn:microsoft.com/office/officeart/2005/8/layout/hProcess9"/>
    <dgm:cxn modelId="{68D8A130-F18E-4512-A446-8BC59E90B73E}" type="presParOf" srcId="{7BD5FEC4-6DA7-4683-A974-57FBFD7CC168}" destId="{A7ADDDC3-9254-466A-B22A-C1F6EB995950}" srcOrd="1" destOrd="0" presId="urn:microsoft.com/office/officeart/2005/8/layout/hProcess9"/>
    <dgm:cxn modelId="{33F67242-5D01-4277-B0DB-60004C78BAA4}" type="presParOf" srcId="{7BD5FEC4-6DA7-4683-A974-57FBFD7CC168}" destId="{61E1608D-3A8F-43C8-8068-0DEFC610CD28}" srcOrd="2" destOrd="0" presId="urn:microsoft.com/office/officeart/2005/8/layout/hProcess9"/>
    <dgm:cxn modelId="{CCA3F83C-F6E4-44B9-9870-70FEA1802203}" type="presParOf" srcId="{7BD5FEC4-6DA7-4683-A974-57FBFD7CC168}" destId="{6F0BC31E-FC5E-40C0-9A4D-9FD987B9F058}" srcOrd="3" destOrd="0" presId="urn:microsoft.com/office/officeart/2005/8/layout/hProcess9"/>
    <dgm:cxn modelId="{4F6B1B2B-3DA3-4D03-AFC1-778A27425E0C}" type="presParOf" srcId="{7BD5FEC4-6DA7-4683-A974-57FBFD7CC168}" destId="{CF478224-D257-4A6F-92D7-1D052E43CBA9}" srcOrd="4" destOrd="0" presId="urn:microsoft.com/office/officeart/2005/8/layout/hProcess9"/>
    <dgm:cxn modelId="{79C17B39-31B2-421F-A7E0-E376B1307652}" type="presParOf" srcId="{7BD5FEC4-6DA7-4683-A974-57FBFD7CC168}" destId="{91E33029-218A-48EA-996F-E7B7494F2354}" srcOrd="5" destOrd="0" presId="urn:microsoft.com/office/officeart/2005/8/layout/hProcess9"/>
    <dgm:cxn modelId="{59265285-C71E-44DE-A703-B483B3A479D9}" type="presParOf" srcId="{7BD5FEC4-6DA7-4683-A974-57FBFD7CC168}" destId="{09D13DDA-C88A-483A-B01D-89BA5C98501B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0.26152</cdr:x>
      <cdr:y>0.39831</cdr:y>
    </cdr:from>
    <cdr:to>
      <cdr:x>0.51743</cdr:x>
      <cdr:y>0.52139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00251" y="1984203"/>
          <a:ext cx="1957386" cy="6131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/>
          <a:r>
            <a:rPr lang="hr-HR" sz="1800" b="1" dirty="0">
              <a:cs typeface="Times New Roman" panose="02020603050405020304" pitchFamily="18" charset="0"/>
            </a:rPr>
            <a:t>5 432 000 000</a:t>
          </a:r>
          <a:r>
            <a:rPr lang="en-GB" sz="1800" b="1" dirty="0">
              <a:cs typeface="Times New Roman" panose="02020603050405020304" pitchFamily="18" charset="0"/>
            </a:rPr>
            <a:t> EUR</a:t>
          </a:r>
          <a:endParaRPr lang="hr-HR" sz="1800" b="1" dirty="0">
            <a:cs typeface="Times New Roman" panose="02020603050405020304" pitchFamily="18" charset="0"/>
          </a:endParaRPr>
        </a:p>
        <a:p xmlns:a="http://schemas.openxmlformats.org/drawingml/2006/main">
          <a:endParaRPr lang="hr-HR" sz="16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D5B494-D15F-49CD-9A50-99EB97D713FF}" type="datetimeFigureOut">
              <a:rPr lang="hr-HR" smtClean="0"/>
              <a:t>10.3.2021.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B3A639-81BA-4258-BE7E-054AC83402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1056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3A639-81BA-4258-BE7E-054AC8340241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6534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3A639-81BA-4258-BE7E-054AC8340241}" type="slidenum">
              <a:rPr lang="hr-HR" smtClean="0"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1646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89101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a-IN"/>
              <a:t>Click to edit Master text styles</a:t>
            </a:r>
          </a:p>
          <a:p>
            <a:pPr lvl="1"/>
            <a:r>
              <a:rPr lang="ta-IN"/>
              <a:t>Second level</a:t>
            </a:r>
          </a:p>
          <a:p>
            <a:pPr lvl="2"/>
            <a:r>
              <a:rPr lang="ta-IN"/>
              <a:t>Third level</a:t>
            </a:r>
          </a:p>
          <a:p>
            <a:pPr lvl="3"/>
            <a:r>
              <a:rPr lang="ta-IN"/>
              <a:t>Fourth level</a:t>
            </a:r>
          </a:p>
          <a:p>
            <a:pPr lvl="4"/>
            <a:r>
              <a:rPr lang="ta-IN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960E1E-D567-CD4B-9EA8-33C010C53045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15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a-IN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a-IN"/>
              <a:t>Click to edit Master text styles</a:t>
            </a:r>
          </a:p>
          <a:p>
            <a:pPr lvl="1"/>
            <a:r>
              <a:rPr lang="ta-IN"/>
              <a:t>Second level</a:t>
            </a:r>
          </a:p>
          <a:p>
            <a:pPr lvl="2"/>
            <a:r>
              <a:rPr lang="ta-IN"/>
              <a:t>Third level</a:t>
            </a:r>
          </a:p>
          <a:p>
            <a:pPr lvl="3"/>
            <a:r>
              <a:rPr lang="ta-IN"/>
              <a:t>Fourth level</a:t>
            </a:r>
          </a:p>
          <a:p>
            <a:pPr lvl="4"/>
            <a:r>
              <a:rPr lang="ta-IN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960E1E-D567-CD4B-9EA8-33C010C53045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615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a-IN"/>
              <a:t>Click to edit Master text styles</a:t>
            </a:r>
          </a:p>
          <a:p>
            <a:pPr lvl="1"/>
            <a:r>
              <a:rPr lang="ta-IN"/>
              <a:t>Second level</a:t>
            </a:r>
          </a:p>
          <a:p>
            <a:pPr lvl="2"/>
            <a:r>
              <a:rPr lang="ta-IN"/>
              <a:t>Third level</a:t>
            </a:r>
          </a:p>
          <a:p>
            <a:pPr lvl="3"/>
            <a:r>
              <a:rPr lang="ta-IN"/>
              <a:t>Fourth level</a:t>
            </a:r>
          </a:p>
          <a:p>
            <a:pPr lvl="4"/>
            <a:r>
              <a:rPr lang="ta-IN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213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a-IN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a-I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960E1E-D567-CD4B-9EA8-33C010C53045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276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/>
              <a:t>Click to edit Master text styles</a:t>
            </a:r>
          </a:p>
          <a:p>
            <a:pPr lvl="1"/>
            <a:r>
              <a:rPr lang="ta-IN"/>
              <a:t>Second level</a:t>
            </a:r>
          </a:p>
          <a:p>
            <a:pPr lvl="2"/>
            <a:r>
              <a:rPr lang="ta-IN"/>
              <a:t>Third level</a:t>
            </a:r>
          </a:p>
          <a:p>
            <a:pPr lvl="3"/>
            <a:r>
              <a:rPr lang="ta-IN"/>
              <a:t>Fourth level</a:t>
            </a:r>
          </a:p>
          <a:p>
            <a:pPr lvl="4"/>
            <a:r>
              <a:rPr lang="ta-IN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/>
              <a:t>Click to edit Master text styles</a:t>
            </a:r>
          </a:p>
          <a:p>
            <a:pPr lvl="1"/>
            <a:r>
              <a:rPr lang="ta-IN"/>
              <a:t>Second level</a:t>
            </a:r>
          </a:p>
          <a:p>
            <a:pPr lvl="2"/>
            <a:r>
              <a:rPr lang="ta-IN"/>
              <a:t>Third level</a:t>
            </a:r>
          </a:p>
          <a:p>
            <a:pPr lvl="3"/>
            <a:r>
              <a:rPr lang="ta-IN"/>
              <a:t>Fourth level</a:t>
            </a:r>
          </a:p>
          <a:p>
            <a:pPr lvl="4"/>
            <a:r>
              <a:rPr lang="ta-IN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960E1E-D567-CD4B-9EA8-33C010C53045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50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a-IN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/>
              <a:t>Click to edit Master text styles</a:t>
            </a:r>
          </a:p>
          <a:p>
            <a:pPr lvl="1"/>
            <a:r>
              <a:rPr lang="ta-IN"/>
              <a:t>Second level</a:t>
            </a:r>
          </a:p>
          <a:p>
            <a:pPr lvl="2"/>
            <a:r>
              <a:rPr lang="ta-IN"/>
              <a:t>Third level</a:t>
            </a:r>
          </a:p>
          <a:p>
            <a:pPr lvl="3"/>
            <a:r>
              <a:rPr lang="ta-IN"/>
              <a:t>Fourth level</a:t>
            </a:r>
          </a:p>
          <a:p>
            <a:pPr lvl="4"/>
            <a:r>
              <a:rPr lang="ta-IN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/>
              <a:t>Click to edit Master text styles</a:t>
            </a:r>
          </a:p>
          <a:p>
            <a:pPr lvl="1"/>
            <a:r>
              <a:rPr lang="ta-IN"/>
              <a:t>Second level</a:t>
            </a:r>
          </a:p>
          <a:p>
            <a:pPr lvl="2"/>
            <a:r>
              <a:rPr lang="ta-IN"/>
              <a:t>Third level</a:t>
            </a:r>
          </a:p>
          <a:p>
            <a:pPr lvl="3"/>
            <a:r>
              <a:rPr lang="ta-IN"/>
              <a:t>Fourth level</a:t>
            </a:r>
          </a:p>
          <a:p>
            <a:pPr lvl="4"/>
            <a:r>
              <a:rPr lang="ta-IN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960E1E-D567-CD4B-9EA8-33C010C53045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243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960E1E-D567-CD4B-9EA8-33C010C53045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039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960E1E-D567-CD4B-9EA8-33C010C53045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a-IN"/>
              <a:t>Click to edit Master text styles</a:t>
            </a:r>
          </a:p>
          <a:p>
            <a:pPr lvl="1"/>
            <a:r>
              <a:rPr lang="ta-IN"/>
              <a:t>Second level</a:t>
            </a:r>
          </a:p>
          <a:p>
            <a:pPr lvl="2"/>
            <a:r>
              <a:rPr lang="ta-IN"/>
              <a:t>Third level</a:t>
            </a:r>
          </a:p>
          <a:p>
            <a:pPr lvl="3"/>
            <a:r>
              <a:rPr lang="ta-IN"/>
              <a:t>Fourth level</a:t>
            </a:r>
          </a:p>
          <a:p>
            <a:pPr lvl="4"/>
            <a:r>
              <a:rPr lang="ta-IN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960E1E-D567-CD4B-9EA8-33C010C53045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072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960E1E-D567-CD4B-9EA8-33C010C53045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lika 10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401244" y="49434"/>
            <a:ext cx="670059" cy="683734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-793" y="1179703"/>
            <a:ext cx="9144793" cy="13412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C193-0B1C-FA4E-9980-ADC1DEF5110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Slika 7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6260540"/>
            <a:ext cx="823031" cy="597460"/>
          </a:xfrm>
          <a:prstGeom prst="rect">
            <a:avLst/>
          </a:prstGeom>
        </p:spPr>
      </p:pic>
      <p:sp>
        <p:nvSpPr>
          <p:cNvPr id="5" name="TekstniOkvir 4"/>
          <p:cNvSpPr txBox="1"/>
          <p:nvPr userDrawn="1"/>
        </p:nvSpPr>
        <p:spPr>
          <a:xfrm>
            <a:off x="963827" y="6441989"/>
            <a:ext cx="3896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00" dirty="0" smtClean="0"/>
              <a:t>Projekt</a:t>
            </a:r>
            <a:r>
              <a:rPr lang="hr-HR" sz="900" baseline="0" dirty="0" smtClean="0"/>
              <a:t> LIFE – Jačanje kapaciteta za Nacionalnu kontakt točku</a:t>
            </a:r>
          </a:p>
          <a:p>
            <a:r>
              <a:rPr lang="hr-HR" sz="900" baseline="0" dirty="0" smtClean="0"/>
              <a:t>LIFE18 CAP/HR/000001</a:t>
            </a:r>
            <a:endParaRPr lang="hr-HR" sz="900" dirty="0"/>
          </a:p>
        </p:txBody>
      </p:sp>
    </p:spTree>
    <p:extLst>
      <p:ext uri="{BB962C8B-B14F-4D97-AF65-F5344CB8AC3E}">
        <p14:creationId xmlns:p14="http://schemas.microsoft.com/office/powerpoint/2010/main" val="301131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cebook.com/lifeprogramhrvatska/" TargetMode="External"/><Relationship Id="rId3" Type="http://schemas.openxmlformats.org/officeDocument/2006/relationships/image" Target="../media/image4.jpeg"/><Relationship Id="rId7" Type="http://schemas.openxmlformats.org/officeDocument/2006/relationships/hyperlink" Target="https://lifeprogramhrvatska.hr/h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Nikolina.PetkovicGregoric@mzoe.hr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9.jpeg"/><Relationship Id="rId10" Type="http://schemas.openxmlformats.org/officeDocument/2006/relationships/hyperlink" Target="mailto:nikolina.petkovicgregoric@mingor.hr" TargetMode="External"/><Relationship Id="rId4" Type="http://schemas.openxmlformats.org/officeDocument/2006/relationships/image" Target="../media/image8.jpeg"/><Relationship Id="rId9" Type="http://schemas.openxmlformats.org/officeDocument/2006/relationships/hyperlink" Target="mailto:life@mzoe.h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51"/>
          <a:stretch/>
        </p:blipFill>
        <p:spPr>
          <a:xfrm>
            <a:off x="0" y="1031195"/>
            <a:ext cx="9144000" cy="594928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948" y="27784"/>
            <a:ext cx="1070647" cy="1096166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903" y="27784"/>
            <a:ext cx="1516097" cy="1096166"/>
          </a:xfrm>
          <a:prstGeom prst="rect">
            <a:avLst/>
          </a:prstGeom>
        </p:spPr>
      </p:pic>
      <p:sp>
        <p:nvSpPr>
          <p:cNvPr id="8" name="TextBox 4"/>
          <p:cNvSpPr txBox="1"/>
          <p:nvPr/>
        </p:nvSpPr>
        <p:spPr>
          <a:xfrm>
            <a:off x="686780" y="1743995"/>
            <a:ext cx="7770440" cy="437042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lvl="0" algn="ctr">
              <a:spcAft>
                <a:spcPts val="600"/>
              </a:spcAft>
            </a:pPr>
            <a:r>
              <a:rPr lang="en-GB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Program LIFE</a:t>
            </a:r>
            <a:endParaRPr lang="hr-HR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lvl="0" algn="ctr"/>
            <a:endParaRPr lang="en-GB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lvl="0" algn="ctr"/>
            <a:r>
              <a:rPr lang="en-GB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2021.-2027.</a:t>
            </a:r>
            <a:endParaRPr lang="en-GB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lvl="0"/>
            <a:endParaRPr lang="hr-HR" sz="2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anose="020B0604030504040204" pitchFamily="34" charset="0"/>
              <a:cs typeface="Verdana"/>
            </a:endParaRPr>
          </a:p>
          <a:p>
            <a:pPr lvl="0"/>
            <a:endParaRPr lang="hr-HR" sz="2000" b="1" dirty="0">
              <a:ea typeface="Verdana" panose="020B0604030504040204" pitchFamily="34" charset="0"/>
              <a:cs typeface="Verdana"/>
            </a:endParaRPr>
          </a:p>
          <a:p>
            <a:pPr lvl="0" algn="ctr">
              <a:defRPr/>
            </a:pPr>
            <a:endParaRPr lang="hr-HR" sz="2000" b="1" dirty="0">
              <a:ea typeface="Verdana" panose="020B0604030504040204" pitchFamily="34" charset="0"/>
              <a:cs typeface="Verdana"/>
            </a:endParaRPr>
          </a:p>
          <a:p>
            <a:pPr lvl="0" algn="ctr">
              <a:defRPr/>
            </a:pPr>
            <a:endParaRPr lang="hr-HR" sz="2000" b="1" dirty="0">
              <a:ea typeface="Verdana" panose="020B0604030504040204" pitchFamily="34" charset="0"/>
              <a:cs typeface="Verdana"/>
            </a:endParaRPr>
          </a:p>
          <a:p>
            <a:pPr lvl="0" algn="ctr">
              <a:defRPr/>
            </a:pPr>
            <a:endParaRPr lang="hr-HR" sz="2000" b="1" dirty="0">
              <a:ea typeface="Verdana" panose="020B0604030504040204" pitchFamily="34" charset="0"/>
              <a:cs typeface="Verdana"/>
            </a:endParaRPr>
          </a:p>
          <a:p>
            <a:pPr lvl="0" algn="ctr">
              <a:defRPr/>
            </a:pPr>
            <a:r>
              <a:rPr lang="hr-HR" sz="2400" b="1" smtClean="0"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GB" sz="2400" b="1" smtClean="0"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hr-HR" sz="24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GB" sz="2400" b="1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ožujka</a:t>
            </a:r>
            <a:r>
              <a:rPr lang="hr-HR" sz="24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400" b="1" dirty="0" smtClean="0">
                <a:ea typeface="Verdana" panose="020B0604030504040204" pitchFamily="34" charset="0"/>
                <a:cs typeface="Verdana"/>
              </a:rPr>
              <a:t>202</a:t>
            </a:r>
            <a:r>
              <a:rPr lang="en-GB" sz="2400" b="1" dirty="0" smtClean="0">
                <a:ea typeface="Verdana" panose="020B0604030504040204" pitchFamily="34" charset="0"/>
                <a:cs typeface="Verdana"/>
              </a:rPr>
              <a:t>1</a:t>
            </a:r>
            <a:r>
              <a:rPr lang="hr-HR" sz="24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2400" b="1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2592" y="114818"/>
            <a:ext cx="2530000" cy="1075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41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3587"/>
          </a:xfrm>
        </p:spPr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LIFE u 2021.</a:t>
            </a:r>
            <a:endParaRPr lang="hr-H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85646458"/>
              </p:ext>
            </p:extLst>
          </p:nvPr>
        </p:nvGraphicFramePr>
        <p:xfrm>
          <a:off x="619124" y="1417638"/>
          <a:ext cx="7905751" cy="47259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185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5012"/>
          </a:xfrm>
        </p:spPr>
        <p:txBody>
          <a:bodyPr>
            <a:no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Nacionalna kontakt točka</a:t>
            </a:r>
            <a:endParaRPr lang="hr-H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8276"/>
            <a:ext cx="8229600" cy="468788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hr-HR" sz="3600" b="1" dirty="0">
                <a:cs typeface="Times New Roman" panose="02020603050405020304" pitchFamily="18" charset="0"/>
              </a:rPr>
              <a:t>Ministarstvo gospodarstva i održivog </a:t>
            </a:r>
            <a:r>
              <a:rPr lang="hr-HR" sz="3600" b="1" dirty="0" smtClean="0">
                <a:cs typeface="Times New Roman" panose="02020603050405020304" pitchFamily="18" charset="0"/>
              </a:rPr>
              <a:t>razvoja</a:t>
            </a:r>
            <a:endParaRPr lang="en-GB" sz="3600" b="1" dirty="0" smtClean="0"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sz="1000" dirty="0"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sz="1000" dirty="0" smtClean="0">
              <a:cs typeface="Times New Roman" panose="02020603050405020304" pitchFamily="18" charset="0"/>
            </a:endParaRPr>
          </a:p>
          <a:p>
            <a:pPr lvl="0"/>
            <a:r>
              <a:rPr lang="en-GB" dirty="0"/>
              <a:t>P</a:t>
            </a:r>
            <a:r>
              <a:rPr lang="hr-HR" dirty="0" err="1" smtClean="0"/>
              <a:t>omoć</a:t>
            </a:r>
            <a:r>
              <a:rPr lang="hr-HR" dirty="0" smtClean="0"/>
              <a:t>  </a:t>
            </a:r>
            <a:r>
              <a:rPr lang="hr-HR" dirty="0"/>
              <a:t>potencijalnim prijaviteljima u pripremi LIFE projektnog </a:t>
            </a:r>
            <a:r>
              <a:rPr lang="hr-HR" dirty="0" smtClean="0"/>
              <a:t>prijedloga</a:t>
            </a:r>
            <a:endParaRPr lang="en-GB" dirty="0" smtClean="0"/>
          </a:p>
          <a:p>
            <a:pPr marL="0" lvl="0" indent="0">
              <a:buNone/>
            </a:pPr>
            <a:endParaRPr lang="en-GB" dirty="0"/>
          </a:p>
          <a:p>
            <a:pPr lvl="0"/>
            <a:r>
              <a:rPr lang="en-GB" dirty="0"/>
              <a:t>P</a:t>
            </a:r>
            <a:r>
              <a:rPr lang="hr-HR" dirty="0" err="1" smtClean="0"/>
              <a:t>omoć</a:t>
            </a:r>
            <a:r>
              <a:rPr lang="hr-HR" dirty="0" smtClean="0"/>
              <a:t> </a:t>
            </a:r>
            <a:r>
              <a:rPr lang="hr-HR" dirty="0"/>
              <a:t>potencijalnim prijaviteljima čiji su projektni prijedlozi odobreni te su u fazi revizije </a:t>
            </a:r>
            <a:endParaRPr lang="en-GB" dirty="0" smtClean="0"/>
          </a:p>
          <a:p>
            <a:pPr marL="0" lvl="0" indent="0">
              <a:buNone/>
            </a:pPr>
            <a:endParaRPr lang="en-GB" dirty="0"/>
          </a:p>
          <a:p>
            <a:pPr lvl="0"/>
            <a:r>
              <a:rPr lang="en-GB" dirty="0" smtClean="0"/>
              <a:t>Organizacija LIFE info dana, </a:t>
            </a:r>
            <a:r>
              <a:rPr lang="en-GB" dirty="0" err="1" smtClean="0"/>
              <a:t>radionica</a:t>
            </a:r>
            <a:r>
              <a:rPr lang="en-GB" dirty="0" smtClean="0"/>
              <a:t>, </a:t>
            </a:r>
            <a:r>
              <a:rPr lang="en-GB" dirty="0" err="1" smtClean="0"/>
              <a:t>sastanaka</a:t>
            </a:r>
            <a:r>
              <a:rPr lang="en-GB" dirty="0" smtClean="0"/>
              <a:t> s </a:t>
            </a:r>
            <a:r>
              <a:rPr lang="en-GB" dirty="0" err="1" smtClean="0"/>
              <a:t>ciljanim</a:t>
            </a:r>
            <a:r>
              <a:rPr lang="en-GB" dirty="0" smtClean="0"/>
              <a:t> </a:t>
            </a:r>
            <a:r>
              <a:rPr lang="en-GB" dirty="0" err="1" smtClean="0"/>
              <a:t>skupinama</a:t>
            </a:r>
            <a:endParaRPr lang="en-GB" dirty="0"/>
          </a:p>
          <a:p>
            <a:pPr marL="0" indent="0">
              <a:buNone/>
            </a:pP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5762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51"/>
          <a:stretch/>
        </p:blipFill>
        <p:spPr>
          <a:xfrm>
            <a:off x="0" y="1031195"/>
            <a:ext cx="9144000" cy="594928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948" y="27784"/>
            <a:ext cx="1116124" cy="1142727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42214"/>
            <a:ext cx="1508956" cy="1091003"/>
          </a:xfrm>
          <a:prstGeom prst="rect">
            <a:avLst/>
          </a:prstGeom>
        </p:spPr>
      </p:pic>
      <p:sp>
        <p:nvSpPr>
          <p:cNvPr id="8" name="TextBox 4"/>
          <p:cNvSpPr txBox="1"/>
          <p:nvPr/>
        </p:nvSpPr>
        <p:spPr>
          <a:xfrm>
            <a:off x="686780" y="1743995"/>
            <a:ext cx="7770440" cy="59246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lvl="0" algn="ctr"/>
            <a:endParaRPr lang="hr-HR" sz="4000" b="1" dirty="0">
              <a:solidFill>
                <a:prstClr val="black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ctr"/>
            <a:r>
              <a:rPr lang="hr-HR" sz="5400" b="1" dirty="0">
                <a:solidFill>
                  <a:srgbClr val="4F81BD">
                    <a:lumMod val="50000"/>
                  </a:srgbClr>
                </a:solidFill>
                <a:latin typeface="Calibri (Headings)"/>
              </a:rPr>
              <a:t>Hvala!</a:t>
            </a:r>
          </a:p>
          <a:p>
            <a:pPr lvl="0" algn="ctr"/>
            <a:endParaRPr lang="hr-HR" b="1" dirty="0">
              <a:solidFill>
                <a:srgbClr val="4F81BD">
                  <a:lumMod val="50000"/>
                </a:srgbClr>
              </a:solidFill>
              <a:latin typeface="Calibri (Headings)"/>
              <a:ea typeface="Verdana" panose="020B0604030504040204" pitchFamily="34" charset="0"/>
              <a:cs typeface="Verdana"/>
            </a:endParaRPr>
          </a:p>
          <a:p>
            <a:pPr lvl="0" algn="ctr"/>
            <a:endParaRPr lang="hr-HR" b="1" dirty="0">
              <a:solidFill>
                <a:srgbClr val="4F81BD">
                  <a:lumMod val="50000"/>
                </a:srgbClr>
              </a:solidFill>
              <a:latin typeface="Calibri (Headings)"/>
              <a:ea typeface="Verdana" panose="020B0604030504040204" pitchFamily="34" charset="0"/>
              <a:cs typeface="Verdana"/>
            </a:endParaRPr>
          </a:p>
          <a:p>
            <a:pPr lvl="0" algn="ctr"/>
            <a:r>
              <a:rPr lang="hr-HR" sz="2400" b="1" dirty="0">
                <a:solidFill>
                  <a:prstClr val="black"/>
                </a:solidFill>
                <a:ea typeface="Verdana" panose="020B0604030504040204" pitchFamily="34" charset="0"/>
                <a:cs typeface="Verdana"/>
                <a:hlinkClick r:id="rId6"/>
              </a:rPr>
              <a:t>KONTAKTI:</a:t>
            </a:r>
          </a:p>
          <a:p>
            <a:pPr lvl="0" algn="ctr">
              <a:spcBef>
                <a:spcPts val="600"/>
              </a:spcBef>
            </a:pPr>
            <a:r>
              <a:rPr lang="hr-HR" sz="2000" dirty="0">
                <a:solidFill>
                  <a:prstClr val="black"/>
                </a:solidFill>
                <a:hlinkClick r:id="rId7"/>
              </a:rPr>
              <a:t>https://lifeprogramhrvatska.hr/hr/</a:t>
            </a:r>
            <a:endParaRPr lang="hr-HR" sz="2000" b="1" dirty="0">
              <a:solidFill>
                <a:prstClr val="black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ctr">
              <a:spcBef>
                <a:spcPts val="600"/>
              </a:spcBef>
              <a:defRPr/>
            </a:pPr>
            <a:r>
              <a:rPr lang="hr-HR" sz="2000" dirty="0">
                <a:solidFill>
                  <a:prstClr val="black"/>
                </a:solidFill>
                <a:hlinkClick r:id="rId8"/>
              </a:rPr>
              <a:t>https://www.facebook.com/lifeprogramhrvatska/</a:t>
            </a:r>
            <a:endParaRPr lang="hr-HR" sz="2000" dirty="0">
              <a:solidFill>
                <a:prstClr val="black"/>
              </a:solidFill>
            </a:endParaRPr>
          </a:p>
          <a:p>
            <a:pPr lvl="0" algn="ctr">
              <a:spcBef>
                <a:spcPts val="600"/>
              </a:spcBef>
              <a:defRPr/>
            </a:pPr>
            <a:endParaRPr lang="hr-HR" sz="2000" dirty="0">
              <a:solidFill>
                <a:prstClr val="black"/>
              </a:solidFill>
              <a:ea typeface="Verdana" panose="020B0604030504040204" pitchFamily="34" charset="0"/>
              <a:cs typeface="Verdana"/>
              <a:hlinkClick r:id="rId9"/>
            </a:endParaRPr>
          </a:p>
          <a:p>
            <a:pPr lvl="0" algn="ctr">
              <a:spcBef>
                <a:spcPts val="600"/>
              </a:spcBef>
              <a:defRPr/>
            </a:pPr>
            <a:r>
              <a:rPr lang="hr-HR" sz="2000" dirty="0">
                <a:solidFill>
                  <a:prstClr val="black"/>
                </a:solidFill>
                <a:ea typeface="Verdana" panose="020B0604030504040204" pitchFamily="34" charset="0"/>
                <a:cs typeface="Verdana"/>
                <a:hlinkClick r:id="rId9"/>
              </a:rPr>
              <a:t>life@mingor.hr</a:t>
            </a:r>
            <a:endParaRPr lang="hr-HR" sz="2000" dirty="0">
              <a:solidFill>
                <a:prstClr val="black"/>
              </a:solidFill>
              <a:ea typeface="Verdana" panose="020B0604030504040204" pitchFamily="34" charset="0"/>
              <a:cs typeface="Verdana"/>
            </a:endParaRPr>
          </a:p>
          <a:p>
            <a:pPr lvl="0" algn="ctr">
              <a:spcBef>
                <a:spcPts val="600"/>
              </a:spcBef>
              <a:defRPr/>
            </a:pPr>
            <a:r>
              <a:rPr lang="hr-HR" sz="2000" dirty="0">
                <a:solidFill>
                  <a:prstClr val="black"/>
                </a:solidFill>
                <a:ea typeface="Verdana" panose="020B0604030504040204" pitchFamily="34" charset="0"/>
                <a:cs typeface="Verdana"/>
                <a:hlinkClick r:id="rId10"/>
              </a:rPr>
              <a:t>nikolina.petkovicgregoric@mingor.hr</a:t>
            </a:r>
            <a:endParaRPr lang="hr-HR" sz="2000" dirty="0">
              <a:solidFill>
                <a:prstClr val="black"/>
              </a:solidFill>
              <a:ea typeface="Verdana" panose="020B0604030504040204" pitchFamily="34" charset="0"/>
              <a:cs typeface="Verdana"/>
            </a:endParaRPr>
          </a:p>
          <a:p>
            <a:pPr lvl="0" algn="ctr">
              <a:defRPr/>
            </a:pPr>
            <a:endParaRPr lang="hr-HR" sz="2000" b="1" dirty="0">
              <a:solidFill>
                <a:prstClr val="black"/>
              </a:solidFill>
              <a:latin typeface="+mj-lt"/>
              <a:ea typeface="Verdana" panose="020B0604030504040204" pitchFamily="34" charset="0"/>
              <a:cs typeface="Verdana"/>
            </a:endParaRPr>
          </a:p>
          <a:p>
            <a:pPr lvl="0" algn="ctr">
              <a:defRPr/>
            </a:pPr>
            <a:endParaRPr lang="hr-HR" sz="2000" b="1" dirty="0">
              <a:solidFill>
                <a:prstClr val="black"/>
              </a:solidFill>
              <a:latin typeface="+mj-lt"/>
              <a:ea typeface="Verdana" panose="020B0604030504040204" pitchFamily="34" charset="0"/>
              <a:cs typeface="Verdana"/>
            </a:endParaRPr>
          </a:p>
          <a:p>
            <a:pPr lvl="0" algn="ctr">
              <a:defRPr/>
            </a:pPr>
            <a:endParaRPr lang="hr-HR" sz="2000" b="1" dirty="0" smtClean="0">
              <a:solidFill>
                <a:prstClr val="black"/>
              </a:solidFill>
              <a:latin typeface="+mj-lt"/>
              <a:ea typeface="Verdana" panose="020B0604030504040204" pitchFamily="34" charset="0"/>
              <a:cs typeface="Verdana"/>
            </a:endParaRPr>
          </a:p>
          <a:p>
            <a:pPr lvl="0" algn="ctr">
              <a:defRPr/>
            </a:pPr>
            <a:endParaRPr lang="hr-HR" sz="2000" b="1" dirty="0">
              <a:solidFill>
                <a:prstClr val="black"/>
              </a:solidFill>
              <a:latin typeface="+mj-lt"/>
              <a:ea typeface="Verdana" panose="020B0604030504040204" pitchFamily="34" charset="0"/>
              <a:cs typeface="Verdana"/>
            </a:endParaRPr>
          </a:p>
          <a:p>
            <a:pPr lvl="0" algn="ctr">
              <a:defRPr/>
            </a:pPr>
            <a:endParaRPr lang="hr-HR" sz="2000" b="1" dirty="0">
              <a:solidFill>
                <a:prstClr val="black"/>
              </a:solidFill>
              <a:latin typeface="+mj-lt"/>
              <a:ea typeface="Verdana" panose="020B0604030504040204" pitchFamily="34" charset="0"/>
              <a:cs typeface="Verdana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4295" y="42214"/>
            <a:ext cx="2885468" cy="122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14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5512"/>
          </a:xfrm>
        </p:spPr>
        <p:txBody>
          <a:bodyPr/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PROGRAM LIFE</a:t>
            </a:r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2021 - 2027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076450"/>
            <a:ext cx="8229600" cy="4049713"/>
          </a:xfrm>
        </p:spPr>
        <p:txBody>
          <a:bodyPr/>
          <a:lstStyle/>
          <a:p>
            <a:r>
              <a:rPr lang="en-GB" dirty="0" smtClean="0"/>
              <a:t>C</a:t>
            </a:r>
            <a:r>
              <a:rPr lang="hr-HR" dirty="0" err="1" smtClean="0"/>
              <a:t>entralizirani</a:t>
            </a:r>
            <a:r>
              <a:rPr lang="hr-HR" dirty="0" smtClean="0"/>
              <a:t>  </a:t>
            </a:r>
            <a:r>
              <a:rPr lang="hr-HR" dirty="0"/>
              <a:t>program Europske </a:t>
            </a:r>
            <a:r>
              <a:rPr lang="hr-HR" dirty="0" smtClean="0"/>
              <a:t>unije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err="1"/>
              <a:t>F</a:t>
            </a:r>
            <a:r>
              <a:rPr lang="hr-HR" dirty="0" err="1" smtClean="0"/>
              <a:t>inanciranj</a:t>
            </a:r>
            <a:r>
              <a:rPr lang="en-GB" dirty="0" smtClean="0"/>
              <a:t>e</a:t>
            </a:r>
            <a:r>
              <a:rPr lang="hr-HR" dirty="0" smtClean="0"/>
              <a:t> </a:t>
            </a:r>
            <a:r>
              <a:rPr lang="hr-HR" dirty="0"/>
              <a:t>projektnih aktivnosti na području zaštite okoliša i </a:t>
            </a:r>
            <a:r>
              <a:rPr lang="en-GB" dirty="0" err="1" smtClean="0"/>
              <a:t>djelovanju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području</a:t>
            </a:r>
            <a:r>
              <a:rPr lang="en-GB" dirty="0" smtClean="0"/>
              <a:t> </a:t>
            </a:r>
            <a:r>
              <a:rPr lang="en-GB" dirty="0" err="1" smtClean="0"/>
              <a:t>klime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475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138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PROGRAM LIFE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 2021 - 2027</a:t>
            </a:r>
            <a:endParaRPr lang="hr-H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95475"/>
            <a:ext cx="8229600" cy="4362450"/>
          </a:xfrm>
        </p:spPr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 smtClean="0">
                <a:cs typeface="Times New Roman" panose="02020603050405020304" pitchFamily="18" charset="0"/>
              </a:rPr>
              <a:t>Doprinos pravednoj tranziciji prema: </a:t>
            </a:r>
          </a:p>
          <a:p>
            <a:pPr lvl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hr-HR" dirty="0" smtClean="0">
                <a:cs typeface="Times New Roman" panose="02020603050405020304" pitchFamily="18" charset="0"/>
              </a:rPr>
              <a:t>održivom, kružnom i energetski učinkovitom gospodarstvu</a:t>
            </a:r>
          </a:p>
          <a:p>
            <a:pPr lvl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hr-HR" dirty="0" smtClean="0">
                <a:cs typeface="Times New Roman" panose="02020603050405020304" pitchFamily="18" charset="0"/>
              </a:rPr>
              <a:t>prijelazu na čistu energiju </a:t>
            </a:r>
          </a:p>
          <a:p>
            <a:pPr lvl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hr-HR" dirty="0" smtClean="0">
                <a:cs typeface="Times New Roman" panose="02020603050405020304" pitchFamily="18" charset="0"/>
              </a:rPr>
              <a:t>klimatskoj neutralnosti i otpornosti na klimatske promjene</a:t>
            </a:r>
          </a:p>
          <a:p>
            <a:pPr lvl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hr-HR" dirty="0" smtClean="0">
                <a:cs typeface="Times New Roman" panose="02020603050405020304" pitchFamily="18" charset="0"/>
              </a:rPr>
              <a:t>zaštiti, obnovi i poboljšanju kvalitete okoliša </a:t>
            </a:r>
          </a:p>
          <a:p>
            <a:pPr lvl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hr-HR" dirty="0" smtClean="0">
                <a:cs typeface="Times New Roman" panose="02020603050405020304" pitchFamily="18" charset="0"/>
              </a:rPr>
              <a:t>zaustavljanju gubitka </a:t>
            </a:r>
            <a:r>
              <a:rPr lang="hr-HR" dirty="0" err="1" smtClean="0">
                <a:cs typeface="Times New Roman" panose="02020603050405020304" pitchFamily="18" charset="0"/>
              </a:rPr>
              <a:t>bioraznolikosti</a:t>
            </a:r>
            <a:endParaRPr lang="hr-HR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75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190500"/>
            <a:ext cx="8229600" cy="885825"/>
          </a:xfrm>
        </p:spPr>
        <p:txBody>
          <a:bodyPr>
            <a:normAutofit/>
          </a:bodyPr>
          <a:lstStyle/>
          <a:p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Financijska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sredstva</a:t>
            </a:r>
            <a:endParaRPr lang="hr-HR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184311"/>
              </p:ext>
            </p:extLst>
          </p:nvPr>
        </p:nvGraphicFramePr>
        <p:xfrm>
          <a:off x="560784" y="1586863"/>
          <a:ext cx="7812881" cy="4504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1762">
                  <a:extLst>
                    <a:ext uri="{9D8B030D-6E8A-4147-A177-3AD203B41FA5}">
                      <a16:colId xmlns:a16="http://schemas.microsoft.com/office/drawing/2014/main" xmlns="" val="3833537666"/>
                    </a:ext>
                  </a:extLst>
                </a:gridCol>
                <a:gridCol w="3711119">
                  <a:extLst>
                    <a:ext uri="{9D8B030D-6E8A-4147-A177-3AD203B41FA5}">
                      <a16:colId xmlns:a16="http://schemas.microsoft.com/office/drawing/2014/main" xmlns="" val="2462379280"/>
                    </a:ext>
                  </a:extLst>
                </a:gridCol>
              </a:tblGrid>
              <a:tr h="742358">
                <a:tc>
                  <a:txBody>
                    <a:bodyPr/>
                    <a:lstStyle/>
                    <a:p>
                      <a:pPr algn="ctr"/>
                      <a:r>
                        <a:rPr lang="hr-HR" sz="3200" u="sng" noProof="0" dirty="0" smtClean="0">
                          <a:cs typeface="Times New Roman" panose="02020603050405020304" pitchFamily="18" charset="0"/>
                        </a:rPr>
                        <a:t>UKUPNO</a:t>
                      </a:r>
                      <a:endParaRPr lang="hr-HR" sz="3200" u="sng" noProof="0" dirty="0"/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3200" u="sng" noProof="0" dirty="0" smtClean="0">
                          <a:cs typeface="Times New Roman" panose="02020603050405020304" pitchFamily="18" charset="0"/>
                        </a:rPr>
                        <a:t>5 432 000 000</a:t>
                      </a:r>
                      <a:r>
                        <a:rPr lang="en-GB" sz="3200" u="sng" noProof="0" dirty="0" smtClean="0">
                          <a:cs typeface="Times New Roman" panose="02020603050405020304" pitchFamily="18" charset="0"/>
                        </a:rPr>
                        <a:t> EUR</a:t>
                      </a:r>
                      <a:endParaRPr lang="hr-HR" sz="3200" u="sng" noProof="0" dirty="0" smtClean="0"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18409381"/>
                  </a:ext>
                </a:extLst>
              </a:tr>
              <a:tr h="774762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u="sng" noProof="0" dirty="0" smtClean="0">
                          <a:cs typeface="Times New Roman" panose="02020603050405020304" pitchFamily="18" charset="0"/>
                        </a:rPr>
                        <a:t>Okoliš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noProof="0" dirty="0" smtClean="0">
                          <a:cs typeface="Times New Roman" panose="02020603050405020304" pitchFamily="18" charset="0"/>
                        </a:rPr>
                        <a:t>3 488 000 000 EUR 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1466328"/>
                  </a:ext>
                </a:extLst>
              </a:tr>
              <a:tr h="430096">
                <a:tc>
                  <a:txBody>
                    <a:bodyPr/>
                    <a:lstStyle/>
                    <a:p>
                      <a:pPr algn="ctr"/>
                      <a:r>
                        <a:rPr lang="hr-HR" sz="2000" noProof="0" dirty="0" smtClean="0">
                          <a:cs typeface="Times New Roman" panose="02020603050405020304" pitchFamily="18" charset="0"/>
                        </a:rPr>
                        <a:t>Priroda i bioraznolikost</a:t>
                      </a:r>
                      <a:endParaRPr lang="hr-HR" sz="2000" noProof="0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noProof="0" dirty="0" smtClean="0">
                          <a:cs typeface="Times New Roman" panose="02020603050405020304" pitchFamily="18" charset="0"/>
                        </a:rPr>
                        <a:t>2 143 000 000 EUR </a:t>
                      </a:r>
                      <a:endParaRPr lang="hr-HR" sz="2000" b="1" noProof="0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9202848"/>
                  </a:ext>
                </a:extLst>
              </a:tr>
              <a:tr h="513473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noProof="0" dirty="0" smtClean="0">
                          <a:cs typeface="Times New Roman" panose="02020603050405020304" pitchFamily="18" charset="0"/>
                        </a:rPr>
                        <a:t>Kružno gospodarstvo i</a:t>
                      </a:r>
                      <a:r>
                        <a:rPr lang="hr-HR" sz="2000" baseline="0" noProof="0" dirty="0" smtClean="0"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r-HR" sz="2000" noProof="0" dirty="0" smtClean="0">
                          <a:cs typeface="Times New Roman" panose="02020603050405020304" pitchFamily="18" charset="0"/>
                        </a:rPr>
                        <a:t>kvaliteta života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noProof="0" dirty="0" smtClean="0">
                          <a:cs typeface="Times New Roman" panose="02020603050405020304" pitchFamily="18" charset="0"/>
                        </a:rPr>
                        <a:t>1 345 000 000 EUR </a:t>
                      </a:r>
                      <a:endParaRPr lang="hr-HR" sz="2000" b="1" noProof="0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2709988"/>
                  </a:ext>
                </a:extLst>
              </a:tr>
              <a:tr h="742358">
                <a:tc gridSpan="2">
                  <a:txBody>
                    <a:bodyPr/>
                    <a:lstStyle/>
                    <a:p>
                      <a:pPr algn="ctr"/>
                      <a:r>
                        <a:rPr lang="hr-HR" sz="2400" b="1" u="sng" noProof="0" dirty="0" smtClean="0">
                          <a:cs typeface="Times New Roman" panose="02020603050405020304" pitchFamily="18" charset="0"/>
                        </a:rPr>
                        <a:t>Djelovanje u području klime</a:t>
                      </a:r>
                      <a:endParaRPr lang="hr-HR" sz="2400" b="1" u="sng" noProof="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noProof="0" dirty="0" smtClean="0">
                          <a:cs typeface="Times New Roman" panose="02020603050405020304" pitchFamily="18" charset="0"/>
                        </a:rPr>
                        <a:t>1 944 000 000 EUR 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21416902"/>
                  </a:ext>
                </a:extLst>
              </a:tr>
              <a:tr h="742358">
                <a:tc>
                  <a:txBody>
                    <a:bodyPr/>
                    <a:lstStyle/>
                    <a:p>
                      <a:pPr algn="ctr"/>
                      <a:r>
                        <a:rPr lang="hr-HR" sz="2000" noProof="0" dirty="0" smtClean="0">
                          <a:cs typeface="Times New Roman" panose="02020603050405020304" pitchFamily="18" charset="0"/>
                        </a:rPr>
                        <a:t>Ublažavanje klimatskih promjena i prilagodba tim promjenama</a:t>
                      </a:r>
                      <a:endParaRPr lang="hr-HR" sz="2000" noProof="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noProof="0" dirty="0" smtClean="0">
                          <a:cs typeface="Times New Roman" panose="02020603050405020304" pitchFamily="18" charset="0"/>
                        </a:rPr>
                        <a:t>947 000 000 EUR </a:t>
                      </a:r>
                      <a:endParaRPr lang="hr-HR" sz="2000" b="1" noProof="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69310968"/>
                  </a:ext>
                </a:extLst>
              </a:tr>
              <a:tr h="430096">
                <a:tc>
                  <a:txBody>
                    <a:bodyPr/>
                    <a:lstStyle/>
                    <a:p>
                      <a:pPr algn="ctr"/>
                      <a:r>
                        <a:rPr lang="hr-HR" sz="2000" noProof="0" dirty="0" smtClean="0">
                          <a:cs typeface="Times New Roman" panose="02020603050405020304" pitchFamily="18" charset="0"/>
                        </a:rPr>
                        <a:t>Prijelaz na čistu energiju</a:t>
                      </a:r>
                      <a:endParaRPr lang="hr-HR" sz="2000" noProof="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noProof="0" dirty="0" smtClean="0">
                          <a:cs typeface="Times New Roman" panose="02020603050405020304" pitchFamily="18" charset="0"/>
                        </a:rPr>
                        <a:t>997 000 000 EUR </a:t>
                      </a:r>
                      <a:endParaRPr lang="hr-HR" sz="2000" b="1" noProof="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15258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70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7412"/>
          </a:xfrm>
        </p:spPr>
        <p:txBody>
          <a:bodyPr/>
          <a:lstStyle/>
          <a:p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Raspodjela financijskih sredstava</a:t>
            </a:r>
            <a:endParaRPr lang="hr-H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0495147"/>
              </p:ext>
            </p:extLst>
          </p:nvPr>
        </p:nvGraphicFramePr>
        <p:xfrm>
          <a:off x="838199" y="1343024"/>
          <a:ext cx="7648575" cy="4981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270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141288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Tematska područja</a:t>
            </a:r>
            <a:endParaRPr lang="hr-H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25" y="1419226"/>
            <a:ext cx="8905875" cy="4706938"/>
          </a:xfrm>
        </p:spPr>
        <p:txBody>
          <a:bodyPr>
            <a:normAutofit fontScale="92500" lnSpcReduction="2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hr-H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Okoliš </a:t>
            </a:r>
            <a:endParaRPr lang="en-GB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Djelovanje </a:t>
            </a:r>
            <a:r>
              <a:rPr lang="hr-H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u području </a:t>
            </a:r>
            <a:r>
              <a:rPr lang="hr-H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klime</a:t>
            </a:r>
            <a:endParaRPr lang="en-GB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3100" b="1" dirty="0" smtClean="0"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3100" b="1" dirty="0">
                <a:cs typeface="Times New Roman" panose="02020603050405020304" pitchFamily="18" charset="0"/>
              </a:rPr>
              <a:t>	</a:t>
            </a:r>
            <a:r>
              <a:rPr lang="hr-HR" sz="31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Područje </a:t>
            </a:r>
            <a:r>
              <a:rPr lang="en-GB" sz="3100" b="1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“</a:t>
            </a:r>
            <a:r>
              <a:rPr lang="hr-HR" sz="3100" b="1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Okoliš</a:t>
            </a:r>
            <a:r>
              <a:rPr lang="en-GB" sz="3100" b="1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”</a:t>
            </a:r>
            <a:endParaRPr lang="hr-HR" sz="3100" b="1" u="sng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700" dirty="0">
                <a:cs typeface="Times New Roman" panose="02020603050405020304" pitchFamily="18" charset="0"/>
              </a:rPr>
              <a:t>potprogram </a:t>
            </a:r>
            <a:r>
              <a:rPr lang="hr-HR" sz="2700" b="1" dirty="0">
                <a:cs typeface="Times New Roman" panose="02020603050405020304" pitchFamily="18" charset="0"/>
              </a:rPr>
              <a:t>„Priroda i bioraznolikost“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700" dirty="0">
                <a:cs typeface="Times New Roman" panose="02020603050405020304" pitchFamily="18" charset="0"/>
              </a:rPr>
              <a:t>potprogram </a:t>
            </a:r>
            <a:r>
              <a:rPr lang="hr-HR" sz="2700" b="1" dirty="0">
                <a:cs typeface="Times New Roman" panose="02020603050405020304" pitchFamily="18" charset="0"/>
              </a:rPr>
              <a:t>„Kružno gospodarstvo i kvaliteta života“</a:t>
            </a:r>
          </a:p>
          <a:p>
            <a:pPr marL="0" indent="0">
              <a:buNone/>
            </a:pPr>
            <a:r>
              <a:rPr lang="hr-HR" sz="3100" dirty="0">
                <a:cs typeface="Times New Roman" panose="02020603050405020304" pitchFamily="18" charset="0"/>
              </a:rPr>
              <a:t> </a:t>
            </a:r>
            <a:endParaRPr lang="hr-HR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GB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	</a:t>
            </a:r>
            <a:r>
              <a:rPr lang="hr-HR" sz="31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Područje </a:t>
            </a:r>
            <a:r>
              <a:rPr lang="en-GB" sz="31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“</a:t>
            </a:r>
            <a:r>
              <a:rPr lang="hr-HR" sz="31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Djelovanje </a:t>
            </a:r>
            <a:r>
              <a:rPr lang="hr-HR" sz="3100" b="1" u="sng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u području </a:t>
            </a:r>
            <a:r>
              <a:rPr lang="hr-HR" sz="31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klime</a:t>
            </a:r>
            <a:r>
              <a:rPr lang="en-GB" sz="31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”</a:t>
            </a:r>
            <a:endParaRPr lang="en-GB" sz="3100" b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700" dirty="0" smtClean="0">
                <a:cs typeface="Times New Roman" panose="02020603050405020304" pitchFamily="18" charset="0"/>
              </a:rPr>
              <a:t>potprogram </a:t>
            </a:r>
            <a:r>
              <a:rPr lang="hr-HR" sz="2700" dirty="0">
                <a:cs typeface="Times New Roman" panose="02020603050405020304" pitchFamily="18" charset="0"/>
              </a:rPr>
              <a:t>„</a:t>
            </a:r>
            <a:r>
              <a:rPr lang="hr-HR" sz="2700" b="1" dirty="0">
                <a:cs typeface="Times New Roman" panose="02020603050405020304" pitchFamily="18" charset="0"/>
              </a:rPr>
              <a:t>Ublažavanje i prilagodba klimatskih promjena</a:t>
            </a:r>
            <a:r>
              <a:rPr lang="hr-HR" sz="2700" dirty="0">
                <a:cs typeface="Times New Roman" panose="02020603050405020304" pitchFamily="18" charset="0"/>
              </a:rPr>
              <a:t>“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700" dirty="0">
                <a:cs typeface="Times New Roman" panose="02020603050405020304" pitchFamily="18" charset="0"/>
              </a:rPr>
              <a:t>potprogram „</a:t>
            </a:r>
            <a:r>
              <a:rPr lang="hr-HR" sz="2700" b="1" dirty="0">
                <a:cs typeface="Times New Roman" panose="02020603050405020304" pitchFamily="18" charset="0"/>
              </a:rPr>
              <a:t>Prijelaz na čistu energiju“</a:t>
            </a:r>
          </a:p>
          <a:p>
            <a:pPr lvl="1">
              <a:buFont typeface="Arial" panose="020B0604020202020204" pitchFamily="34" charset="0"/>
              <a:buChar char="•"/>
            </a:pPr>
            <a:endParaRPr lang="hr-HR" i="1" dirty="0"/>
          </a:p>
        </p:txBody>
      </p:sp>
    </p:spTree>
    <p:extLst>
      <p:ext uri="{BB962C8B-B14F-4D97-AF65-F5344CB8AC3E}">
        <p14:creationId xmlns:p14="http://schemas.microsoft.com/office/powerpoint/2010/main" val="18076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6937"/>
          </a:xfrm>
        </p:spPr>
        <p:txBody>
          <a:bodyPr>
            <a:norm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Vrste projekata</a:t>
            </a:r>
            <a:endParaRPr lang="hr-H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33450" y="1600200"/>
            <a:ext cx="7900987" cy="4629150"/>
          </a:xfrm>
        </p:spPr>
        <p:txBody>
          <a:bodyPr>
            <a:normAutofit fontScale="92500" lnSpcReduction="10000"/>
          </a:bodyPr>
          <a:lstStyle/>
          <a:p>
            <a:pPr lvl="0" algn="just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r-HR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Standardni </a:t>
            </a:r>
            <a:r>
              <a:rPr lang="hr-HR" b="1" dirty="0">
                <a:ea typeface="Calibri" panose="020F0502020204030204" pitchFamily="34" charset="0"/>
                <a:cs typeface="Times New Roman" panose="02020603050405020304" pitchFamily="18" charset="0"/>
              </a:rPr>
              <a:t>projekti djelovanja </a:t>
            </a:r>
            <a:endParaRPr lang="en-GB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en-GB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hr-HR" b="1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b="1" i="1" dirty="0">
                <a:ea typeface="Calibri" panose="020F0502020204030204" pitchFamily="34" charset="0"/>
                <a:cs typeface="Times New Roman" panose="02020603050405020304" pitchFamily="18" charset="0"/>
              </a:rPr>
              <a:t>Standard </a:t>
            </a:r>
            <a:r>
              <a:rPr lang="hr-HR" b="1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Action</a:t>
            </a:r>
            <a:r>
              <a:rPr lang="hr-HR" b="1" i="1" dirty="0">
                <a:ea typeface="Calibri" panose="020F0502020204030204" pitchFamily="34" charset="0"/>
                <a:cs typeface="Times New Roman" panose="02020603050405020304" pitchFamily="18" charset="0"/>
              </a:rPr>
              <a:t> Projects, SAP</a:t>
            </a:r>
            <a:r>
              <a:rPr lang="hr-HR" b="1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GB" b="1" i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hr-HR" sz="2400" b="1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r-HR" b="1" dirty="0">
                <a:ea typeface="Calibri" panose="020F0502020204030204" pitchFamily="34" charset="0"/>
                <a:cs typeface="Times New Roman" panose="02020603050405020304" pitchFamily="18" charset="0"/>
              </a:rPr>
              <a:t>Strateški projekti za prirodu </a:t>
            </a:r>
            <a:endParaRPr lang="en-GB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en-GB" sz="20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sz="2000" b="1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hr-HR" sz="2800" b="1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sz="28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Strategic Nature Projects, </a:t>
            </a:r>
            <a:r>
              <a:rPr lang="hr-HR" sz="2800" b="1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SNAP)</a:t>
            </a:r>
            <a:endParaRPr lang="en-GB" sz="2800" b="1" i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2800" b="1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r-HR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Strateški </a:t>
            </a:r>
            <a:r>
              <a:rPr lang="hr-HR" b="1" dirty="0">
                <a:ea typeface="Calibri" panose="020F0502020204030204" pitchFamily="34" charset="0"/>
                <a:cs typeface="Times New Roman" panose="02020603050405020304" pitchFamily="18" charset="0"/>
              </a:rPr>
              <a:t>integrirani projekti </a:t>
            </a:r>
            <a:endParaRPr lang="en-GB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en-GB" b="1" dirty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hr-HR" sz="2800" b="1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sz="2800" b="1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Strategic</a:t>
            </a:r>
            <a:r>
              <a:rPr lang="hr-HR" sz="28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800" b="1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Integrated</a:t>
            </a:r>
            <a:r>
              <a:rPr lang="hr-HR" sz="28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800" b="1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Projects</a:t>
            </a:r>
            <a:r>
              <a:rPr lang="hr-HR" sz="28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r-HR" sz="2800" b="1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SIP)</a:t>
            </a:r>
            <a:endParaRPr lang="en-GB" sz="2800" b="1" i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2800" b="1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hr-HR" b="1" dirty="0">
                <a:ea typeface="Calibri" panose="020F0502020204030204" pitchFamily="34" charset="0"/>
                <a:cs typeface="Times New Roman" panose="02020603050405020304" pitchFamily="18" charset="0"/>
              </a:rPr>
              <a:t>rojekti tehničke pomoći </a:t>
            </a:r>
            <a:endParaRPr lang="en-GB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en-GB" b="1" dirty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hr-HR" sz="2800" b="1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sz="2800" b="1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Tehnical</a:t>
            </a:r>
            <a:r>
              <a:rPr lang="hr-HR" sz="28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800" b="1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Assistance</a:t>
            </a:r>
            <a:r>
              <a:rPr lang="hr-HR" sz="28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800" b="1" i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Projects</a:t>
            </a:r>
            <a:r>
              <a:rPr lang="en-GB" sz="2800" b="1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, TA</a:t>
            </a:r>
            <a:r>
              <a:rPr lang="hr-HR" sz="2800" b="1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GB" sz="2800" b="1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n-GB" sz="2800" b="1" dirty="0">
              <a:solidFill>
                <a:srgbClr val="4F81BD">
                  <a:lumMod val="75000"/>
                </a:srgb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hr-H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  <p:sp>
        <p:nvSpPr>
          <p:cNvPr id="2" name="Rectangle 1"/>
          <p:cNvSpPr/>
          <p:nvPr/>
        </p:nvSpPr>
        <p:spPr>
          <a:xfrm>
            <a:off x="933450" y="1600200"/>
            <a:ext cx="6638925" cy="46291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Standardni projekti djelovanja</a:t>
            </a:r>
            <a:endParaRPr lang="en-GB" sz="3600" b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GB" sz="2800" b="1" i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(Standard Action Projects, SAP)</a:t>
            </a:r>
            <a:endParaRPr lang="hr-HR" sz="2800" b="1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06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0262"/>
          </a:xfrm>
        </p:spPr>
        <p:txBody>
          <a:bodyPr>
            <a:norm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LIFE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projekti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 i NGO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sektor</a:t>
            </a:r>
            <a:endParaRPr lang="hr-HR" sz="4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62500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</a:pPr>
            <a:r>
              <a:rPr lang="en-GB" sz="24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Primjeri</a:t>
            </a:r>
            <a:r>
              <a:rPr lang="en-GB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projekata</a:t>
            </a:r>
            <a:r>
              <a:rPr lang="en-GB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s</a:t>
            </a:r>
            <a:r>
              <a:rPr lang="hr-HR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H</a:t>
            </a:r>
            <a:r>
              <a:rPr lang="en-GB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 </a:t>
            </a:r>
            <a:r>
              <a:rPr lang="en-GB" sz="24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nevladinim</a:t>
            </a:r>
            <a:r>
              <a:rPr lang="en-GB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organizacijama</a:t>
            </a:r>
            <a:r>
              <a:rPr lang="hr-HR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GB" sz="2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GB" sz="1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WISEDRAVALIFE (NAT) -  </a:t>
            </a:r>
            <a:r>
              <a:rPr lang="en-GB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WWF Adria</a:t>
            </a:r>
          </a:p>
          <a:p>
            <a:pPr lvl="2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Soil4LIFE (GIE) – </a:t>
            </a:r>
            <a:r>
              <a:rPr lang="en-GB" sz="16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Udruga</a:t>
            </a:r>
            <a:r>
              <a:rPr lang="en-GB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Zelena</a:t>
            </a:r>
            <a:r>
              <a:rPr lang="en-GB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Istra</a:t>
            </a:r>
            <a:endParaRPr lang="en-GB" sz="16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LIFE Against Brid Crime (GIE) – </a:t>
            </a:r>
            <a:r>
              <a:rPr lang="en-GB" sz="16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Udruga</a:t>
            </a:r>
            <a:r>
              <a:rPr lang="en-GB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Biom</a:t>
            </a:r>
            <a:endParaRPr lang="en-GB" sz="16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LIFE </a:t>
            </a:r>
            <a:r>
              <a:rPr lang="en-GB" sz="16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Artina</a:t>
            </a:r>
            <a:r>
              <a:rPr lang="en-GB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(NAT) – </a:t>
            </a:r>
            <a:r>
              <a:rPr lang="en-GB" sz="16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Udruga</a:t>
            </a:r>
            <a:r>
              <a:rPr lang="en-GB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Biom</a:t>
            </a:r>
            <a:r>
              <a:rPr lang="en-GB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6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Udruga</a:t>
            </a:r>
            <a:r>
              <a:rPr lang="en-GB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za</a:t>
            </a:r>
            <a:r>
              <a:rPr lang="en-GB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prirodu</a:t>
            </a:r>
            <a:r>
              <a:rPr lang="en-GB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6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okoliš</a:t>
            </a:r>
            <a:r>
              <a:rPr lang="en-GB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n-GB" sz="16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održivi</a:t>
            </a:r>
            <a:r>
              <a:rPr lang="en-GB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razvoj</a:t>
            </a:r>
            <a:r>
              <a:rPr lang="en-GB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Sunce</a:t>
            </a:r>
            <a:endParaRPr lang="en-GB" sz="16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LIFE Lynx (NAT)– </a:t>
            </a:r>
            <a:r>
              <a:rPr lang="en-GB" sz="16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Udruga</a:t>
            </a:r>
            <a:r>
              <a:rPr lang="en-GB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Biom</a:t>
            </a:r>
            <a:endParaRPr lang="en-GB" sz="16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LIFE </a:t>
            </a:r>
            <a:r>
              <a:rPr lang="en-GB" sz="16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EuroLargeCarnivores</a:t>
            </a:r>
            <a:r>
              <a:rPr lang="en-GB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(GIE) – </a:t>
            </a:r>
            <a:r>
              <a:rPr lang="en-GB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WWF Adria</a:t>
            </a:r>
          </a:p>
          <a:p>
            <a:pPr lvl="2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LIFE </a:t>
            </a:r>
            <a:r>
              <a:rPr lang="en-GB" sz="16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AskREACH</a:t>
            </a:r>
            <a:r>
              <a:rPr lang="en-GB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(GIE) – </a:t>
            </a:r>
            <a:r>
              <a:rPr lang="en-GB" sz="16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Zelena</a:t>
            </a:r>
            <a:r>
              <a:rPr lang="en-GB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akcija</a:t>
            </a:r>
            <a:endParaRPr lang="en-GB" sz="16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DRAVA LIFE (NAT) – </a:t>
            </a:r>
            <a:r>
              <a:rPr lang="en-GB" sz="16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GB" sz="16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druga</a:t>
            </a:r>
            <a:r>
              <a:rPr lang="en-GB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za</a:t>
            </a:r>
            <a:r>
              <a:rPr lang="en-GB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zaštitu</a:t>
            </a:r>
            <a:r>
              <a:rPr lang="en-GB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prirode</a:t>
            </a:r>
            <a:r>
              <a:rPr lang="en-GB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n-GB" sz="16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okoliša</a:t>
            </a:r>
            <a:r>
              <a:rPr lang="en-GB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Zeleni</a:t>
            </a:r>
            <a:r>
              <a:rPr lang="en-GB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Osijek</a:t>
            </a:r>
          </a:p>
          <a:p>
            <a:pPr lvl="2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GB" sz="16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itd</a:t>
            </a:r>
            <a:endParaRPr lang="en-GB" sz="16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GB" sz="16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2" indent="0" algn="just">
              <a:lnSpc>
                <a:spcPct val="107000"/>
              </a:lnSpc>
              <a:buNone/>
            </a:pPr>
            <a:endParaRPr lang="hr-HR" sz="16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hr-HR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Najčešće u području </a:t>
            </a:r>
            <a:r>
              <a:rPr lang="hr-HR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zaštite prirode i </a:t>
            </a:r>
            <a:r>
              <a:rPr lang="hr-HR" sz="24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bioraznolikosti</a:t>
            </a:r>
            <a:endParaRPr lang="en-GB" sz="2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</a:pPr>
            <a:endParaRPr lang="en-GB" sz="2000" dirty="0" smtClean="0">
              <a:solidFill>
                <a:srgbClr val="4F81BD">
                  <a:lumMod val="75000"/>
                </a:srgb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</a:pPr>
            <a:endParaRPr lang="en-GB" sz="2000" dirty="0" smtClean="0">
              <a:solidFill>
                <a:srgbClr val="4F81BD">
                  <a:lumMod val="75000"/>
                </a:srgb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</a:pPr>
            <a:endParaRPr lang="en-GB" sz="2000" dirty="0" smtClean="0">
              <a:solidFill>
                <a:srgbClr val="4F81BD">
                  <a:lumMod val="75000"/>
                </a:srgb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endParaRPr lang="hr-HR" sz="1900" b="1" i="1" dirty="0">
              <a:solidFill>
                <a:srgbClr val="4F81BD">
                  <a:lumMod val="75000"/>
                </a:srgb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086100" y="2647950"/>
            <a:ext cx="4191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647950" y="3562350"/>
            <a:ext cx="4191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486025" y="3867150"/>
            <a:ext cx="4191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86050" y="4810125"/>
            <a:ext cx="4191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474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188"/>
            <a:ext cx="8229600" cy="1011237"/>
          </a:xfrm>
        </p:spPr>
        <p:txBody>
          <a:bodyPr>
            <a:no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Prijavitelji</a:t>
            </a:r>
            <a:endParaRPr lang="hr-H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3849688"/>
          </a:xfrm>
        </p:spPr>
        <p:txBody>
          <a:bodyPr>
            <a:normAutofit/>
          </a:bodyPr>
          <a:lstStyle/>
          <a:p>
            <a:r>
              <a:rPr lang="hr-HR" dirty="0" smtClean="0">
                <a:cs typeface="Times New Roman" panose="02020603050405020304" pitchFamily="18" charset="0"/>
              </a:rPr>
              <a:t>Svaka </a:t>
            </a:r>
            <a:r>
              <a:rPr lang="hr-HR" dirty="0">
                <a:cs typeface="Times New Roman" panose="02020603050405020304" pitchFamily="18" charset="0"/>
              </a:rPr>
              <a:t>pravna osoba registrirana na području Europske unije: </a:t>
            </a:r>
            <a:endParaRPr lang="en-GB" dirty="0" smtClean="0"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hr-HR" b="1" dirty="0" smtClean="0">
                <a:cs typeface="Times New Roman" panose="02020603050405020304" pitchFamily="18" charset="0"/>
              </a:rPr>
              <a:t>javna tijela </a:t>
            </a:r>
            <a:endParaRPr lang="en-GB" b="1" dirty="0" smtClean="0"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hr-HR" b="1" dirty="0" smtClean="0">
                <a:cs typeface="Times New Roman" panose="02020603050405020304" pitchFamily="18" charset="0"/>
              </a:rPr>
              <a:t>privatne </a:t>
            </a:r>
            <a:r>
              <a:rPr lang="hr-HR" b="1" dirty="0">
                <a:cs typeface="Times New Roman" panose="02020603050405020304" pitchFamily="18" charset="0"/>
              </a:rPr>
              <a:t>komercijalne organizacije </a:t>
            </a:r>
            <a:r>
              <a:rPr lang="hr-HR" b="1" dirty="0" smtClean="0">
                <a:cs typeface="Times New Roman" panose="02020603050405020304" pitchFamily="18" charset="0"/>
              </a:rPr>
              <a:t> </a:t>
            </a:r>
            <a:endParaRPr lang="en-GB" b="1" dirty="0" smtClean="0"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hr-HR" b="1" dirty="0" smtClean="0">
                <a:cs typeface="Times New Roman" panose="02020603050405020304" pitchFamily="18" charset="0"/>
              </a:rPr>
              <a:t>neprofitne organizacije </a:t>
            </a:r>
            <a:endParaRPr lang="en-GB" b="1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600" b="1" dirty="0" smtClean="0">
              <a:cs typeface="Times New Roman" panose="02020603050405020304" pitchFamily="18" charset="0"/>
            </a:endParaRPr>
          </a:p>
          <a:p>
            <a:endParaRPr lang="hr-HR" dirty="0"/>
          </a:p>
          <a:p>
            <a:pPr marL="0" indent="0">
              <a:buNone/>
            </a:pPr>
            <a:endParaRPr lang="hr-HR" sz="2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247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5353</TotalTime>
  <Words>362</Words>
  <Application>Microsoft Office PowerPoint</Application>
  <PresentationFormat>On-screen Show (4:3)</PresentationFormat>
  <Paragraphs>119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(Headings)</vt:lpstr>
      <vt:lpstr>Latha</vt:lpstr>
      <vt:lpstr>Times New Roman</vt:lpstr>
      <vt:lpstr>Verdana</vt:lpstr>
      <vt:lpstr>Wingdings</vt:lpstr>
      <vt:lpstr>Office Theme</vt:lpstr>
      <vt:lpstr>PowerPoint Presentation</vt:lpstr>
      <vt:lpstr>PROGRAM LIFE 2021 - 2027</vt:lpstr>
      <vt:lpstr>PROGRAM LIFE 2021 - 2027</vt:lpstr>
      <vt:lpstr>Financijska sredstva</vt:lpstr>
      <vt:lpstr>Raspodjela financijskih sredstava</vt:lpstr>
      <vt:lpstr>Tematska područja</vt:lpstr>
      <vt:lpstr>Vrste projekata</vt:lpstr>
      <vt:lpstr>LIFE projekti i NGO sektor</vt:lpstr>
      <vt:lpstr>Prijavitelji</vt:lpstr>
      <vt:lpstr>Program LIFE u 2021.</vt:lpstr>
      <vt:lpstr>Nacionalna kontakt točka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Ublažavanje klimatskih promjena (CCM)</dc:title>
  <dc:creator>Tonka Žaper</dc:creator>
  <cp:lastModifiedBy>uzuvrh</cp:lastModifiedBy>
  <cp:revision>183</cp:revision>
  <dcterms:created xsi:type="dcterms:W3CDTF">2018-07-23T13:49:22Z</dcterms:created>
  <dcterms:modified xsi:type="dcterms:W3CDTF">2021-03-10T10:05:00Z</dcterms:modified>
</cp:coreProperties>
</file>