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98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9" r:id="rId11"/>
    <p:sldId id="269" r:id="rId12"/>
    <p:sldId id="289" r:id="rId13"/>
    <p:sldId id="270" r:id="rId14"/>
    <p:sldId id="271" r:id="rId15"/>
    <p:sldId id="272" r:id="rId16"/>
    <p:sldId id="273" r:id="rId17"/>
    <p:sldId id="288" r:id="rId18"/>
    <p:sldId id="275" r:id="rId19"/>
    <p:sldId id="277" r:id="rId20"/>
  </p:sldIdLst>
  <p:sldSz cx="12192000" cy="6858000"/>
  <p:notesSz cx="6858000" cy="9144000"/>
  <p:embeddedFontLst>
    <p:embeddedFont>
      <p:font typeface="VladaRHSerif Reg" panose="02000000000000000000" charset="-18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ＭＳ Ｐゴシック" panose="020B0600070205080204" pitchFamily="34" charset="-128"/>
      <p:regular r:id="rId28"/>
    </p:embeddedFont>
    <p:embeddedFont>
      <p:font typeface="TyponineSans Reg" panose="02000000000000000000" charset="-1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6395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A9DD5-39FC-4D68-A983-4945942AB032}" type="datetimeFigureOut">
              <a:rPr lang="en-US" smtClean="0"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CEE8B-4460-4018-B073-E24CE9B2D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1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* Jedan ugovor je</a:t>
            </a:r>
            <a:r>
              <a:rPr lang="hr-HR" baseline="0" dirty="0" smtClean="0"/>
              <a:t> raskinut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CCEE8B-4460-4018-B073-E24CE9B2D7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7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CEE8B-4460-4018-B073-E24CE9B2D7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67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FD7365-AF18-49A2-9FC4-4FEF3A354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0" y="2466"/>
            <a:ext cx="12220209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F157B-7A86-41A0-BADA-988E42CF0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44745-8160-44A4-9312-1B587AEC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75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56A2-EB75-4DBA-8BEB-247C8329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798D8-0CF4-4A77-92A7-A2795020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4B012-ECB7-42D4-8782-94E354FDD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1D8C1-5ECC-43A3-AB77-44B910285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FE682-9450-480A-AAD7-34D29B76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93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EEAD37-6B0D-4DF5-9DFB-B065B8308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CBB6F-A94E-47F8-8A59-312D4D906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A8A1-12A3-4190-9402-9E2DAC62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ADD2-7FD4-4EFF-AE6B-A09D57BD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B24B3-70E2-41CA-8C37-41AEC435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43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A4B2A8-1146-4AE5-847D-DEF3C22E4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CB283-4F1F-4293-B00A-82916A6E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A21B6-6EC0-420E-9C6A-8DD5CAA6E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BA37323-85D4-47FF-AA6A-3C6505A62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B893C5-7190-43A8-8ADA-B21BB64C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98E83-C35B-48F4-9B6E-43535D6C0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4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BC52F5E-DC96-4BB7-8409-6E0CF6B36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10"/>
            <a:ext cx="12220208" cy="6870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25115-E12C-48F7-A52A-EFFF6E05A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04CE8-4579-4E77-97B7-81DD60AB4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C35598-123F-4F57-8C54-563951A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4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7E7B-7011-4DEE-966C-04A6DAA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3EF0E-0C1D-45C3-8492-8A0D2BCB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C83E0-73D1-4904-A569-0C75E35A3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F60A8-45A5-437B-943B-5F0B4EACE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B4CAE2-FB9F-484A-A765-5F9F64427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208B2-1D46-4893-B794-447A4A34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3DCAC5-5122-42F4-B416-24201C7BA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96A47-5634-4BDE-9CCD-E2C5769A0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9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3C81-13EB-4319-B0BA-321D5695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4B370-4B7A-42BD-A2C4-9B8E16CD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E5730-5F77-444A-872F-EA856F5AC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3FECCF-1013-4439-BCF4-94856D1C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6" y="4901514"/>
            <a:ext cx="3250527" cy="19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E199EE-5B02-4CFE-BFB2-B382059E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4F8D8-525B-4F07-9C03-2D6F0D641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96BFD-8831-4F14-A8A0-B9A3E59D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8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7CB5-94D6-4AC8-9A84-BFE12543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19FD3-84FF-4832-AA1E-9A1578626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B7F50-0C8A-4BAC-92EE-71FDEC62A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67134-8C7F-4292-8FFD-13D1215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F422C-3606-4D69-8366-5D8B69E5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48643-0E6E-4C04-9841-2B5183F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0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B857-2D59-471E-8420-453FC0E8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8BA7C-1337-4D73-B3FC-D7B6BA2BA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66530-1896-4803-8AFD-4B2228D2B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0C591-B90D-48D5-9EAD-2988E3E4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FF0E6-E378-4FC0-BA48-1A7EAC6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0AE39-7029-472D-8003-6AB5EB635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2CBC5-3C2F-431C-ABED-CB3C6D5D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CA4C2-3C70-4E3B-A500-14D6FFCC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CFDA-5E75-4ECE-B6F1-DDFEBF56F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CEF8-01D1-4BED-BED4-3AC29A2FCAD7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FC287-BAF2-42F9-B0D6-366D103AF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B306-2345-4017-B988-E70B12F52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F756-7505-49E2-8AA0-6D175DF065E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6" y="4901514"/>
            <a:ext cx="3250527" cy="19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EUobrazovanje@mint.hr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udruge@mint.hr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A4F-7FED-4ED1-95F2-694BF68B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851" y="2842591"/>
            <a:ext cx="9223233" cy="1981204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Sufinanciranje projekata</a:t>
            </a:r>
            <a:br>
              <a:rPr lang="pl-PL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strukovnih udruga </a:t>
            </a:r>
            <a:br>
              <a:rPr lang="pl-PL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turizmu </a:t>
            </a:r>
            <a:r>
              <a:rPr lang="en-US" sz="2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hr-HR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/ili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ugostiteljstvu u 2020. </a:t>
            </a:r>
            <a:r>
              <a:rPr lang="pl-PL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l-PL" sz="2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l-PL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Zagreb, 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27. </a:t>
            </a:r>
            <a:r>
              <a:rPr lang="en-US" sz="2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28. </a:t>
            </a:r>
            <a:r>
              <a:rPr lang="en-US" sz="2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veljače</a:t>
            </a:r>
            <a:r>
              <a:rPr lang="en-US" sz="2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r>
              <a:rPr lang="hr-HR" sz="28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godine</a:t>
            </a:r>
            <a:endParaRPr lang="en-GB" sz="2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7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A4F-7FED-4ED1-95F2-694BF68B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886" y="308113"/>
            <a:ext cx="9223233" cy="1981204"/>
          </a:xfrm>
        </p:spPr>
        <p:txBody>
          <a:bodyPr>
            <a:normAutofit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ta-IN" sz="17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>OPERATIVNI PROGRAM</a:t>
            </a:r>
            <a:r>
              <a:rPr lang="en-US" sz="17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  <a:t/>
            </a:r>
            <a:br>
              <a:rPr lang="en-US" sz="1700" dirty="0">
                <a:solidFill>
                  <a:srgbClr val="777877"/>
                </a:solidFill>
                <a:latin typeface="Myriad Pro Bold SemiExt" charset="0"/>
                <a:ea typeface="+mn-ea"/>
                <a:cs typeface="Myriad Pro Bold SemiExt" charset="0"/>
              </a:rPr>
            </a:br>
            <a:endParaRPr lang="en-GB" sz="28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7"/>
          <p:cNvSpPr txBox="1">
            <a:spLocks/>
          </p:cNvSpPr>
          <p:nvPr/>
        </p:nvSpPr>
        <p:spPr bwMode="auto">
          <a:xfrm>
            <a:off x="963886" y="2034140"/>
            <a:ext cx="312737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a-IN" sz="41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Učinkoviti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a-IN" sz="4100" dirty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ljudski </a:t>
            </a: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a-IN" sz="41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potencijal</a:t>
            </a:r>
            <a:r>
              <a:rPr lang="hr-HR" sz="4100" dirty="0" smtClean="0">
                <a:solidFill>
                  <a:srgbClr val="777877"/>
                </a:solidFill>
                <a:latin typeface="Myriad Pro Light SemiExt" charset="0"/>
                <a:cs typeface="Myriad Pro Light SemiExt" charset="0"/>
              </a:rPr>
              <a:t>i</a:t>
            </a:r>
            <a:endParaRPr lang="en-US" sz="4100" dirty="0">
              <a:solidFill>
                <a:srgbClr val="777877"/>
              </a:solidFill>
              <a:latin typeface="Myriad Pro Light SemiExt" charset="0"/>
              <a:cs typeface="Myriad Pro Light SemiExt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 bwMode="auto">
          <a:xfrm>
            <a:off x="963886" y="3808969"/>
            <a:ext cx="27479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a-IN" sz="1700" dirty="0">
                <a:solidFill>
                  <a:srgbClr val="777877"/>
                </a:solidFill>
                <a:latin typeface="Myriad Pro Bold SemiExt" charset="0"/>
                <a:cs typeface="Myriad Pro Bold SemiExt" charset="0"/>
              </a:rPr>
              <a:t>2014. - 2020. </a:t>
            </a:r>
            <a:endParaRPr lang="en-US" sz="1700" dirty="0">
              <a:solidFill>
                <a:srgbClr val="777877"/>
              </a:solidFill>
              <a:latin typeface="Myriad Pro Bold SemiExt" charset="0"/>
              <a:cs typeface="Myriad Pro Bold SemiExt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041806" y="4383808"/>
            <a:ext cx="2225675" cy="0"/>
          </a:xfrm>
          <a:prstGeom prst="line">
            <a:avLst/>
          </a:prstGeom>
          <a:noFill/>
          <a:ln w="25400" cap="flat" cmpd="sng" algn="ctr">
            <a:solidFill>
              <a:srgbClr val="777877"/>
            </a:solidFill>
            <a:prstDash val="soli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963886" y="454589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ta-IN" sz="1600" dirty="0">
                <a:solidFill>
                  <a:srgbClr val="2797C9"/>
                </a:solidFill>
                <a:latin typeface="Myriad Pro Light SemiExt"/>
                <a:cs typeface="Myriad Pro Light SemiExt"/>
              </a:rPr>
              <a:t>ZAPOŠLJAVANJE</a:t>
            </a:r>
          </a:p>
          <a:p>
            <a:pPr lvl="0">
              <a:defRPr/>
            </a:pPr>
            <a:endParaRPr lang="ta-IN" sz="1600" dirty="0">
              <a:solidFill>
                <a:srgbClr val="2797C9"/>
              </a:solidFill>
              <a:latin typeface="Myriad Pro Light SemiExt"/>
              <a:cs typeface="Myriad Pro Light SemiExt"/>
            </a:endParaRPr>
          </a:p>
          <a:p>
            <a:pPr lvl="0">
              <a:defRPr/>
            </a:pPr>
            <a:r>
              <a:rPr lang="ta-IN" sz="1600" dirty="0">
                <a:solidFill>
                  <a:srgbClr val="A41568"/>
                </a:solidFill>
                <a:latin typeface="Myriad Pro Light SemiExt"/>
                <a:cs typeface="Myriad Pro Light SemiExt"/>
              </a:rPr>
              <a:t>SOCIJALNO UKLJUČIVANJE</a:t>
            </a:r>
          </a:p>
          <a:p>
            <a:pPr lvl="0">
              <a:defRPr/>
            </a:pPr>
            <a:endParaRPr lang="ta-IN" sz="1600" dirty="0">
              <a:solidFill>
                <a:srgbClr val="A41568"/>
              </a:solidFill>
              <a:latin typeface="Myriad Pro Light SemiExt"/>
              <a:cs typeface="Myriad Pro Light SemiExt"/>
            </a:endParaRPr>
          </a:p>
          <a:p>
            <a:pPr lvl="0">
              <a:defRPr/>
            </a:pPr>
            <a:r>
              <a:rPr lang="ta-IN" sz="1600" dirty="0">
                <a:solidFill>
                  <a:srgbClr val="149A4B"/>
                </a:solidFill>
                <a:latin typeface="Myriad Pro Light SemiExt"/>
                <a:cs typeface="Myriad Pro Light SemiExt"/>
              </a:rPr>
              <a:t>OBRAZOVANJE</a:t>
            </a:r>
          </a:p>
          <a:p>
            <a:pPr lvl="0">
              <a:defRPr/>
            </a:pPr>
            <a:endParaRPr lang="ta-IN" sz="1600" dirty="0">
              <a:solidFill>
                <a:srgbClr val="149A4B"/>
              </a:solidFill>
              <a:latin typeface="Myriad Pro Light SemiExt"/>
              <a:cs typeface="Myriad Pro Light SemiExt"/>
            </a:endParaRPr>
          </a:p>
          <a:p>
            <a:pPr lvl="0">
              <a:defRPr/>
            </a:pPr>
            <a:r>
              <a:rPr lang="ta-IN" sz="1600" dirty="0">
                <a:solidFill>
                  <a:srgbClr val="E88E31"/>
                </a:solidFill>
                <a:latin typeface="Myriad Pro Light SemiExt"/>
                <a:cs typeface="Myriad Pro Light SemiExt"/>
              </a:rPr>
              <a:t>DOBRO UPRAVLJANJE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3" y="4804303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8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122" y="957532"/>
            <a:ext cx="9897154" cy="819510"/>
          </a:xfrm>
        </p:spPr>
        <p:txBody>
          <a:bodyPr/>
          <a:lstStyle/>
          <a:p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Operativni</a:t>
            </a:r>
            <a:r>
              <a:rPr lang="hr-HR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 „Učinkoviti ljudski potencijali“ 2014 - 2020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122" y="1867771"/>
            <a:ext cx="9432753" cy="4254947"/>
          </a:xfrm>
        </p:spPr>
        <p:txBody>
          <a:bodyPr/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Ministarstvo turizma je imenovano Posredničkim tijelom razine I, za Operativni program iz područja učinkovitih ljudskih potencijala „Učinkoviti ljudski potencijali“ za dva tematska cilja: 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hr-HR" sz="1600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lvl="0" indent="-285750" defTabSz="4572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charset="2"/>
              <a:buChar char="q"/>
            </a:pPr>
            <a:r>
              <a:rPr lang="hr-HR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Socijalno uključivanje </a:t>
            </a:r>
            <a:r>
              <a:rPr lang="hr-HR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hr-HR" sz="1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Natječaji 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en-US" sz="1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</a:t>
            </a:r>
            <a:r>
              <a:rPr lang="hr-HR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</a:t>
            </a:r>
          </a:p>
          <a:p>
            <a:pPr marL="285750" lvl="0" indent="-285750" defTabSz="45720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Wingdings" charset="2"/>
              <a:buChar char="q"/>
            </a:pPr>
            <a:r>
              <a:rPr lang="en-US" sz="1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Obrazovanje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cjeloživotno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učenje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(Natječaji vezani uz Regionalne centre </a:t>
            </a:r>
            <a:r>
              <a:rPr lang="hr-HR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kompetentnosti)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33" y="4833016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6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54" y="957532"/>
            <a:ext cx="9883022" cy="819510"/>
          </a:xfrm>
        </p:spPr>
        <p:txBody>
          <a:bodyPr/>
          <a:lstStyle/>
          <a:p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 I. Poziv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122" y="1867771"/>
            <a:ext cx="10182353" cy="4254947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Alokacija za dodjelu potpora iz </a:t>
            </a:r>
            <a:r>
              <a:rPr lang="en-US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1.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Poziva: 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31.500.000,00 HRK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sz="18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Ukupno je potpisan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41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ugovor ukupne vrijednosti 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61,75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8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mil</a:t>
            </a:r>
            <a:r>
              <a:rPr lang="en-US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HRK 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(20* ugovora u iznosu od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29.389.243,08 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HRK +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22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projekta s rezervne liste </a:t>
            </a:r>
            <a:r>
              <a:rPr lang="en-US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dodatnih</a:t>
            </a:r>
            <a:r>
              <a:rPr lang="en-US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2,366.908,85</a:t>
            </a:r>
            <a:r>
              <a:rPr lang="en-US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mil. HRK</a:t>
            </a:r>
            <a:r>
              <a:rPr lang="en-US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endParaRPr lang="hr-HR" sz="1800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Financirani projekti 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obuhvaćaju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2.480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osoba: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483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stručnjaka koji su sudjelovali u osposobljavanju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1277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osoba mlađih od 25 godina </a:t>
            </a: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531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osobu stariju od 54 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godine        nezaposleni,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uključujući dugotrajno 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nezaposlene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6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189</a:t>
            </a: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6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osoba s invaliditetom.</a:t>
            </a:r>
          </a:p>
          <a:p>
            <a:pPr marL="0" indent="0">
              <a:buNone/>
            </a:pPr>
            <a:endParaRPr lang="en-US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5108713" y="3965713"/>
            <a:ext cx="45719" cy="7951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yponineSans Reg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491" y="4825748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7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54" y="957532"/>
            <a:ext cx="9883022" cy="819510"/>
          </a:xfrm>
        </p:spPr>
        <p:txBody>
          <a:bodyPr/>
          <a:lstStyle/>
          <a:p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II. Poziv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254" y="2350850"/>
            <a:ext cx="9432753" cy="4254947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Alokacija za dodjelu potpora iz ovog Poziva: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27.655.000,00 HRK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Najniži iznos bespovratnih sredstava po pojedinom projektu: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500.000,00 HRK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Najviši iznos bespovratnih sredstava po pojedinom projektu: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.500.000,00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Vrijeme provedbe: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 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24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mjeseca</a:t>
            </a:r>
            <a:endParaRPr lang="en-US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7" y="4708051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54" y="957532"/>
            <a:ext cx="9883022" cy="819510"/>
          </a:xfrm>
        </p:spPr>
        <p:txBody>
          <a:bodyPr/>
          <a:lstStyle/>
          <a:p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 II. Poziv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122" y="1867771"/>
            <a:ext cx="10182353" cy="4254947"/>
          </a:xfrm>
        </p:spPr>
        <p:txBody>
          <a:bodyPr>
            <a:normAutofit/>
          </a:bodyPr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0" algn="just" defTabSz="914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Opći cilj</a:t>
            </a:r>
          </a:p>
          <a:p>
            <a:pPr marL="342900" indent="-342900" algn="just" defTabSz="914400" fontAlgn="auto">
              <a:spcAft>
                <a:spcPts val="0"/>
              </a:spcAft>
              <a:buFont typeface="+mj-lt"/>
              <a:buAutoNum type="arabicPeriod"/>
            </a:pP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Povećanje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privlačnosti sektora turizma i ugostiteljstva osobama s invaliditetom te poboljšanje njihove </a:t>
            </a:r>
            <a:r>
              <a:rPr lang="hr-HR" sz="18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zapošljivosti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ciljem integracije na tržište rada u sektoru turizma i 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</a:p>
          <a:p>
            <a:pPr algn="just" defTabSz="9144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Specifični ciljevi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Promocija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 tržištu rada u sektoru turizma i ugostiteljstva za osobe s 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invaliditetom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Razvoj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praktičnih vještina osoba s invaliditetom  za rad u sektoru turizma i ugostiteljstva kako bi se podigla njihova konkurentnost kao radne snage u sektoru </a:t>
            </a:r>
            <a:endParaRPr lang="en-US" sz="1800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Unaprjeđenje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stručnih i andragoških znanja edukatora za rad s osobama s invaliditetom</a:t>
            </a:r>
            <a:endParaRPr lang="en-US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42" y="4880092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122" y="1867771"/>
            <a:ext cx="10287128" cy="4254947"/>
          </a:xfrm>
        </p:spPr>
        <p:txBody>
          <a:bodyPr>
            <a:noAutofit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Prihvatljivi prijavitelji: 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r-HR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obrazovne ustanove koje provode programe </a:t>
            </a:r>
            <a:r>
              <a:rPr lang="hr-HR" sz="15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obrazovanja odraslih i cjeloživotnog učenja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r-HR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udruženja osoba s invaliditetom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hr-HR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strukovne udruge u turizmu i ugostiteljstvu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6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Prihvatljivi partneri:</a:t>
            </a:r>
          </a:p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ustanove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obrazovanje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odraslih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; 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poslodavci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gospodarski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subjekti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trgovačko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društvo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obrt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zadruga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trgovac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pojedinac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ustanova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registrirani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obavljanje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gospodarske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djelatnosti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raspon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djelatnosti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naveden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je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Nacionalnoj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klasifikaciji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djelatnosti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2007,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odjeljak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55, 56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79)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područni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regionalni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ured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Hrvatskog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zavoda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zapošljavanje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upisane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Registar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Republici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Hrvatskoj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Ministarstva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uprave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Središnji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regionalni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uredi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Zavoda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vještačenje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profesionalnu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rehabilitaciju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zapošljavanje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invaliditetom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54" y="957532"/>
            <a:ext cx="9883022" cy="819510"/>
          </a:xfrm>
        </p:spPr>
        <p:txBody>
          <a:bodyPr/>
          <a:lstStyle/>
          <a:p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 II. Poziv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46" y="5901986"/>
            <a:ext cx="3328773" cy="9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4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54" y="957532"/>
            <a:ext cx="9883022" cy="819510"/>
          </a:xfrm>
        </p:spPr>
        <p:txBody>
          <a:bodyPr/>
          <a:lstStyle/>
          <a:p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 II. Poziv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1385604" y="2013635"/>
            <a:ext cx="82550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charset="0"/>
              <a:buNone/>
              <a:tabLst/>
              <a:defRPr/>
            </a:pPr>
            <a:r>
              <a:rPr lang="vi-VN" sz="18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Ciljane skupine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charset="0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charset="0"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None/>
              <a:tabLst/>
              <a:defRPr/>
            </a:pPr>
            <a:r>
              <a:rPr kumimoji="0" lang="hr-H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  </a:t>
            </a:r>
            <a:r>
              <a:rPr lang="vi-VN" sz="18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s invaliditetom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charset="0"/>
              <a:buNone/>
              <a:tabLst/>
              <a:defRPr/>
            </a:pPr>
            <a:endParaRPr kumimoji="0" lang="hr-HR" sz="15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Arial" charset="0"/>
              <a:buNone/>
              <a:tabLst/>
              <a:defRPr/>
            </a:pPr>
            <a:endParaRPr kumimoji="0" lang="hr-H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  </a:t>
            </a:r>
            <a:r>
              <a:rPr lang="hr-HR" sz="18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Stručne </a:t>
            </a: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osobe iz turističko-ugostiteljskog sektora: </a:t>
            </a:r>
          </a:p>
          <a:p>
            <a:pPr marL="0" indent="0">
              <a:buNone/>
            </a:pPr>
            <a:r>
              <a:rPr lang="hr-HR" sz="15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edukatori koji će unaprijediti svoja stručna i andragoška znanja za rad s 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osobama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invaliditetom u sklopu projekta</a:t>
            </a:r>
            <a:endParaRPr lang="vi-VN" sz="18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690404" y="2510133"/>
            <a:ext cx="1114425" cy="7794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21" y="2695823"/>
            <a:ext cx="769589" cy="4747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429127" y="4440705"/>
            <a:ext cx="1086930" cy="69066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662" y="4541255"/>
            <a:ext cx="585860" cy="48956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7" y="4708051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63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775" y="298174"/>
            <a:ext cx="9883022" cy="842764"/>
          </a:xfrm>
        </p:spPr>
        <p:txBody>
          <a:bodyPr/>
          <a:lstStyle/>
          <a:p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 II. Poziv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3776" y="1140939"/>
            <a:ext cx="10416700" cy="4981780"/>
          </a:xfrm>
        </p:spPr>
        <p:txBody>
          <a:bodyPr>
            <a:normAutofit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None/>
              <a:defRPr/>
            </a:pPr>
            <a:r>
              <a:rPr lang="hr-HR" sz="16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PRIMJERI PRIHVATLJIVIH AKTIVNOSTI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None/>
              <a:defRPr/>
            </a:pPr>
            <a:endParaRPr lang="hr-HR" sz="1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775" y="1563083"/>
            <a:ext cx="932290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romicanje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zanimanja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invaliditetom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kroz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organizaciju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različitih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događanja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organiziranje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provedbu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različitih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manifestacija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sajmova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poslova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radionica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dana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otvorenih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vrata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ostalih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događanja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poticanje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inovativnog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promicanju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zanimanja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invaliditetom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upotreba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internetskih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alata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svrhu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profesionalnog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usmjeravanja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savjetovanja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području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poticanje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učenja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temelj</a:t>
            </a:r>
            <a:r>
              <a:rPr lang="hr-HR" sz="15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15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nog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različitim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okruženjima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kod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poslodavaca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okruženjima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dostupnima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široj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javnosti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itd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.),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organizaciji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obrazovnih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ustanova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provode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osposobljavanja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usavršavanja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odraslih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ili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ugostiteljstvu</a:t>
            </a:r>
            <a:endParaRPr lang="en-US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razvoj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provedba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praktične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obuke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invaliditetom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za rad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osposobljavanje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invaliditetom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već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postojećim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programima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osposobljavanja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zanimanja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usavršavanje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edukatora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rad s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osobama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invaliditetom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razvoj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provedba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usavršavanja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edukatora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500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err="1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usavršavanj</a:t>
            </a:r>
            <a:r>
              <a:rPr lang="hr-HR" sz="15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15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edukatora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prema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već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postojećim</a:t>
            </a:r>
            <a:r>
              <a:rPr lang="en-US" sz="15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programima</a:t>
            </a:r>
            <a:endParaRPr lang="hr-HR" sz="15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46" y="5901986"/>
            <a:ext cx="3328773" cy="9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F5A7BD-6FE3-4547-82BD-D8EBB25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54" y="957532"/>
            <a:ext cx="9883022" cy="819510"/>
          </a:xfrm>
        </p:spPr>
        <p:txBody>
          <a:bodyPr/>
          <a:lstStyle/>
          <a:p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Poboljšanje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pristupa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ranjivih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skupina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tržištu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rada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u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sektoru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</a:t>
            </a:r>
            <a:r>
              <a:rPr lang="en-US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ugostiteljstva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-  II. Poziv</a:t>
            </a:r>
            <a:endParaRPr lang="en-GB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2254" y="2732475"/>
            <a:ext cx="10182353" cy="4254947"/>
          </a:xfrm>
        </p:spPr>
        <p:txBody>
          <a:bodyPr>
            <a:normAutofit/>
          </a:bodyPr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hr-HR" sz="18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VREMENIK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hr-HR" sz="16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Indikativni datum objave natječaja:</a:t>
            </a:r>
            <a:r>
              <a:rPr lang="hr-HR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rujan</a:t>
            </a:r>
            <a:r>
              <a:rPr lang="hr-HR" sz="1800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sz="18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2020</a:t>
            </a: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godine</a:t>
            </a:r>
          </a:p>
          <a:p>
            <a:pPr marL="457200" lvl="1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hr-HR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742950" lvl="1" indent="-28575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hr-HR" sz="1800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Indikativni datum objave rezultata natječaja: svibanj 2021. godine </a:t>
            </a:r>
          </a:p>
          <a:p>
            <a:pPr marL="0" indent="0">
              <a:buNone/>
            </a:pPr>
            <a:endParaRPr lang="en-US" sz="18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7" y="4708051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9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8122" y="590551"/>
            <a:ext cx="10182353" cy="5532168"/>
          </a:xfrm>
        </p:spPr>
        <p:txBody>
          <a:bodyPr>
            <a:normAutofit/>
          </a:bodyPr>
          <a:lstStyle/>
          <a:p>
            <a:pPr marL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 pitchFamily="34" charset="0"/>
              <a:ea typeface="ＭＳ Ｐゴシック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vi-VN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</a:rPr>
              <a:t>Dodatne </a:t>
            </a:r>
            <a:r>
              <a:rPr lang="vi-VN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</a:rPr>
              <a:t>informacije:</a:t>
            </a:r>
            <a:br>
              <a:rPr lang="vi-VN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</a:rPr>
            </a:br>
            <a:r>
              <a:rPr lang="vi-VN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ea typeface="ＭＳ Ｐゴシック" charset="0"/>
                <a:hlinkClick r:id="rId2"/>
              </a:rPr>
              <a:t>EUobrazovanje@mint.hr</a:t>
            </a:r>
            <a:r>
              <a:rPr lang="hr-HR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ＭＳ Ｐゴシック" charset="0"/>
              </a:rPr>
              <a:t/>
            </a:r>
            <a:br>
              <a:rPr lang="hr-HR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  <a:ea typeface="ＭＳ Ｐゴシック" charset="0"/>
              </a:rPr>
            </a:br>
            <a:endParaRPr lang="hr-HR" dirty="0">
              <a:solidFill>
                <a:prstClr val="black">
                  <a:lumMod val="95000"/>
                  <a:lumOff val="5000"/>
                </a:prstClr>
              </a:solidFill>
              <a:latin typeface="Calibri"/>
              <a:ea typeface="ＭＳ Ｐゴシック" charset="0"/>
            </a:endParaRPr>
          </a:p>
          <a:p>
            <a:pPr marL="0" lvl="0" indent="0" algn="ctr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b="1" dirty="0">
                <a:solidFill>
                  <a:srgbClr val="777877"/>
                </a:solidFill>
                <a:latin typeface="Calibri"/>
                <a:ea typeface="ＭＳ Ｐゴシック" charset="0"/>
              </a:rPr>
              <a:t>HVALA NA PAŽNJI!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7" y="4708051"/>
            <a:ext cx="3489929" cy="197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3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altLang="sr-Latn-RS" sz="25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NATJEČAJI </a:t>
            </a:r>
            <a:r>
              <a:rPr lang="hr-HR" altLang="sr-Latn-RS" sz="25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 UDRUGE U ORGANIZACIJI </a:t>
            </a:r>
            <a:endParaRPr lang="hr-HR" altLang="sr-Latn-RS" sz="2500" b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r-HR" altLang="sr-Latn-RS" sz="25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MINISTARSTVA </a:t>
            </a:r>
            <a:r>
              <a:rPr lang="hr-HR" altLang="sr-Latn-RS" sz="25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TURIZMA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584576" y="2492375"/>
            <a:ext cx="485775" cy="1296988"/>
          </a:xfrm>
          <a:prstGeom prst="downArrow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8329614" y="2420939"/>
            <a:ext cx="484187" cy="1368425"/>
          </a:xfrm>
          <a:prstGeom prst="downArrow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5188" y="3789364"/>
            <a:ext cx="3384550" cy="16970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Javni natječaj za sufinanciranje 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projekata strukovnih </a:t>
            </a:r>
          </a:p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udruga u turizmu i/ili ugostiteljstvu </a:t>
            </a:r>
            <a:r>
              <a:rPr kumimoji="0" lang="hr-HR" sz="1800" b="1" i="0" u="none" strike="noStrike" kern="0" cap="none" spc="0" normalizeH="0" baseline="0" noProof="0" dirty="0">
                <a:ln>
                  <a:noFill/>
                </a:ln>
                <a:solidFill>
                  <a:srgbClr val="7778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2020.</a:t>
            </a: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6889" y="3789364"/>
            <a:ext cx="3386137" cy="16970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Natječaj iz Operativnog Programa </a:t>
            </a:r>
            <a:br>
              <a:rPr kumimoji="0" lang="hr-HR" altLang="sr-Latn-R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altLang="sr-Latn-RS" sz="1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</a:t>
            </a:r>
            <a:r>
              <a:rPr kumimoji="0" lang="hr-HR" altLang="sr-Latn-R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Učinkoviti ljudski potencijali</a:t>
            </a:r>
            <a:r>
              <a:rPr kumimoji="0" lang="hr-HR" altLang="sr-Latn-RS" sz="1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hr-HR" altLang="sr-Latn-RS" sz="18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2014.-2020</a:t>
            </a:r>
            <a:r>
              <a:rPr kumimoji="0" lang="hr-HR" altLang="sr-Latn-RS" sz="1800" b="1" i="1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hr-HR" sz="18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358" y="576470"/>
            <a:ext cx="82736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 natječaj za sufinanciranje projekata </a:t>
            </a:r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 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 u turizmu i/ili ugostiteljstvu </a:t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2020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56983"/>
              </p:ext>
            </p:extLst>
          </p:nvPr>
        </p:nvGraphicFramePr>
        <p:xfrm>
          <a:off x="1671983" y="1910060"/>
          <a:ext cx="8128000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186472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09154982"/>
                    </a:ext>
                  </a:extLst>
                </a:gridCol>
              </a:tblGrid>
              <a:tr h="38170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OBJAVA NATJEČAJA</a:t>
                      </a:r>
                      <a:endParaRPr kumimoji="0" lang="hr-HR" sz="18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77877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u="none" strike="noStrike" kern="1200" cap="none" spc="0" normalizeH="0" baseline="0" noProof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</a:rPr>
                        <a:t>12.2.2020.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5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/>
                        <a:t>ROK ZA DOSTAVU PRIJAVA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/>
                        <a:t>13.3.2020.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27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/>
                        <a:t>ROK ZA OBJAVU ODLUKE O ODABIRU PROJEKATA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baseline="0" dirty="0" smtClean="0"/>
                        <a:t> </a:t>
                      </a:r>
                      <a:r>
                        <a:rPr lang="hr-HR" sz="1800" kern="1200" dirty="0" smtClean="0"/>
                        <a:t>4.5.2020.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04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/>
                        <a:t>ROK ZA UGOVARANJE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/>
                        <a:t>11.5.2020.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150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/>
                        <a:t>KRAJNJI ROK ZA PROVEDBU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/>
                        <a:t>15.4.2021.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1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6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358" y="576470"/>
            <a:ext cx="82736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 natječaj za sufinanciranje projekata </a:t>
            </a:r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 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 u turizmu i/ili ugostiteljstvu </a:t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2020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895350" lvl="2" defTabSz="457200" fontAlgn="base">
              <a:lnSpc>
                <a:spcPct val="150000"/>
              </a:lnSpc>
              <a:spcAft>
                <a:spcPct val="0"/>
              </a:spcAft>
            </a:pPr>
            <a:r>
              <a:rPr lang="vi-VN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Prijaviti se mogu:</a:t>
            </a:r>
            <a:r>
              <a:rPr lang="hr-HR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marL="1238250" lvl="2" indent="-342900" defTabSz="4572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vi-VN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strukovne udruge u turizmu i/ili ugostiteljstvu </a:t>
            </a:r>
            <a:r>
              <a:rPr lang="hr-HR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koje statutom imaju utvrđeno djelovanje u području turizma  i/ili ugostiteljstva najmanje godinu dana zaključno s danom objave Natječaja.</a:t>
            </a:r>
            <a:endParaRPr lang="vi-VN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358" y="576470"/>
            <a:ext cx="82736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 natječaj za sufinanciranje projekata </a:t>
            </a:r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 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 u turizmu i/ili ugostiteljstvu </a:t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2020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238250" lvl="2" indent="-342900" algn="just" defTabSz="4572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Provođenje projekta u partnerstvu je prihvatljivo, ali</a:t>
            </a:r>
            <a:r>
              <a:rPr lang="hr-HR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nije</a:t>
            </a:r>
            <a:r>
              <a:rPr lang="hr-HR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</a:t>
            </a:r>
            <a:r>
              <a:rPr lang="vi-VN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bavezno</a:t>
            </a:r>
            <a:endParaRPr lang="hr-HR" sz="2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1238250" lvl="2" indent="-342900" algn="just" defTabSz="457200" fontAlgn="base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vi-VN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Partneri u projektu mogu biti: udruge čije područje djelovanja je tematski</a:t>
            </a:r>
            <a:r>
              <a:rPr lang="hr-HR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v</a:t>
            </a:r>
            <a:r>
              <a:rPr lang="vi-VN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ezano za </a:t>
            </a:r>
            <a:r>
              <a:rPr lang="hr-HR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vi-VN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rojekt odnosno ciljeve javnog </a:t>
            </a:r>
            <a:r>
              <a:rPr lang="hr-HR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natječaja</a:t>
            </a:r>
            <a:r>
              <a:rPr lang="vi-VN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358" y="576470"/>
            <a:ext cx="827362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 natječaj za sufinanciranje projekata </a:t>
            </a:r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 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 u turizmu i/ili ugostiteljstvu </a:t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2020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GB" b="1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hr-HR" b="1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</a:t>
            </a:r>
            <a:r>
              <a:rPr lang="en-GB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javnog</a:t>
            </a:r>
            <a:r>
              <a:rPr lang="en-GB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natječaja: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podizanje konkurentnosti hrvatskog turizma kroz jačanje strukovnih udruga u turizmu i/ili ugostiteljstvu, partnera u provedbi Strategije razvoja turizma u Republici Hrvatskoj do 2020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jačanje konkurentnosti ljudskih potencijala u turizmu i ugostiteljstvu</a:t>
            </a:r>
          </a:p>
          <a:p>
            <a:pPr algn="just" fontAlgn="auto">
              <a:spcAft>
                <a:spcPts val="0"/>
              </a:spcAft>
              <a:buNone/>
              <a:defRPr/>
            </a:pPr>
            <a:r>
              <a:rPr lang="hr-HR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hr-HR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Namjena</a:t>
            </a:r>
            <a:r>
              <a:rPr lang="hr-HR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sufinanciranja projekata: </a:t>
            </a: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sufinanciranje projekata stručnog osposobljavanja i usavršavanja strukovnih udruga u turizmu i/ili ugostiteljstvu koji daju dodanu vrijednost djelatnicama/</a:t>
            </a:r>
            <a:r>
              <a:rPr lang="hr-HR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icima</a:t>
            </a:r>
            <a:r>
              <a:rPr lang="hr-HR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članicama/članovima udruga i na taj način utječu na jačanje konkurentnosti ljudskih potencijala i, u konačnici, povećanje konkurentnosti turističkog proizvoda Hrvatske.</a:t>
            </a: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358" y="576470"/>
            <a:ext cx="8273625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 natječaj za sufinanciranje projekata </a:t>
            </a:r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 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 u turizmu i/ili ugostiteljstvu </a:t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2020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hr-HR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Ukupna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planirana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vrijednost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javnog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natječaja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je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00.000,00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kn</a:t>
            </a: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Iznos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zatraženih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sredstava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projektu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može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biti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 </a:t>
            </a:r>
          </a:p>
          <a:p>
            <a:pPr marL="342900" lvl="0" indent="-342900" defTabSz="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najmanje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0.000,00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kn</a:t>
            </a: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najviše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200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.000,00 kn.</a:t>
            </a:r>
            <a:endParaRPr lang="hr-HR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pojedinom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projektu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može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se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tražiti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najviše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do 70%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vrijednosti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projekta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  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en-GB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Prijavitelj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natječaj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že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prijaviti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hr-HR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jedan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projekt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358" y="576470"/>
            <a:ext cx="8273625" cy="590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 natječaj za sufinanciranje projekata </a:t>
            </a:r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 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 u turizmu i/ili ugostiteljstvu </a:t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2020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hr-HR" sz="14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hr-HR" sz="1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Prihvatljive aktivnosti 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programi stručnog usavršavanja i osposobljavanja započeti od 01.01.2020.: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seminari, radionice, kongresi i drugi oblici stjecanja novih kompetencija znanja i vještina za  </a:t>
            </a: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djelatnice/</a:t>
            </a:r>
            <a:r>
              <a:rPr lang="hr-HR" sz="1400" dirty="0" err="1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ike</a:t>
            </a:r>
            <a:r>
              <a:rPr lang="hr-HR" sz="14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članice/ove udruga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radionice za opću javnost na teme sukladno ciljevima Javnog natječaja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sz="1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 se moraju provoditi </a:t>
            </a:r>
            <a:r>
              <a:rPr lang="hr-HR" sz="1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teritoriju Republike Hrvatske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hr-HR" sz="1400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Kategorije </a:t>
            </a:r>
            <a:r>
              <a:rPr lang="hr-HR" sz="14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prihvatljivih troškova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ljudski resursi (plaće/naknade voditelju/</a:t>
            </a:r>
            <a:r>
              <a:rPr lang="hr-HR" sz="1400" dirty="0" err="1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projekta, te provoditeljima aktivnosti)</a:t>
            </a:r>
          </a:p>
          <a:p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putovanja (putni troškovi, dnevnice i troškovi smještaja za potrebe obavljanja projektnih aktivnosti)</a:t>
            </a:r>
          </a:p>
          <a:p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oprema i roba (u pravilu do 10%)</a:t>
            </a:r>
          </a:p>
          <a:p>
            <a:r>
              <a:rPr lang="hr-HR" sz="14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ostali troškovi, usluge (kampanje, troškovi praćenja i vrednovanja provedbe projekta, drugi troškovi neophodni i neposredno vezani i nužni za provedbu projektnih aktivnosti i sl.).</a:t>
            </a: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366" y="735496"/>
            <a:ext cx="9432753" cy="5148683"/>
          </a:xfrm>
        </p:spPr>
        <p:txBody>
          <a:bodyPr/>
          <a:lstStyle/>
          <a:p>
            <a:pPr marL="0" lvl="0" indent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sz="1600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endParaRPr lang="hr-HR" sz="1600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6358" y="576470"/>
            <a:ext cx="8273625" cy="434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Javni natječaj za sufinanciranje projekata </a:t>
            </a:r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ctr"/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strukovnih  </a:t>
            </a: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udruga u turizmu i/ili ugostiteljstvu </a:t>
            </a:r>
            <a:b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hr-HR" sz="2400" b="1" dirty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 2020</a:t>
            </a:r>
            <a:r>
              <a:rPr lang="hr-HR" sz="2400" b="1" dirty="0" smtClean="0">
                <a:solidFill>
                  <a:srgbClr val="777877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hr-HR" sz="14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hr-HR" sz="14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lvl="0" indent="-342900" defTabSz="457200">
              <a:spcBef>
                <a:spcPct val="20000"/>
              </a:spcBef>
              <a:defRPr/>
            </a:pPr>
            <a:endParaRPr lang="hr-HR" sz="1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hr-HR" altLang="sr-Latn-RS" sz="1600" b="1" u="sng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Pitanja</a:t>
            </a:r>
          </a:p>
          <a:p>
            <a:pPr>
              <a:buNone/>
            </a:pPr>
            <a:endParaRPr lang="hr-HR" altLang="sr-Latn-RS" sz="1600" b="1" dirty="0">
              <a:solidFill>
                <a:srgbClr val="7778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altLang="sr-Latn-RS" sz="1600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 </a:t>
            </a:r>
            <a:r>
              <a:rPr lang="hr-HR" altLang="sr-Latn-RS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pitanja vezana uz javni natječaj mogu se postaviti </a:t>
            </a:r>
            <a:r>
              <a:rPr lang="hr-HR" altLang="sr-Latn-RS" sz="1600" b="1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isključivo </a:t>
            </a:r>
            <a:r>
              <a:rPr lang="hr-HR" altLang="sr-Latn-RS" sz="1600" b="1" dirty="0" smtClean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elektroničkim putem</a:t>
            </a:r>
            <a:r>
              <a:rPr lang="hr-HR" altLang="sr-Latn-RS" sz="1600" dirty="0">
                <a:solidFill>
                  <a:srgbClr val="777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slanjem upita na slijedeću e-mail adresu:</a:t>
            </a: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udruge@mint.hr</a:t>
            </a:r>
            <a:r>
              <a:rPr lang="hr-HR" altLang="sr-Latn-R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hr-HR" sz="2400" b="1" dirty="0" smtClean="0">
              <a:solidFill>
                <a:srgbClr val="777877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_poljoprivreda_template_HR" id="{1250CBF4-00D6-4673-8691-99FAC190B113}" vid="{A8F8B2FB-2A4B-460F-B37C-9B252C0CB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</TotalTime>
  <Words>869</Words>
  <Application>Microsoft Office PowerPoint</Application>
  <PresentationFormat>Widescreen</PresentationFormat>
  <Paragraphs>191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Myriad Pro Bold SemiExt</vt:lpstr>
      <vt:lpstr>Arial</vt:lpstr>
      <vt:lpstr>VladaRHSerif Reg</vt:lpstr>
      <vt:lpstr>Calibri</vt:lpstr>
      <vt:lpstr>ＭＳ Ｐゴシック</vt:lpstr>
      <vt:lpstr>Wingdings</vt:lpstr>
      <vt:lpstr>Myriad Pro Light SemiExt</vt:lpstr>
      <vt:lpstr>TyponineSans Reg</vt:lpstr>
      <vt:lpstr>Office Theme</vt:lpstr>
      <vt:lpstr>Sufinanciranje projekata strukovnih udruga  u turizmu i/ili ugostiteljstvu u 2020.   Zagreb, 27. i 28. veljače 2020. godine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OPERATIVNI PROGRAM </vt:lpstr>
      <vt:lpstr>Operativni program „Učinkoviti ljudski potencijali“ 2014 - 2020</vt:lpstr>
      <vt:lpstr>Poboljšanje pristupa ranjivih skupina tržištu rada u sektoru turizma i ugostiteljstva -  I. Poziv</vt:lpstr>
      <vt:lpstr>Poboljšanje pristupa ranjivih skupina tržištu rada u sektoru turizma i ugostiteljstva - II. Poziv</vt:lpstr>
      <vt:lpstr>Poboljšanje pristupa ranjivih skupina tržištu rada u sektoru turizma i ugostiteljstva -  II. Poziv</vt:lpstr>
      <vt:lpstr>Poboljšanje pristupa ranjivih skupina tržištu rada u sektoru turizma i ugostiteljstva -  II. Poziv</vt:lpstr>
      <vt:lpstr>Poboljšanje pristupa ranjivih skupina tržištu rada u sektoru turizma i ugostiteljstva -  II. Poziv</vt:lpstr>
      <vt:lpstr>Poboljšanje pristupa ranjivih skupina tržištu rada u sektoru turizma i ugostiteljstva -  II. Poziv</vt:lpstr>
      <vt:lpstr>Poboljšanje pristupa ranjivih skupina tržištu rada u sektoru turizma i ugostiteljstva -  II. Poziv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Ozren Pavlović Bolf</cp:lastModifiedBy>
  <cp:revision>104</cp:revision>
  <dcterms:created xsi:type="dcterms:W3CDTF">2019-10-14T15:29:07Z</dcterms:created>
  <dcterms:modified xsi:type="dcterms:W3CDTF">2020-02-07T15:22:10Z</dcterms:modified>
</cp:coreProperties>
</file>