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0" r:id="rId1"/>
  </p:sldMasterIdLst>
  <p:sldIdLst>
    <p:sldId id="256" r:id="rId2"/>
    <p:sldId id="257" r:id="rId3"/>
    <p:sldId id="272" r:id="rId4"/>
    <p:sldId id="271" r:id="rId5"/>
    <p:sldId id="258" r:id="rId6"/>
    <p:sldId id="273" r:id="rId7"/>
    <p:sldId id="274" r:id="rId8"/>
    <p:sldId id="275" r:id="rId9"/>
    <p:sldId id="277" r:id="rId10"/>
    <p:sldId id="278" r:id="rId11"/>
    <p:sldId id="279" r:id="rId12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74BBC-3D6D-401A-A15A-11A2DC4C27D4}" type="datetimeFigureOut">
              <a:rPr lang="hr-HR" smtClean="0"/>
              <a:t>11.3.2021.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85B5C-65C6-474A-81C3-314DE5E348D1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74BBC-3D6D-401A-A15A-11A2DC4C27D4}" type="datetimeFigureOut">
              <a:rPr lang="hr-HR" smtClean="0"/>
              <a:t>11.3.2021.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85B5C-65C6-474A-81C3-314DE5E348D1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74BBC-3D6D-401A-A15A-11A2DC4C27D4}" type="datetimeFigureOut">
              <a:rPr lang="hr-HR" smtClean="0"/>
              <a:t>11.3.2021.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85B5C-65C6-474A-81C3-314DE5E348D1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74BBC-3D6D-401A-A15A-11A2DC4C27D4}" type="datetimeFigureOut">
              <a:rPr lang="hr-HR" smtClean="0"/>
              <a:t>11.3.2021.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85B5C-65C6-474A-81C3-314DE5E348D1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74BBC-3D6D-401A-A15A-11A2DC4C27D4}" type="datetimeFigureOut">
              <a:rPr lang="hr-HR" smtClean="0"/>
              <a:t>11.3.2021.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85B5C-65C6-474A-81C3-314DE5E348D1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74BBC-3D6D-401A-A15A-11A2DC4C27D4}" type="datetimeFigureOut">
              <a:rPr lang="hr-HR" smtClean="0"/>
              <a:t>11.3.2021.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85B5C-65C6-474A-81C3-314DE5E348D1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74BBC-3D6D-401A-A15A-11A2DC4C27D4}" type="datetimeFigureOut">
              <a:rPr lang="hr-HR" smtClean="0"/>
              <a:t>11.3.2021.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85B5C-65C6-474A-81C3-314DE5E348D1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74BBC-3D6D-401A-A15A-11A2DC4C27D4}" type="datetimeFigureOut">
              <a:rPr lang="hr-HR" smtClean="0"/>
              <a:t>11.3.2021.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85B5C-65C6-474A-81C3-314DE5E348D1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74BBC-3D6D-401A-A15A-11A2DC4C27D4}" type="datetimeFigureOut">
              <a:rPr lang="hr-HR" smtClean="0"/>
              <a:t>11.3.2021.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85B5C-65C6-474A-81C3-314DE5E348D1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74BBC-3D6D-401A-A15A-11A2DC4C27D4}" type="datetimeFigureOut">
              <a:rPr lang="hr-HR" smtClean="0"/>
              <a:t>11.3.2021.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85B5C-65C6-474A-81C3-314DE5E348D1}" type="slidenum">
              <a:rPr lang="hr-HR" smtClean="0"/>
              <a:t>‹#›</a:t>
            </a:fld>
            <a:endParaRPr lang="hr-H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74BBC-3D6D-401A-A15A-11A2DC4C27D4}" type="datetimeFigureOut">
              <a:rPr lang="hr-HR" smtClean="0"/>
              <a:t>11.3.2021.</a:t>
            </a:fld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4A85B5C-65C6-474A-81C3-314DE5E348D1}" type="slidenum">
              <a:rPr lang="hr-HR" smtClean="0"/>
              <a:t>‹#›</a:t>
            </a:fld>
            <a:endParaRPr lang="hr-H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94A85B5C-65C6-474A-81C3-314DE5E348D1}" type="slidenum">
              <a:rPr lang="hr-HR" smtClean="0"/>
              <a:t>‹#›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A3E74BBC-3D6D-401A-A15A-11A2DC4C27D4}" type="datetimeFigureOut">
              <a:rPr lang="hr-HR" smtClean="0"/>
              <a:t>11.3.2021.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udruge.gov.hr/" TargetMode="External"/><Relationship Id="rId2" Type="http://schemas.openxmlformats.org/officeDocument/2006/relationships/hyperlink" Target="http://www.mvep.hr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mailto:razvoja.suradnja@mvep.hr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2276872"/>
            <a:ext cx="7772400" cy="2259682"/>
          </a:xfrm>
        </p:spPr>
        <p:txBody>
          <a:bodyPr>
            <a:noAutofit/>
          </a:bodyPr>
          <a:lstStyle/>
          <a:p>
            <a:r>
              <a:rPr lang="vi-VN" sz="40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Javni poziv za financiranje projekata međunarodne razvojne suradnje organizacija civilnog društva</a:t>
            </a:r>
            <a:endParaRPr lang="hr-HR" sz="4000" b="1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1026" name="Picture 2" descr="MVEP: Potpora udruzi za razvoj međunarodne suradnje - Virovitičko-podravska  županij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08267"/>
            <a:ext cx="1368152" cy="9721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907704" y="308267"/>
            <a:ext cx="568863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 b="1" dirty="0">
                <a:cs typeface="Times New Roman" pitchFamily="18" charset="0"/>
              </a:rPr>
              <a:t>MINISTARSTVO VANJSKIH I EUROPSKIH POSLOVA</a:t>
            </a:r>
          </a:p>
          <a:p>
            <a:r>
              <a:rPr lang="hr-HR" sz="2000" b="1" dirty="0">
                <a:cs typeface="Times New Roman" pitchFamily="18" charset="0"/>
              </a:rPr>
              <a:t>Uprava za gospodarske poslove i razvojnu suradnju</a:t>
            </a:r>
          </a:p>
          <a:p>
            <a:r>
              <a:rPr lang="hr-HR" sz="2000" b="1" dirty="0">
                <a:cs typeface="Times New Roman" pitchFamily="18" charset="0"/>
              </a:rPr>
              <a:t>Sektor za razvojnu suradnju i humanitarnu pomoć</a:t>
            </a:r>
          </a:p>
        </p:txBody>
      </p:sp>
      <p:pic>
        <p:nvPicPr>
          <p:cNvPr id="5" name="Picture 2_6" descr="MVEP: Potpora udruzi za razvoj međunarodne suradnje - Virovitičko-podravska  županija">
            <a:extLst>
              <a:ext uri="{FF2B5EF4-FFF2-40B4-BE49-F238E27FC236}">
                <a16:creationId xmlns:a16="http://schemas.microsoft.com/office/drawing/2014/main" xmlns="" id="{ED21BE34-29DA-46D7-A844-D986F234CC03}"/>
              </a:ext>
            </a:extLst>
          </p:cNvPr>
          <p:cNvPicPr>
            <a:picLocks noChangeAspect="1"/>
          </p:cNvPicPr>
          <p:nvPr/>
        </p:nvPicPr>
        <p:blipFill>
          <a:blip r:embed="rId2">
            <a:lum/>
            <a:alphaModFix/>
          </a:blip>
          <a:srcRect/>
          <a:stretch>
            <a:fillRect/>
          </a:stretch>
        </p:blipFill>
        <p:spPr>
          <a:xfrm>
            <a:off x="8182079" y="5472360"/>
            <a:ext cx="962280" cy="68364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668778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>
                <a:latin typeface="+mn-lt"/>
              </a:rPr>
              <a:t>Zaključno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04256"/>
            <a:ext cx="7620000" cy="3845024"/>
          </a:xfrm>
        </p:spPr>
        <p:txBody>
          <a:bodyPr>
            <a:normAutofit lnSpcReduction="10000"/>
          </a:bodyPr>
          <a:lstStyle/>
          <a:p>
            <a:r>
              <a:rPr lang="hr-HR" sz="2400" dirty="0">
                <a:latin typeface="Calibri" panose="020F0502020204030204" pitchFamily="34" charset="0"/>
                <a:cs typeface="Calibri" panose="020F0502020204030204" pitchFamily="34" charset="0"/>
              </a:rPr>
              <a:t>Pozivamo organizacije civilnog društva u RH na prijavu projektnih prijedloga s aktivnostima na području održivih razvojnih rješenja za društveno-gospodarski razvoj u trećim zemljama. </a:t>
            </a:r>
          </a:p>
          <a:p>
            <a:pPr marL="114300" indent="0">
              <a:buNone/>
            </a:pPr>
            <a:endParaRPr lang="hr-HR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hr-HR" sz="2400" dirty="0">
                <a:latin typeface="Calibri" panose="020F0502020204030204" pitchFamily="34" charset="0"/>
                <a:cs typeface="Calibri" panose="020F0502020204030204" pitchFamily="34" charset="0"/>
              </a:rPr>
              <a:t>Tekst </a:t>
            </a:r>
            <a:r>
              <a:rPr lang="hr-HR" sz="2400" b="1" dirty="0">
                <a:latin typeface="Calibri" panose="020F0502020204030204" pitchFamily="34" charset="0"/>
                <a:cs typeface="Calibri" panose="020F0502020204030204" pitchFamily="34" charset="0"/>
              </a:rPr>
              <a:t>Javnog poziva</a:t>
            </a:r>
            <a:r>
              <a:rPr lang="hr-HR" sz="24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hr-HR" sz="2400" b="1" dirty="0">
                <a:latin typeface="Calibri" panose="020F0502020204030204" pitchFamily="34" charset="0"/>
                <a:cs typeface="Calibri" panose="020F0502020204030204" pitchFamily="34" charset="0"/>
              </a:rPr>
              <a:t>upute za prijavitelje </a:t>
            </a:r>
            <a:r>
              <a:rPr lang="hr-HR" sz="2400" dirty="0">
                <a:latin typeface="Calibri" panose="020F0502020204030204" pitchFamily="34" charset="0"/>
                <a:cs typeface="Calibri" panose="020F0502020204030204" pitchFamily="34" charset="0"/>
              </a:rPr>
              <a:t>i </a:t>
            </a:r>
            <a:r>
              <a:rPr lang="hr-HR" sz="2400" b="1" dirty="0">
                <a:latin typeface="Calibri" panose="020F0502020204030204" pitchFamily="34" charset="0"/>
                <a:cs typeface="Calibri" panose="020F0502020204030204" pitchFamily="34" charset="0"/>
              </a:rPr>
              <a:t>natječajna dokumentacija</a:t>
            </a:r>
            <a:r>
              <a:rPr lang="hr-HR" sz="2400" dirty="0">
                <a:latin typeface="Calibri" panose="020F0502020204030204" pitchFamily="34" charset="0"/>
                <a:cs typeface="Calibri" panose="020F0502020204030204" pitchFamily="34" charset="0"/>
              </a:rPr>
              <a:t> objavit će se na internetskoj stranici Ministarstva vanjskih i europskih poslova </a:t>
            </a:r>
            <a:r>
              <a:rPr lang="hr-HR" sz="2400" dirty="0">
                <a:latin typeface="Calibri" panose="020F0502020204030204" pitchFamily="34" charset="0"/>
                <a:cs typeface="Calibri" panose="020F0502020204030204" pitchFamily="34" charset="0"/>
                <a:hlinkClick r:id="rId2"/>
              </a:rPr>
              <a:t>www.mvep.hr</a:t>
            </a:r>
            <a:r>
              <a:rPr lang="hr-HR" sz="2400" dirty="0">
                <a:latin typeface="Calibri" panose="020F0502020204030204" pitchFamily="34" charset="0"/>
                <a:cs typeface="Calibri" panose="020F0502020204030204" pitchFamily="34" charset="0"/>
              </a:rPr>
              <a:t> i na stranicama Ureda za udruge Vlade RH </a:t>
            </a:r>
            <a:r>
              <a:rPr lang="hr-HR" sz="2400" dirty="0">
                <a:latin typeface="Calibri" panose="020F0502020204030204" pitchFamily="34" charset="0"/>
                <a:cs typeface="Calibri" panose="020F0502020204030204" pitchFamily="34" charset="0"/>
                <a:hlinkClick r:id="rId3"/>
              </a:rPr>
              <a:t>https://udruge.gov.hr/</a:t>
            </a:r>
            <a:endParaRPr lang="hr-HR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hr-HR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hr-HR" dirty="0"/>
          </a:p>
        </p:txBody>
      </p:sp>
      <p:pic>
        <p:nvPicPr>
          <p:cNvPr id="4" name="Picture 2_6" descr="MVEP: Potpora udruzi za razvoj međunarodne suradnje - Virovitičko-podravska  županija">
            <a:extLst>
              <a:ext uri="{FF2B5EF4-FFF2-40B4-BE49-F238E27FC236}">
                <a16:creationId xmlns:a16="http://schemas.microsoft.com/office/drawing/2014/main" xmlns="" id="{0E9DA7FD-5F93-4AC6-9A46-38620FA60A68}"/>
              </a:ext>
            </a:extLst>
          </p:cNvPr>
          <p:cNvPicPr>
            <a:picLocks noChangeAspect="1"/>
          </p:cNvPicPr>
          <p:nvPr/>
        </p:nvPicPr>
        <p:blipFill>
          <a:blip r:embed="rId4">
            <a:lum/>
            <a:alphaModFix/>
          </a:blip>
          <a:srcRect/>
          <a:stretch>
            <a:fillRect/>
          </a:stretch>
        </p:blipFill>
        <p:spPr>
          <a:xfrm>
            <a:off x="8182079" y="5472360"/>
            <a:ext cx="962280" cy="68364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2310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>
                <a:latin typeface="+mn-lt"/>
              </a:rPr>
              <a:t>Kontakt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04256"/>
            <a:ext cx="7620000" cy="3845024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hr-HR" sz="2400" dirty="0">
                <a:latin typeface="Calibri" panose="020F0502020204030204" pitchFamily="34" charset="0"/>
                <a:cs typeface="Calibri" panose="020F0502020204030204" pitchFamily="34" charset="0"/>
              </a:rPr>
              <a:t>MINISTARSTVO VANJSKIH I EUROPSKIH POSLOVA</a:t>
            </a:r>
          </a:p>
          <a:p>
            <a:pPr marL="114300" indent="0">
              <a:buNone/>
            </a:pPr>
            <a:endParaRPr lang="hr-HR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14300" indent="0">
              <a:buNone/>
            </a:pPr>
            <a:r>
              <a:rPr lang="hr-HR" sz="2400" dirty="0">
                <a:latin typeface="Calibri" panose="020F0502020204030204" pitchFamily="34" charset="0"/>
                <a:cs typeface="Calibri" panose="020F0502020204030204" pitchFamily="34" charset="0"/>
              </a:rPr>
              <a:t>SEKTOR ZA MEĐUNARODNU RAZVOJNU SURADNJU I HUMANITARNU POMOĆ:</a:t>
            </a:r>
          </a:p>
          <a:p>
            <a:pPr marL="114300" indent="0">
              <a:buNone/>
            </a:pPr>
            <a:endParaRPr lang="hr-HR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633413" indent="0">
              <a:buNone/>
            </a:pPr>
            <a:r>
              <a:rPr lang="hr-HR" sz="2400" dirty="0">
                <a:latin typeface="Calibri" panose="020F0502020204030204" pitchFamily="34" charset="0"/>
                <a:cs typeface="Calibri" panose="020F0502020204030204" pitchFamily="34" charset="0"/>
              </a:rPr>
              <a:t>Tel: 01/4896-399; 01/4896 379</a:t>
            </a:r>
          </a:p>
          <a:p>
            <a:pPr marL="633413" indent="0">
              <a:buNone/>
            </a:pPr>
            <a:r>
              <a:rPr lang="hr-HR" sz="2400" dirty="0">
                <a:latin typeface="Calibri" panose="020F0502020204030204" pitchFamily="34" charset="0"/>
                <a:cs typeface="Calibri" panose="020F0502020204030204" pitchFamily="34" charset="0"/>
              </a:rPr>
              <a:t>E-mail:  </a:t>
            </a:r>
            <a:r>
              <a:rPr lang="hr-HR" sz="2400" dirty="0">
                <a:latin typeface="Calibri" panose="020F0502020204030204" pitchFamily="34" charset="0"/>
                <a:cs typeface="Calibri" panose="020F0502020204030204" pitchFamily="34" charset="0"/>
                <a:hlinkClick r:id="rId2"/>
              </a:rPr>
              <a:t>razvoja.suradnja</a:t>
            </a:r>
            <a:r>
              <a:rPr lang="hr-HR" sz="2400" dirty="0">
                <a:cs typeface="Arial" panose="020B0604020202020204" pitchFamily="34" charset="0"/>
                <a:hlinkClick r:id="rId2"/>
              </a:rPr>
              <a:t>@mvep.hr</a:t>
            </a:r>
            <a:r>
              <a:rPr lang="hr-HR" sz="2400" dirty="0">
                <a:cs typeface="Arial" panose="020B0604020202020204" pitchFamily="34" charset="0"/>
              </a:rPr>
              <a:t> </a:t>
            </a:r>
            <a:endParaRPr lang="hr-HR" sz="2400" dirty="0">
              <a:cs typeface="Calibri" panose="020F0502020204030204" pitchFamily="34" charset="0"/>
            </a:endParaRPr>
          </a:p>
          <a:p>
            <a:pPr marL="114300" indent="0">
              <a:buNone/>
            </a:pPr>
            <a:endParaRPr lang="hr-HR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hr-HR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hr-HR" dirty="0"/>
          </a:p>
        </p:txBody>
      </p:sp>
      <p:pic>
        <p:nvPicPr>
          <p:cNvPr id="4" name="Picture 2_6" descr="MVEP: Potpora udruzi za razvoj međunarodne suradnje - Virovitičko-podravska  županija">
            <a:extLst>
              <a:ext uri="{FF2B5EF4-FFF2-40B4-BE49-F238E27FC236}">
                <a16:creationId xmlns:a16="http://schemas.microsoft.com/office/drawing/2014/main" xmlns="" id="{0E9DA7FD-5F93-4AC6-9A46-38620FA60A68}"/>
              </a:ext>
            </a:extLst>
          </p:cNvPr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8182079" y="5472360"/>
            <a:ext cx="962280" cy="68364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639658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>
                <a:latin typeface="+mn-lt"/>
              </a:rPr>
              <a:t>Međunarodna razvojna suradnja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355160" cy="2260848"/>
          </a:xfrm>
        </p:spPr>
        <p:txBody>
          <a:bodyPr>
            <a:normAutofit/>
          </a:bodyPr>
          <a:lstStyle/>
          <a:p>
            <a:r>
              <a:rPr lang="hr-HR" sz="2400" dirty="0"/>
              <a:t>Instrument vanjske politike kojim razvijene zemlje podupiru održivi razvoj zemalja u razvoju. </a:t>
            </a:r>
          </a:p>
          <a:p>
            <a:pPr marL="114300" indent="0">
              <a:buNone/>
            </a:pPr>
            <a:endParaRPr lang="hr-HR" sz="2400" dirty="0"/>
          </a:p>
          <a:p>
            <a:r>
              <a:rPr lang="hr-HR" sz="2400" dirty="0"/>
              <a:t>Provedba kroz nacionalne sektorske prioritete iz </a:t>
            </a:r>
            <a:r>
              <a:rPr lang="hr-HR" sz="2400" dirty="0" err="1"/>
              <a:t>Agende</a:t>
            </a:r>
            <a:r>
              <a:rPr lang="hr-HR" sz="2400" dirty="0"/>
              <a:t> UN-a 2030. i Ciljeva održivog razvoja (</a:t>
            </a:r>
            <a:r>
              <a:rPr lang="hr-HR" sz="2400" dirty="0" err="1"/>
              <a:t>SDGs</a:t>
            </a:r>
            <a:r>
              <a:rPr lang="hr-HR" sz="2400" dirty="0"/>
              <a:t>).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4DFBC351-0AF2-480B-A50F-9A0255301E60}"/>
              </a:ext>
            </a:extLst>
          </p:cNvPr>
          <p:cNvPicPr>
            <a:picLocks noChangeAspect="1"/>
          </p:cNvPicPr>
          <p:nvPr/>
        </p:nvPicPr>
        <p:blipFill>
          <a:blip r:embed="rId2">
            <a:lum/>
            <a:alphaModFix/>
          </a:blip>
          <a:srcRect/>
          <a:stretch>
            <a:fillRect/>
          </a:stretch>
        </p:blipFill>
        <p:spPr>
          <a:xfrm>
            <a:off x="683568" y="4077297"/>
            <a:ext cx="4899240" cy="2015999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2_6" descr="MVEP: Potpora udruzi za razvoj međunarodne suradnje - Virovitičko-podravska  županija">
            <a:extLst>
              <a:ext uri="{FF2B5EF4-FFF2-40B4-BE49-F238E27FC236}">
                <a16:creationId xmlns:a16="http://schemas.microsoft.com/office/drawing/2014/main" xmlns="" id="{8DC5A22B-FE03-459E-BBDD-A663451F8601}"/>
              </a:ext>
            </a:extLst>
          </p:cNvPr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8182079" y="5472360"/>
            <a:ext cx="962280" cy="68364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667151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>
                <a:latin typeface="+mn-lt"/>
              </a:rPr>
              <a:t>Međunarodna razvojna suradnja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2260848"/>
          </a:xfrm>
        </p:spPr>
        <p:txBody>
          <a:bodyPr>
            <a:normAutofit/>
          </a:bodyPr>
          <a:lstStyle/>
          <a:p>
            <a:r>
              <a:rPr lang="hr-HR" sz="2400" dirty="0"/>
              <a:t>Službena razvojna pomoć (ODA – </a:t>
            </a:r>
            <a:r>
              <a:rPr lang="hr-HR" sz="2400" i="1" dirty="0" err="1"/>
              <a:t>Official</a:t>
            </a:r>
            <a:r>
              <a:rPr lang="hr-HR" sz="2400" i="1" dirty="0"/>
              <a:t> Development </a:t>
            </a:r>
            <a:r>
              <a:rPr lang="hr-HR" sz="2400" i="1" dirty="0" err="1"/>
              <a:t>Assistance</a:t>
            </a:r>
            <a:r>
              <a:rPr lang="hr-HR" sz="2400" dirty="0"/>
              <a:t>) </a:t>
            </a:r>
          </a:p>
          <a:p>
            <a:pPr marL="114300" indent="0">
              <a:buNone/>
            </a:pPr>
            <a:endParaRPr lang="hr-HR" sz="2400" dirty="0"/>
          </a:p>
          <a:p>
            <a:r>
              <a:rPr lang="hr-HR" sz="2400" dirty="0"/>
              <a:t>ODA RH 2019. 0,13% BND-a / 480,8 milijuna kuna.</a:t>
            </a:r>
          </a:p>
        </p:txBody>
      </p:sp>
      <p:pic>
        <p:nvPicPr>
          <p:cNvPr id="5" name="Picture 2_6" descr="MVEP: Potpora udruzi za razvoj međunarodne suradnje - Virovitičko-podravska  županija">
            <a:extLst>
              <a:ext uri="{FF2B5EF4-FFF2-40B4-BE49-F238E27FC236}">
                <a16:creationId xmlns:a16="http://schemas.microsoft.com/office/drawing/2014/main" xmlns="" id="{8DC5A22B-FE03-459E-BBDD-A663451F8601}"/>
              </a:ext>
            </a:extLst>
          </p:cNvPr>
          <p:cNvPicPr>
            <a:picLocks noChangeAspect="1"/>
          </p:cNvPicPr>
          <p:nvPr/>
        </p:nvPicPr>
        <p:blipFill>
          <a:blip r:embed="rId2">
            <a:lum/>
            <a:alphaModFix/>
          </a:blip>
          <a:srcRect/>
          <a:stretch>
            <a:fillRect/>
          </a:stretch>
        </p:blipFill>
        <p:spPr>
          <a:xfrm>
            <a:off x="8182079" y="5472360"/>
            <a:ext cx="962280" cy="68364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3F390E6B-F0BC-4845-B2C4-7185A3A5FF75}"/>
              </a:ext>
            </a:extLst>
          </p:cNvPr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827584" y="3724020"/>
            <a:ext cx="4180680" cy="209016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362920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>
                <a:latin typeface="+mn-lt"/>
              </a:rPr>
              <a:t>Pravni okvir Javnog poziva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2400" dirty="0"/>
              <a:t>Zakon o razvojnoj suradnji i humanitarnoj pomoći inozemstvu (NN br. 146/08)</a:t>
            </a:r>
          </a:p>
          <a:p>
            <a:r>
              <a:rPr lang="hr-HR" sz="2400" dirty="0"/>
              <a:t>Nacionalna strategija razvojne suradnje Republike Hrvatske za razdoblje od 2017. do 2021. godine (NN br. 107/17)</a:t>
            </a:r>
          </a:p>
          <a:p>
            <a:r>
              <a:rPr lang="hr-HR" sz="2400" dirty="0"/>
              <a:t>Uredba o kriterijima, mjerilima i postupcima financiranja i ugovaranja programa i projekata od interesa za opće dobro koje provode udruge (NN br. 26/15)</a:t>
            </a:r>
          </a:p>
          <a:p>
            <a:r>
              <a:rPr lang="hr-HR" sz="2400" dirty="0">
                <a:latin typeface="Calibri" panose="020F0502020204030204" pitchFamily="34" charset="0"/>
                <a:cs typeface="Calibri" panose="020F0502020204030204" pitchFamily="34" charset="0"/>
              </a:rPr>
              <a:t>Odluka Ministra vanjskih i europskih poslova</a:t>
            </a:r>
            <a:r>
              <a:rPr lang="vi-VN" sz="2400" dirty="0"/>
              <a:t>.</a:t>
            </a:r>
            <a:endParaRPr lang="hr-HR" sz="2400" dirty="0"/>
          </a:p>
        </p:txBody>
      </p:sp>
      <p:pic>
        <p:nvPicPr>
          <p:cNvPr id="4" name="Picture 2_6" descr="MVEP: Potpora udruzi za razvoj međunarodne suradnje - Virovitičko-podravska  županija">
            <a:extLst>
              <a:ext uri="{FF2B5EF4-FFF2-40B4-BE49-F238E27FC236}">
                <a16:creationId xmlns:a16="http://schemas.microsoft.com/office/drawing/2014/main" xmlns="" id="{16C4FF4F-9045-4B14-949E-D711124F1016}"/>
              </a:ext>
            </a:extLst>
          </p:cNvPr>
          <p:cNvPicPr>
            <a:picLocks noChangeAspect="1"/>
          </p:cNvPicPr>
          <p:nvPr/>
        </p:nvPicPr>
        <p:blipFill>
          <a:blip r:embed="rId2">
            <a:lum/>
            <a:alphaModFix/>
          </a:blip>
          <a:srcRect/>
          <a:stretch>
            <a:fillRect/>
          </a:stretch>
        </p:blipFill>
        <p:spPr>
          <a:xfrm>
            <a:off x="8182079" y="5472360"/>
            <a:ext cx="962280" cy="68364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300100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>
                <a:latin typeface="+mn-lt"/>
              </a:rPr>
              <a:t>Svrha Javnog poziva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3917032"/>
          </a:xfrm>
        </p:spPr>
        <p:txBody>
          <a:bodyPr>
            <a:normAutofit/>
          </a:bodyPr>
          <a:lstStyle/>
          <a:p>
            <a:r>
              <a:rPr lang="hr-HR" sz="2400" dirty="0">
                <a:latin typeface="Calibri" panose="020F0502020204030204" pitchFamily="34" charset="0"/>
                <a:cs typeface="Calibri" panose="020F0502020204030204" pitchFamily="34" charset="0"/>
              </a:rPr>
              <a:t>Promicanje rješenja održivog razvoja, zajedničkih vrijednosti i partnerstva</a:t>
            </a:r>
            <a:r>
              <a:rPr lang="vi-VN" sz="2400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endParaRPr lang="hr-HR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14300" indent="0">
              <a:buNone/>
            </a:pPr>
            <a:endParaRPr lang="hr-HR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hr-HR" sz="2400" dirty="0">
                <a:latin typeface="Calibri" panose="020F0502020204030204" pitchFamily="34" charset="0"/>
                <a:cs typeface="Calibri" panose="020F0502020204030204" pitchFamily="34" charset="0"/>
              </a:rPr>
              <a:t>Osiguravanje uvjeta za dugoročno održivi društveni i gospodarski razvoj i osnaživanje lokalnih zajednica. </a:t>
            </a:r>
          </a:p>
          <a:p>
            <a:pPr marL="114300" indent="0">
              <a:buNone/>
            </a:pPr>
            <a:endParaRPr lang="hr-HR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hr-HR" sz="2400" dirty="0">
                <a:latin typeface="Calibri" panose="020F0502020204030204" pitchFamily="34" charset="0"/>
                <a:cs typeface="Calibri" panose="020F0502020204030204" pitchFamily="34" charset="0"/>
              </a:rPr>
              <a:t>Instrument za uspostavu i razvoj vanjskopolitičkih i sveukupnih gospodarskih i društvenih odnosa s partnerskom državom. </a:t>
            </a:r>
          </a:p>
          <a:p>
            <a:endParaRPr lang="hr-HR" dirty="0"/>
          </a:p>
        </p:txBody>
      </p:sp>
      <p:pic>
        <p:nvPicPr>
          <p:cNvPr id="4" name="Picture 2_6" descr="MVEP: Potpora udruzi za razvoj međunarodne suradnje - Virovitičko-podravska  županija">
            <a:extLst>
              <a:ext uri="{FF2B5EF4-FFF2-40B4-BE49-F238E27FC236}">
                <a16:creationId xmlns:a16="http://schemas.microsoft.com/office/drawing/2014/main" xmlns="" id="{0E9DA7FD-5F93-4AC6-9A46-38620FA60A68}"/>
              </a:ext>
            </a:extLst>
          </p:cNvPr>
          <p:cNvPicPr>
            <a:picLocks noChangeAspect="1"/>
          </p:cNvPicPr>
          <p:nvPr/>
        </p:nvPicPr>
        <p:blipFill>
          <a:blip r:embed="rId2">
            <a:lum/>
            <a:alphaModFix/>
          </a:blip>
          <a:srcRect/>
          <a:stretch>
            <a:fillRect/>
          </a:stretch>
        </p:blipFill>
        <p:spPr>
          <a:xfrm>
            <a:off x="8182079" y="5472360"/>
            <a:ext cx="962280" cy="68364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199284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>
                <a:latin typeface="+mn-lt"/>
              </a:rPr>
              <a:t>Svrha Javnog poziva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4555800"/>
          </a:xfrm>
        </p:spPr>
        <p:txBody>
          <a:bodyPr>
            <a:normAutofit/>
          </a:bodyPr>
          <a:lstStyle/>
          <a:p>
            <a:r>
              <a:rPr lang="hr-HR" sz="2400" dirty="0">
                <a:latin typeface="Calibri" panose="020F0502020204030204" pitchFamily="34" charset="0"/>
                <a:cs typeface="Calibri" panose="020F0502020204030204" pitchFamily="34" charset="0"/>
              </a:rPr>
              <a:t>Razvijanje suradnje s izvaninstitucionalnim partnerima. </a:t>
            </a:r>
            <a:r>
              <a:rPr lang="vi-VN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hr-HR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14300" indent="0">
              <a:buNone/>
            </a:pPr>
            <a:endParaRPr lang="hr-HR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hr-HR" sz="2400" dirty="0">
                <a:latin typeface="Calibri" panose="020F0502020204030204" pitchFamily="34" charset="0"/>
                <a:cs typeface="Calibri" panose="020F0502020204030204" pitchFamily="34" charset="0"/>
              </a:rPr>
              <a:t>Uloga organizacija civilnog društva na globalnoj platformi razvojne suradnje.  </a:t>
            </a:r>
          </a:p>
          <a:p>
            <a:pPr marL="114300" indent="0">
              <a:buNone/>
            </a:pPr>
            <a:endParaRPr lang="hr-HR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hr-HR" sz="2400" dirty="0">
                <a:latin typeface="Calibri" panose="020F0502020204030204" pitchFamily="34" charset="0"/>
                <a:cs typeface="Calibri" panose="020F0502020204030204" pitchFamily="34" charset="0"/>
              </a:rPr>
              <a:t>Jačanje kapaciteta nacionalnih organizacija civilnog društva, širenje dosega djelovanja, umrežavanje. </a:t>
            </a:r>
          </a:p>
          <a:p>
            <a:pPr marL="114300" indent="0">
              <a:buNone/>
            </a:pPr>
            <a:endParaRPr lang="hr-HR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hr-HR" sz="2400" dirty="0">
                <a:latin typeface="Calibri" panose="020F0502020204030204" pitchFamily="34" charset="0"/>
                <a:cs typeface="Calibri" panose="020F0502020204030204" pitchFamily="34" charset="0"/>
              </a:rPr>
              <a:t>Jačanje prisutnosti nacionalnih kapaciteta u svijetu i afirmacije RH na području međunarodne razvojne suradnje.  </a:t>
            </a:r>
          </a:p>
          <a:p>
            <a:endParaRPr lang="hr-HR" dirty="0"/>
          </a:p>
        </p:txBody>
      </p:sp>
      <p:pic>
        <p:nvPicPr>
          <p:cNvPr id="4" name="Picture 2_6" descr="MVEP: Potpora udruzi za razvoj međunarodne suradnje - Virovitičko-podravska  županija">
            <a:extLst>
              <a:ext uri="{FF2B5EF4-FFF2-40B4-BE49-F238E27FC236}">
                <a16:creationId xmlns:a16="http://schemas.microsoft.com/office/drawing/2014/main" xmlns="" id="{0E9DA7FD-5F93-4AC6-9A46-38620FA60A68}"/>
              </a:ext>
            </a:extLst>
          </p:cNvPr>
          <p:cNvPicPr>
            <a:picLocks noChangeAspect="1"/>
          </p:cNvPicPr>
          <p:nvPr/>
        </p:nvPicPr>
        <p:blipFill>
          <a:blip r:embed="rId2">
            <a:lum/>
            <a:alphaModFix/>
          </a:blip>
          <a:srcRect/>
          <a:stretch>
            <a:fillRect/>
          </a:stretch>
        </p:blipFill>
        <p:spPr>
          <a:xfrm>
            <a:off x="8182079" y="5472360"/>
            <a:ext cx="962280" cy="68364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823425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>
                <a:latin typeface="+mn-lt"/>
              </a:rPr>
              <a:t>Ciljevi Javnog poziva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4853136"/>
          </a:xfrm>
        </p:spPr>
        <p:txBody>
          <a:bodyPr>
            <a:normAutofit lnSpcReduction="10000"/>
          </a:bodyPr>
          <a:lstStyle/>
          <a:p>
            <a:r>
              <a:rPr lang="hr-HR" sz="2400" dirty="0">
                <a:latin typeface="Calibri" panose="020F0502020204030204" pitchFamily="34" charset="0"/>
                <a:cs typeface="Calibri" panose="020F0502020204030204" pitchFamily="34" charset="0"/>
              </a:rPr>
              <a:t>Potpora projektima međunarodne razvojne suradnje u provedbi organizacija civilnog društva u inozemstvu, koji imaju za cilj postići konkretne rezultate sukladno potrebama lokalne zajednice u zemljama zemljopisnih prioriteta i na područjima sektorskih prioriteta Nacionalne strategije razvojne suradnje RH.  </a:t>
            </a:r>
            <a:r>
              <a:rPr lang="vi-VN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hr-HR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14300" indent="0">
              <a:buNone/>
            </a:pPr>
            <a:endParaRPr lang="hr-HR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hr-HR" sz="2400" dirty="0">
                <a:latin typeface="Calibri" panose="020F0502020204030204" pitchFamily="34" charset="0"/>
                <a:cs typeface="Calibri" panose="020F0502020204030204" pitchFamily="34" charset="0"/>
              </a:rPr>
              <a:t>Osnovni uvjeti prihvatljivosti projektnih prijedloga:   </a:t>
            </a:r>
          </a:p>
          <a:p>
            <a:pPr marL="696913" indent="-342900">
              <a:buFont typeface="Wingdings" panose="05000000000000000000" pitchFamily="2" charset="2"/>
              <a:buChar char="§"/>
            </a:pPr>
            <a:r>
              <a:rPr lang="hr-HR" sz="2400" dirty="0">
                <a:latin typeface="Calibri" panose="020F0502020204030204" pitchFamily="34" charset="0"/>
                <a:cs typeface="Calibri" panose="020F0502020204030204" pitchFamily="34" charset="0"/>
              </a:rPr>
              <a:t>Provedba projektnih aktivnosti u jednoj od država zemljopisnih prioriteta;</a:t>
            </a:r>
          </a:p>
          <a:p>
            <a:pPr marL="696913" indent="-342900">
              <a:buFont typeface="Wingdings" panose="05000000000000000000" pitchFamily="2" charset="2"/>
              <a:buChar char="§"/>
            </a:pPr>
            <a:r>
              <a:rPr lang="hr-HR" sz="2400" dirty="0">
                <a:latin typeface="Calibri" panose="020F0502020204030204" pitchFamily="34" charset="0"/>
                <a:cs typeface="Calibri" panose="020F0502020204030204" pitchFamily="34" charset="0"/>
              </a:rPr>
              <a:t>Provedba projektnih aktivnosti na području jednog od sektorskih prioriteta;   </a:t>
            </a:r>
          </a:p>
          <a:p>
            <a:pPr marL="696913" indent="-342900">
              <a:buFont typeface="Wingdings" panose="05000000000000000000" pitchFamily="2" charset="2"/>
              <a:buChar char="§"/>
            </a:pPr>
            <a:r>
              <a:rPr lang="hr-HR" sz="2400" dirty="0">
                <a:latin typeface="Calibri" panose="020F0502020204030204" pitchFamily="34" charset="0"/>
                <a:cs typeface="Calibri" panose="020F0502020204030204" pitchFamily="34" charset="0"/>
              </a:rPr>
              <a:t>Projekti nekomercijalne prirode.</a:t>
            </a:r>
          </a:p>
          <a:p>
            <a:endParaRPr lang="hr-HR" dirty="0"/>
          </a:p>
        </p:txBody>
      </p:sp>
      <p:pic>
        <p:nvPicPr>
          <p:cNvPr id="4" name="Picture 2_6" descr="MVEP: Potpora udruzi za razvoj međunarodne suradnje - Virovitičko-podravska  županija">
            <a:extLst>
              <a:ext uri="{FF2B5EF4-FFF2-40B4-BE49-F238E27FC236}">
                <a16:creationId xmlns:a16="http://schemas.microsoft.com/office/drawing/2014/main" xmlns="" id="{0E9DA7FD-5F93-4AC6-9A46-38620FA60A68}"/>
              </a:ext>
            </a:extLst>
          </p:cNvPr>
          <p:cNvPicPr>
            <a:picLocks noChangeAspect="1"/>
          </p:cNvPicPr>
          <p:nvPr/>
        </p:nvPicPr>
        <p:blipFill>
          <a:blip r:embed="rId2">
            <a:lum/>
            <a:alphaModFix/>
          </a:blip>
          <a:srcRect/>
          <a:stretch>
            <a:fillRect/>
          </a:stretch>
        </p:blipFill>
        <p:spPr>
          <a:xfrm>
            <a:off x="8182079" y="5472360"/>
            <a:ext cx="962280" cy="68364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157877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>
                <a:latin typeface="+mn-lt"/>
              </a:rPr>
              <a:t>Ciljevi Javnog poziva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4853136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hr-HR" sz="2400" dirty="0">
                <a:latin typeface="Calibri" panose="020F0502020204030204" pitchFamily="34" charset="0"/>
                <a:cs typeface="Calibri" panose="020F0502020204030204" pitchFamily="34" charset="0"/>
              </a:rPr>
              <a:t>ZEMLJOPISNI PRIORITETI:</a:t>
            </a:r>
          </a:p>
          <a:p>
            <a:pPr marL="987425" indent="-354013">
              <a:buFont typeface="Wingdings" panose="05000000000000000000" pitchFamily="2" charset="2"/>
              <a:buChar char="§"/>
            </a:pPr>
            <a:r>
              <a:rPr lang="hr-HR" sz="2400" dirty="0">
                <a:latin typeface="Calibri" panose="020F0502020204030204" pitchFamily="34" charset="0"/>
                <a:cs typeface="Calibri" panose="020F0502020204030204" pitchFamily="34" charset="0"/>
              </a:rPr>
              <a:t>Jugoistočna Europa</a:t>
            </a:r>
          </a:p>
          <a:p>
            <a:pPr marL="987425" indent="-354013">
              <a:buFont typeface="Wingdings" panose="05000000000000000000" pitchFamily="2" charset="2"/>
              <a:buChar char="§"/>
            </a:pPr>
            <a:r>
              <a:rPr lang="hr-HR" sz="2400" dirty="0">
                <a:latin typeface="Calibri" panose="020F0502020204030204" pitchFamily="34" charset="0"/>
                <a:cs typeface="Calibri" panose="020F0502020204030204" pitchFamily="34" charset="0"/>
              </a:rPr>
              <a:t>Države Južnog susjedstva i Istočnog partnerstva</a:t>
            </a:r>
          </a:p>
          <a:p>
            <a:pPr marL="987425" indent="-354013">
              <a:buFont typeface="Wingdings" panose="05000000000000000000" pitchFamily="2" charset="2"/>
              <a:buChar char="§"/>
            </a:pPr>
            <a:r>
              <a:rPr lang="hr-HR" sz="2400" dirty="0">
                <a:latin typeface="Calibri" panose="020F0502020204030204" pitchFamily="34" charset="0"/>
                <a:cs typeface="Calibri" panose="020F0502020204030204" pitchFamily="34" charset="0"/>
              </a:rPr>
              <a:t>Države u razvoju (lista OECD-a)  </a:t>
            </a:r>
            <a:r>
              <a:rPr lang="vi-VN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hr-HR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14300" indent="0">
              <a:buNone/>
            </a:pPr>
            <a:endParaRPr lang="hr-HR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hr-HR" sz="2400" dirty="0">
                <a:latin typeface="Calibri" panose="020F0502020204030204" pitchFamily="34" charset="0"/>
                <a:cs typeface="Calibri" panose="020F0502020204030204" pitchFamily="34" charset="0"/>
              </a:rPr>
              <a:t> SEKTORSKI PRIORITETI:   </a:t>
            </a:r>
          </a:p>
          <a:p>
            <a:pPr marL="990600" indent="-361950">
              <a:buFont typeface="Wingdings" panose="05000000000000000000" pitchFamily="2" charset="2"/>
              <a:buChar char="§"/>
            </a:pPr>
            <a:r>
              <a:rPr lang="hr-HR" sz="2400" dirty="0">
                <a:latin typeface="Calibri" panose="020F0502020204030204" pitchFamily="34" charset="0"/>
                <a:cs typeface="Calibri" panose="020F0502020204030204" pitchFamily="34" charset="0"/>
              </a:rPr>
              <a:t>Dostojanstvo svake ljudske osobe</a:t>
            </a:r>
          </a:p>
          <a:p>
            <a:pPr marL="990600" indent="-361950">
              <a:buFont typeface="Wingdings" panose="05000000000000000000" pitchFamily="2" charset="2"/>
              <a:buChar char="§"/>
            </a:pPr>
            <a:r>
              <a:rPr lang="hr-HR" sz="2400" dirty="0">
                <a:latin typeface="Calibri" panose="020F0502020204030204" pitchFamily="34" charset="0"/>
                <a:cs typeface="Calibri" panose="020F0502020204030204" pitchFamily="34" charset="0"/>
              </a:rPr>
              <a:t>Mir i sigurnost, razvoj demokratskih institucija  </a:t>
            </a:r>
          </a:p>
          <a:p>
            <a:pPr marL="990600" indent="-361950">
              <a:buFont typeface="Wingdings" panose="05000000000000000000" pitchFamily="2" charset="2"/>
              <a:buChar char="§"/>
            </a:pPr>
            <a:r>
              <a:rPr lang="hr-HR" sz="2400" dirty="0">
                <a:latin typeface="Calibri" panose="020F0502020204030204" pitchFamily="34" charset="0"/>
                <a:cs typeface="Calibri" panose="020F0502020204030204" pitchFamily="34" charset="0"/>
              </a:rPr>
              <a:t>Odgovoran gospodarski razvoj</a:t>
            </a:r>
          </a:p>
          <a:p>
            <a:endParaRPr lang="hr-HR" dirty="0"/>
          </a:p>
        </p:txBody>
      </p:sp>
      <p:pic>
        <p:nvPicPr>
          <p:cNvPr id="4" name="Picture 2_6" descr="MVEP: Potpora udruzi za razvoj međunarodne suradnje - Virovitičko-podravska  županija">
            <a:extLst>
              <a:ext uri="{FF2B5EF4-FFF2-40B4-BE49-F238E27FC236}">
                <a16:creationId xmlns:a16="http://schemas.microsoft.com/office/drawing/2014/main" xmlns="" id="{0E9DA7FD-5F93-4AC6-9A46-38620FA60A68}"/>
              </a:ext>
            </a:extLst>
          </p:cNvPr>
          <p:cNvPicPr>
            <a:picLocks noChangeAspect="1"/>
          </p:cNvPicPr>
          <p:nvPr/>
        </p:nvPicPr>
        <p:blipFill>
          <a:blip r:embed="rId2">
            <a:lum/>
            <a:alphaModFix/>
          </a:blip>
          <a:srcRect/>
          <a:stretch>
            <a:fillRect/>
          </a:stretch>
        </p:blipFill>
        <p:spPr>
          <a:xfrm>
            <a:off x="8182079" y="5472360"/>
            <a:ext cx="962280" cy="68364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152589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>
                <a:latin typeface="+mn-lt"/>
              </a:rPr>
              <a:t>Ukupna vrijednost Javnog poziva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04256"/>
            <a:ext cx="7620000" cy="3340968"/>
          </a:xfrm>
        </p:spPr>
        <p:txBody>
          <a:bodyPr>
            <a:normAutofit/>
          </a:bodyPr>
          <a:lstStyle/>
          <a:p>
            <a:r>
              <a:rPr lang="hr-HR" sz="2400" dirty="0">
                <a:latin typeface="Calibri" panose="020F0502020204030204" pitchFamily="34" charset="0"/>
                <a:cs typeface="Calibri" panose="020F0502020204030204" pitchFamily="34" charset="0"/>
              </a:rPr>
              <a:t>Ukupno raspoloživa sredstva 3.000.000,00 kuna.</a:t>
            </a:r>
          </a:p>
          <a:p>
            <a:pPr marL="114300" indent="0">
              <a:buNone/>
            </a:pPr>
            <a:endParaRPr lang="hr-HR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hr-HR" sz="2400" dirty="0">
                <a:latin typeface="Calibri" panose="020F0502020204030204" pitchFamily="34" charset="0"/>
                <a:cs typeface="Calibri" panose="020F0502020204030204" pitchFamily="34" charset="0"/>
              </a:rPr>
              <a:t>Projekti se mogu financirati u stopostotnom iznosu ukupnih prihvatljivih troškova projekta.</a:t>
            </a:r>
          </a:p>
          <a:p>
            <a:pPr marL="114300" indent="0">
              <a:buNone/>
            </a:pPr>
            <a:endParaRPr lang="hr-HR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hr-HR" sz="2400" dirty="0">
                <a:latin typeface="Calibri" panose="020F0502020204030204" pitchFamily="34" charset="0"/>
                <a:cs typeface="Calibri" panose="020F0502020204030204" pitchFamily="34" charset="0"/>
              </a:rPr>
              <a:t>Najmanji – najveći iznos financijskih sredstava po projektu.</a:t>
            </a:r>
          </a:p>
          <a:p>
            <a:endParaRPr lang="hr-HR" dirty="0"/>
          </a:p>
        </p:txBody>
      </p:sp>
      <p:pic>
        <p:nvPicPr>
          <p:cNvPr id="4" name="Picture 2_6" descr="MVEP: Potpora udruzi za razvoj međunarodne suradnje - Virovitičko-podravska  županija">
            <a:extLst>
              <a:ext uri="{FF2B5EF4-FFF2-40B4-BE49-F238E27FC236}">
                <a16:creationId xmlns:a16="http://schemas.microsoft.com/office/drawing/2014/main" xmlns="" id="{0E9DA7FD-5F93-4AC6-9A46-38620FA60A68}"/>
              </a:ext>
            </a:extLst>
          </p:cNvPr>
          <p:cNvPicPr>
            <a:picLocks noChangeAspect="1"/>
          </p:cNvPicPr>
          <p:nvPr/>
        </p:nvPicPr>
        <p:blipFill>
          <a:blip r:embed="rId2">
            <a:lum/>
            <a:alphaModFix/>
          </a:blip>
          <a:srcRect/>
          <a:stretch>
            <a:fillRect/>
          </a:stretch>
        </p:blipFill>
        <p:spPr>
          <a:xfrm>
            <a:off x="8182079" y="5472360"/>
            <a:ext cx="962280" cy="68364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802650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203</TotalTime>
  <Words>476</Words>
  <Application>Microsoft Office PowerPoint</Application>
  <PresentationFormat>On-screen Show (4:3)</PresentationFormat>
  <Paragraphs>66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Cambria</vt:lpstr>
      <vt:lpstr>Times New Roman</vt:lpstr>
      <vt:lpstr>Wingdings</vt:lpstr>
      <vt:lpstr>Adjacency</vt:lpstr>
      <vt:lpstr>Javni poziv za financiranje projekata međunarodne razvojne suradnje organizacija civilnog društva</vt:lpstr>
      <vt:lpstr>Međunarodna razvojna suradnja</vt:lpstr>
      <vt:lpstr>Međunarodna razvojna suradnja</vt:lpstr>
      <vt:lpstr>Pravni okvir Javnog poziva</vt:lpstr>
      <vt:lpstr>Svrha Javnog poziva</vt:lpstr>
      <vt:lpstr>Svrha Javnog poziva</vt:lpstr>
      <vt:lpstr>Ciljevi Javnog poziva</vt:lpstr>
      <vt:lpstr>Ciljevi Javnog poziva</vt:lpstr>
      <vt:lpstr>Ukupna vrijednost Javnog poziva</vt:lpstr>
      <vt:lpstr>Zaključno</vt:lpstr>
      <vt:lpstr>Kontakt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Javni poziv za financiranje projekata međunarodne razvojne suradnje organizacija civilnog društva  u 2021. godini</dc:title>
  <dc:creator>DAX</dc:creator>
  <cp:lastModifiedBy>uzuvrh</cp:lastModifiedBy>
  <cp:revision>11</cp:revision>
  <dcterms:created xsi:type="dcterms:W3CDTF">2021-02-25T12:40:15Z</dcterms:created>
  <dcterms:modified xsi:type="dcterms:W3CDTF">2021-03-11T10:34:56Z</dcterms:modified>
</cp:coreProperties>
</file>