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2" r:id="rId8"/>
    <p:sldId id="263" r:id="rId9"/>
    <p:sldId id="264" r:id="rId10"/>
    <p:sldId id="266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62772449575849"/>
          <c:y val="7.0815532313739993E-2"/>
          <c:w val="0.727334367428216"/>
          <c:h val="0.9174994301893150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Pt>
            <c:idx val="0"/>
            <c:bubble3D val="0"/>
            <c:explosion val="20"/>
            <c:spPr>
              <a:solidFill>
                <a:schemeClr val="accent6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D93-4357-BEDF-A888F1C985C3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D93-4357-BEDF-A888F1C985C3}"/>
              </c:ext>
            </c:extLst>
          </c:dPt>
          <c:dPt>
            <c:idx val="2"/>
            <c:bubble3D val="0"/>
            <c:spPr>
              <a:solidFill>
                <a:schemeClr val="accent6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D93-4357-BEDF-A888F1C985C3}"/>
              </c:ext>
            </c:extLst>
          </c:dPt>
          <c:dLbls>
            <c:dLbl>
              <c:idx val="0"/>
              <c:layout>
                <c:manualLayout>
                  <c:x val="-0.24379159729385849"/>
                  <c:y val="-5.4106224682687658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MEDIA</a:t>
                    </a:r>
                  </a:p>
                  <a:p>
                    <a:r>
                      <a:rPr lang="en-US" sz="18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56%</a:t>
                    </a:r>
                  </a:p>
                  <a:p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D93-4357-BEDF-A888F1C985C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391127597382768"/>
                  <c:y val="-8.706902785395290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rPr>
                      <a:t>CULTURE 31%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D93-4357-BEDF-A888F1C985C3}"/>
                </c:ext>
                <c:ext xmlns:c15="http://schemas.microsoft.com/office/drawing/2012/chart" uri="{CE6537A1-D6FC-4f65-9D91-7224C49458BB}">
                  <c15:layout>
                    <c:manualLayout>
                      <c:w val="0.21170125973937043"/>
                      <c:h val="0.15507131895776344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3166642301304465"/>
                  <c:y val="0.17756693285230535"/>
                </c:manualLayout>
              </c:layout>
              <c:tx>
                <c:rich>
                  <a:bodyPr/>
                  <a:lstStyle/>
                  <a:p>
                    <a:r>
                      <a:rPr lang="en-US" sz="1300" b="1" baseline="0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CROSS-SECTORAL</a:t>
                    </a:r>
                  </a:p>
                  <a:p>
                    <a:r>
                      <a:rPr lang="en-US" sz="1300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 </a:t>
                    </a:r>
                    <a:r>
                      <a:rPr lang="en-US" sz="13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13%</a:t>
                    </a:r>
                    <a:endParaRPr lang="en-US" sz="1300" b="1" dirty="0">
                      <a:solidFill>
                        <a:schemeClr val="tx1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D93-4357-BEDF-A888F1C985C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Media</c:v>
                </c:pt>
                <c:pt idx="1">
                  <c:v>Culture</c:v>
                </c:pt>
                <c:pt idx="2">
                  <c:v>Cross Sectoral Support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0.55000000000000004</c:v>
                </c:pt>
                <c:pt idx="1">
                  <c:v>0.3</c:v>
                </c:pt>
                <c:pt idx="2">
                  <c:v>0.15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D93-4357-BEDF-A888F1C985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D3F7-E310-42CB-9774-6B1E3BA539AC}" type="datetimeFigureOut">
              <a:rPr lang="hr-HR" smtClean="0"/>
              <a:t>24.2.2020.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E3E3-CB98-4327-B448-9124C96A10D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8993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D3F7-E310-42CB-9774-6B1E3BA539AC}" type="datetimeFigureOut">
              <a:rPr lang="hr-HR" smtClean="0"/>
              <a:t>24.2.2020.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E3E3-CB98-4327-B448-9124C96A10D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1241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D3F7-E310-42CB-9774-6B1E3BA539AC}" type="datetimeFigureOut">
              <a:rPr lang="hr-HR" smtClean="0"/>
              <a:t>24.2.2020.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E3E3-CB98-4327-B448-9124C96A10D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5928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D3F7-E310-42CB-9774-6B1E3BA539AC}" type="datetimeFigureOut">
              <a:rPr lang="hr-HR" smtClean="0"/>
              <a:t>24.2.2020.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E3E3-CB98-4327-B448-9124C96A10D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6455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D3F7-E310-42CB-9774-6B1E3BA539AC}" type="datetimeFigureOut">
              <a:rPr lang="hr-HR" smtClean="0"/>
              <a:t>24.2.2020.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E3E3-CB98-4327-B448-9124C96A10D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4339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D3F7-E310-42CB-9774-6B1E3BA539AC}" type="datetimeFigureOut">
              <a:rPr lang="hr-HR" smtClean="0"/>
              <a:t>24.2.2020.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E3E3-CB98-4327-B448-9124C96A10D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5387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D3F7-E310-42CB-9774-6B1E3BA539AC}" type="datetimeFigureOut">
              <a:rPr lang="hr-HR" smtClean="0"/>
              <a:t>24.2.2020.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E3E3-CB98-4327-B448-9124C96A10D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2157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D3F7-E310-42CB-9774-6B1E3BA539AC}" type="datetimeFigureOut">
              <a:rPr lang="hr-HR" smtClean="0"/>
              <a:t>24.2.2020.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E3E3-CB98-4327-B448-9124C96A10D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6714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D3F7-E310-42CB-9774-6B1E3BA539AC}" type="datetimeFigureOut">
              <a:rPr lang="hr-HR" smtClean="0"/>
              <a:t>24.2.2020.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E3E3-CB98-4327-B448-9124C96A10D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3409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D3F7-E310-42CB-9774-6B1E3BA539AC}" type="datetimeFigureOut">
              <a:rPr lang="hr-HR" smtClean="0"/>
              <a:t>24.2.2020.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E3E3-CB98-4327-B448-9124C96A10D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8473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D3F7-E310-42CB-9774-6B1E3BA539AC}" type="datetimeFigureOut">
              <a:rPr lang="hr-HR" smtClean="0"/>
              <a:t>24.2.2020.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E3E3-CB98-4327-B448-9124C96A10D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1991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DD3F7-E310-42CB-9774-6B1E3BA539AC}" type="datetimeFigureOut">
              <a:rPr lang="hr-HR" smtClean="0"/>
              <a:t>24.2.2020.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8E3E3-CB98-4327-B448-9124C96A10D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9627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ced@min-kulture.hr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c.europa.eu/programmes/creative-europe/content/creative-europe-participating-countries_e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eskkultura.hr/hr/projekti" TargetMode="External"/><Relationship Id="rId4" Type="http://schemas.openxmlformats.org/officeDocument/2006/relationships/hyperlink" Target="https://ec.europa.eu/programmes/creative-europe/project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ec.europa.eu/programmes/creative-europe/actions/music-moves-europe_e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-portunus.eu/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343F4B0-61FB-4E43-8469-01EAAB7986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" t="1500" b="-8443"/>
          <a:stretch/>
        </p:blipFill>
        <p:spPr>
          <a:xfrm>
            <a:off x="9525" y="-867051"/>
            <a:ext cx="12182475" cy="8382276"/>
          </a:xfrm>
          <a:prstGeom prst="rect">
            <a:avLst/>
          </a:prstGeom>
        </p:spPr>
      </p:pic>
      <p:sp>
        <p:nvSpPr>
          <p:cNvPr id="14" name="Snip Diagonal Corner Rectangle 10">
            <a:extLst>
              <a:ext uri="{FF2B5EF4-FFF2-40B4-BE49-F238E27FC236}">
                <a16:creationId xmlns:a16="http://schemas.microsoft.com/office/drawing/2014/main" xmlns="" id="{99E83F5C-7D8D-4D21-A98F-A466B97F5269}"/>
              </a:ext>
            </a:extLst>
          </p:cNvPr>
          <p:cNvSpPr/>
          <p:nvPr/>
        </p:nvSpPr>
        <p:spPr>
          <a:xfrm>
            <a:off x="1519238" y="1921125"/>
            <a:ext cx="9320212" cy="1622711"/>
          </a:xfrm>
          <a:prstGeom prst="snip2Diag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1645DD-8B20-4002-9AA8-3F3A301713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7344" y="2059460"/>
            <a:ext cx="9144000" cy="1383956"/>
          </a:xfrm>
        </p:spPr>
        <p:txBody>
          <a:bodyPr>
            <a:normAutofit/>
          </a:bodyPr>
          <a:lstStyle/>
          <a:p>
            <a:r>
              <a:rPr lang="hr-HR" sz="3100" b="1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Program Kreativna Europa:</a:t>
            </a:r>
            <a:br>
              <a:rPr lang="hr-HR" sz="3100" b="1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hr-HR" sz="3100" b="1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potprogram Kultura</a:t>
            </a:r>
            <a:r>
              <a:rPr lang="hr-HR" sz="2700" b="1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hr-HR" sz="2700" b="1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hr-HR" sz="1600" b="1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hr-HR" sz="1600" b="1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hr-HR" sz="1400" b="1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Desk Kreativne Europe pri Ministarstvu kulture RH</a:t>
            </a:r>
            <a:endParaRPr lang="en-US" sz="14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Snip Diagonal Corner Rectangle 10">
            <a:extLst>
              <a:ext uri="{FF2B5EF4-FFF2-40B4-BE49-F238E27FC236}">
                <a16:creationId xmlns:a16="http://schemas.microsoft.com/office/drawing/2014/main" xmlns="" id="{C4E52018-E278-432D-BBBC-E93EB54B13CF}"/>
              </a:ext>
            </a:extLst>
          </p:cNvPr>
          <p:cNvSpPr/>
          <p:nvPr/>
        </p:nvSpPr>
        <p:spPr>
          <a:xfrm>
            <a:off x="657734" y="5580123"/>
            <a:ext cx="10876531" cy="886039"/>
          </a:xfrm>
          <a:prstGeom prst="snip2Diag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0FDFD875-DB37-4AE1-85D2-16E65ECF013B}"/>
              </a:ext>
            </a:extLst>
          </p:cNvPr>
          <p:cNvSpPr txBox="1">
            <a:spLocks/>
          </p:cNvSpPr>
          <p:nvPr/>
        </p:nvSpPr>
        <p:spPr>
          <a:xfrm>
            <a:off x="864972" y="5845984"/>
            <a:ext cx="7274011" cy="5172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105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Info dani </a:t>
            </a:r>
            <a:r>
              <a:rPr lang="hr-HR" sz="1050" b="1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2020. o </a:t>
            </a:r>
            <a:r>
              <a:rPr lang="hr-HR" sz="105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natječajima za dodjelu financijskih sredstava </a:t>
            </a:r>
            <a:r>
              <a:rPr lang="hr-HR" sz="1050" b="1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projektima </a:t>
            </a:r>
            <a:r>
              <a:rPr lang="hr-HR" sz="105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programima organizacija civilnoga društva iz javnih izvora u 2020. </a:t>
            </a:r>
            <a:r>
              <a:rPr lang="hr-HR" sz="1050" b="1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godini</a:t>
            </a:r>
          </a:p>
          <a:p>
            <a:pPr algn="l"/>
            <a:endParaRPr lang="hr-HR" sz="1050" b="1" dirty="0" smtClean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r"/>
            <a:r>
              <a:rPr lang="hr-HR" sz="1050" b="1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Ministarstvo obrazovanja i znanosti | 27. veljače 2020.</a:t>
            </a:r>
            <a:endParaRPr lang="hr-HR" sz="105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Picture 5" descr="MK">
            <a:extLst>
              <a:ext uri="{FF2B5EF4-FFF2-40B4-BE49-F238E27FC236}">
                <a16:creationId xmlns:a16="http://schemas.microsoft.com/office/drawing/2014/main" xmlns="" id="{C4B7F19E-1040-422E-AA88-AFAA4B53E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9450" y="5832697"/>
            <a:ext cx="445447" cy="47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Kreativna-Europa-Kultura">
            <a:extLst>
              <a:ext uri="{FF2B5EF4-FFF2-40B4-BE49-F238E27FC236}">
                <a16:creationId xmlns:a16="http://schemas.microsoft.com/office/drawing/2014/main" xmlns="" id="{1286769C-45DA-4C96-8DE2-F834A10397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03"/>
          <a:stretch/>
        </p:blipFill>
        <p:spPr bwMode="auto">
          <a:xfrm>
            <a:off x="8643462" y="5832697"/>
            <a:ext cx="946698" cy="47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Kultura">
            <a:extLst>
              <a:ext uri="{FF2B5EF4-FFF2-40B4-BE49-F238E27FC236}">
                <a16:creationId xmlns:a16="http://schemas.microsoft.com/office/drawing/2014/main" xmlns="" id="{4FD6B361-9503-4FC0-A75E-4A0300F16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305" y="5845984"/>
            <a:ext cx="783000" cy="40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049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1" t="6117" r="-30" b="6376"/>
          <a:stretch/>
        </p:blipFill>
        <p:spPr>
          <a:xfrm>
            <a:off x="-35442" y="-936"/>
            <a:ext cx="12227442" cy="6858936"/>
          </a:xfrm>
          <a:prstGeom prst="rect">
            <a:avLst/>
          </a:prstGeom>
        </p:spPr>
      </p:pic>
      <p:sp>
        <p:nvSpPr>
          <p:cNvPr id="11" name="Snip Diagonal Corner Rectangle 10"/>
          <p:cNvSpPr/>
          <p:nvPr/>
        </p:nvSpPr>
        <p:spPr>
          <a:xfrm>
            <a:off x="638145" y="721277"/>
            <a:ext cx="5772903" cy="4746473"/>
          </a:xfrm>
          <a:prstGeom prst="snip2Diag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86204DA-E49C-44C8-8D4B-88375F64CF91}"/>
              </a:ext>
            </a:extLst>
          </p:cNvPr>
          <p:cNvSpPr/>
          <p:nvPr/>
        </p:nvSpPr>
        <p:spPr>
          <a:xfrm>
            <a:off x="852516" y="1108355"/>
            <a:ext cx="5344159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rtl="0"/>
            <a:r>
              <a:rPr lang="hr-BA" sz="2200" b="1" i="0" u="none" dirty="0">
                <a:solidFill>
                  <a:srgbClr val="716FB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Hvala na pozornosti!</a:t>
            </a:r>
          </a:p>
          <a:p>
            <a:pPr lvl="0" rtl="0"/>
            <a:endParaRPr lang="hr-BA" sz="1400" b="1" i="0" u="none" dirty="0">
              <a:solidFill>
                <a:srgbClr val="716FB3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rtl="0"/>
            <a:endParaRPr lang="hr-BA" sz="1400" b="1" i="0" u="none" dirty="0">
              <a:solidFill>
                <a:srgbClr val="716FB3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hr" sz="1600" b="1" dirty="0">
                <a:solidFill>
                  <a:srgbClr val="716FB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Desk Kreativne Europe</a:t>
            </a:r>
            <a:endParaRPr lang="hr" sz="1600" b="1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hr" sz="1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Ministarstvo kulture</a:t>
            </a:r>
          </a:p>
          <a:p>
            <a:r>
              <a:rPr lang="hr" sz="1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Runjaninova 2</a:t>
            </a:r>
          </a:p>
          <a:p>
            <a:r>
              <a:rPr lang="hr" sz="1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10 000 Zagreb</a:t>
            </a:r>
          </a:p>
          <a:p>
            <a:endParaRPr lang="hr" sz="16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hr-HR" sz="14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01/ 4866 285 </a:t>
            </a:r>
            <a:r>
              <a:rPr lang="hr-HR" sz="14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Anera Stopfer</a:t>
            </a:r>
            <a:r>
              <a:rPr lang="hr-HR" sz="14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voditeljica</a:t>
            </a:r>
          </a:p>
          <a:p>
            <a:r>
              <a:rPr lang="hr-HR" sz="14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01/ 4866 312 </a:t>
            </a:r>
            <a:r>
              <a:rPr lang="hr-HR" sz="14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Petra Šlosel</a:t>
            </a:r>
            <a:r>
              <a:rPr lang="hr-HR" sz="14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suradnica</a:t>
            </a:r>
          </a:p>
          <a:p>
            <a:pPr algn="r">
              <a:spcBef>
                <a:spcPts val="600"/>
              </a:spcBef>
            </a:pPr>
            <a:endParaRPr lang="hr" sz="1200" b="1" dirty="0" smtClean="0">
              <a:solidFill>
                <a:schemeClr val="accent2"/>
              </a:solidFill>
              <a:latin typeface="Verdana" pitchFamily="34" charset="0"/>
              <a:ea typeface="Verdana" pitchFamily="34" charset="0"/>
              <a:cs typeface="Verdana" pitchFamily="34" charset="0"/>
              <a:hlinkClick r:id="rId3"/>
            </a:endParaRPr>
          </a:p>
          <a:p>
            <a:pPr algn="r">
              <a:spcBef>
                <a:spcPts val="600"/>
              </a:spcBef>
            </a:pPr>
            <a:r>
              <a:rPr lang="hr" sz="1600" b="1" dirty="0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ced@min-kulture.hr</a:t>
            </a:r>
            <a:endParaRPr lang="en-US" sz="1600" b="1" dirty="0">
              <a:solidFill>
                <a:schemeClr val="accent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>
              <a:spcBef>
                <a:spcPts val="600"/>
              </a:spcBef>
            </a:pPr>
            <a:endParaRPr lang="hr-HR" sz="1200" b="1" dirty="0">
              <a:solidFill>
                <a:schemeClr val="accent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>
              <a:spcBef>
                <a:spcPts val="600"/>
              </a:spcBef>
            </a:pPr>
            <a:r>
              <a:rPr lang="en-US" sz="1600" b="1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</a:t>
            </a:r>
            <a:r>
              <a:rPr lang="en-US" sz="1600" b="1" i="0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eskkultura.hr</a:t>
            </a:r>
            <a:endParaRPr lang="hr-HR" sz="1400" b="1" dirty="0" smtClean="0">
              <a:solidFill>
                <a:schemeClr val="accent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>
              <a:spcBef>
                <a:spcPts val="600"/>
              </a:spcBef>
            </a:pPr>
            <a:r>
              <a:rPr lang="en-US" sz="1400" b="1" dirty="0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FB</a:t>
            </a:r>
            <a:r>
              <a:rPr lang="en-US" sz="1400" b="1" dirty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Creative Europe Desk – Culture Office Croatia</a:t>
            </a:r>
            <a:endParaRPr lang="hr-BA" sz="1400" b="1" i="0" dirty="0">
              <a:solidFill>
                <a:schemeClr val="accent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nip Diagonal Corner Rectangle 16">
            <a:extLst>
              <a:ext uri="{FF2B5EF4-FFF2-40B4-BE49-F238E27FC236}">
                <a16:creationId xmlns:a16="http://schemas.microsoft.com/office/drawing/2014/main" xmlns="" id="{F4DF5765-E62D-4202-A3FD-076DBC596136}"/>
              </a:ext>
            </a:extLst>
          </p:cNvPr>
          <p:cNvSpPr/>
          <p:nvPr/>
        </p:nvSpPr>
        <p:spPr>
          <a:xfrm>
            <a:off x="9102810" y="5712469"/>
            <a:ext cx="2823171" cy="886039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3" name="Picture 5" descr="MK">
            <a:extLst>
              <a:ext uri="{FF2B5EF4-FFF2-40B4-BE49-F238E27FC236}">
                <a16:creationId xmlns:a16="http://schemas.microsoft.com/office/drawing/2014/main" xmlns="" id="{3EEE7E98-2383-4553-94D2-197CB1CCA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357" y="5887027"/>
            <a:ext cx="499110" cy="53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7" descr="Kreativna-Europa-Kultura">
            <a:extLst>
              <a:ext uri="{FF2B5EF4-FFF2-40B4-BE49-F238E27FC236}">
                <a16:creationId xmlns:a16="http://schemas.microsoft.com/office/drawing/2014/main" xmlns="" id="{C69888A4-8EDF-4013-A00F-EEB7A246BC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03"/>
          <a:stretch/>
        </p:blipFill>
        <p:spPr bwMode="auto">
          <a:xfrm>
            <a:off x="10063013" y="5927011"/>
            <a:ext cx="902763" cy="45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Kultura">
            <a:extLst>
              <a:ext uri="{FF2B5EF4-FFF2-40B4-BE49-F238E27FC236}">
                <a16:creationId xmlns:a16="http://schemas.microsoft.com/office/drawing/2014/main" xmlns="" id="{8765EF1F-4AE7-480A-B7E4-250996E13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78" y="5992380"/>
            <a:ext cx="635000" cy="32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866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1" t="6117" r="-30" b="75706"/>
          <a:stretch/>
        </p:blipFill>
        <p:spPr>
          <a:xfrm>
            <a:off x="-31898" y="-10633"/>
            <a:ext cx="12227442" cy="1424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96" y="502802"/>
            <a:ext cx="10425223" cy="845485"/>
          </a:xfrm>
        </p:spPr>
        <p:txBody>
          <a:bodyPr>
            <a:normAutofit/>
          </a:bodyPr>
          <a:lstStyle/>
          <a:p>
            <a:r>
              <a:rPr lang="hr-HR" sz="3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 Kreativna Europa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4309"/>
            <a:ext cx="5449584" cy="3646413"/>
          </a:xfrm>
        </p:spPr>
        <p:txBody>
          <a:bodyPr>
            <a:normAutofit lnSpcReduction="10000"/>
          </a:bodyPr>
          <a:lstStyle/>
          <a:p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2014. – 2020.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(7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godina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r>
              <a:rPr lang="en-US" sz="24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1.46 </a:t>
            </a:r>
            <a:r>
              <a:rPr lang="en-US" sz="2400" b="1" dirty="0" err="1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milijardi</a:t>
            </a:r>
            <a:r>
              <a:rPr lang="en-US" sz="24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EUR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</a:t>
            </a:r>
          </a:p>
          <a:p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potpora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održivom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razvoju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europskog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kulturnog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kreativnog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sektora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audiovizualne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djelatnosti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 </a:t>
            </a:r>
            <a:r>
              <a:rPr lang="en-US" sz="16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Povećanje</a:t>
            </a:r>
            <a:r>
              <a:rPr lang="en-US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od 9% u </a:t>
            </a:r>
            <a:r>
              <a:rPr lang="en-US" sz="16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odnosu</a:t>
            </a:r>
            <a:r>
              <a:rPr lang="en-US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</a:t>
            </a:r>
            <a:r>
              <a:rPr lang="en-US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programe</a:t>
            </a:r>
            <a:r>
              <a:rPr lang="en-US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Kultura</a:t>
            </a:r>
            <a:r>
              <a:rPr lang="en-US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MEDIA (2007. – 2013.)</a:t>
            </a:r>
          </a:p>
          <a:p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r-H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F7234B2-732F-442C-9C37-7F90157D3E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57" b="15145"/>
          <a:stretch/>
        </p:blipFill>
        <p:spPr>
          <a:xfrm>
            <a:off x="5766340" y="6258796"/>
            <a:ext cx="659319" cy="599204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="" xmlns:a16="http://schemas.microsoft.com/office/drawing/2014/main" id="{E543E5E6-59DC-48AB-ABA7-D3E7E6F72F16}"/>
              </a:ext>
            </a:extLst>
          </p:cNvPr>
          <p:cNvGraphicFramePr/>
          <p:nvPr/>
        </p:nvGraphicFramePr>
        <p:xfrm>
          <a:off x="6076308" y="1625600"/>
          <a:ext cx="5943531" cy="4729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57213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1" t="6117" r="-30" b="75706"/>
          <a:stretch/>
        </p:blipFill>
        <p:spPr>
          <a:xfrm>
            <a:off x="-31898" y="-10633"/>
            <a:ext cx="12227442" cy="14247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F7234B2-732F-442C-9C37-7F90157D3E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57" b="15145"/>
          <a:stretch/>
        </p:blipFill>
        <p:spPr>
          <a:xfrm>
            <a:off x="5766340" y="6258796"/>
            <a:ext cx="659319" cy="59920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9D05566-EC3C-417F-9870-43E5625F760D}"/>
              </a:ext>
            </a:extLst>
          </p:cNvPr>
          <p:cNvSpPr/>
          <p:nvPr/>
        </p:nvSpPr>
        <p:spPr>
          <a:xfrm>
            <a:off x="1443757" y="1828221"/>
            <a:ext cx="9304484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Europska komisija</a:t>
            </a:r>
            <a:endParaRPr lang="en-US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x-none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x-none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x-none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x-none" dirty="0">
                <a:latin typeface="Verdana" pitchFamily="34" charset="0"/>
                <a:ea typeface="Verdana" pitchFamily="34" charset="0"/>
                <a:cs typeface="Verdana" pitchFamily="34" charset="0"/>
              </a:rPr>
              <a:t>Izvršna agencija za obrazovanje,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x-none" dirty="0">
                <a:latin typeface="Verdana" pitchFamily="34" charset="0"/>
                <a:ea typeface="Verdana" pitchFamily="34" charset="0"/>
                <a:cs typeface="Verdana" pitchFamily="34" charset="0"/>
              </a:rPr>
              <a:t>audiovizualnu djelatnost i kulturu</a:t>
            </a:r>
            <a:endParaRPr lang="hr-BA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x-none" dirty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hr-BA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EACEA</a:t>
            </a:r>
            <a:r>
              <a:rPr lang="hr-BA" dirty="0"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Education, Audiovisual and Culture Executive Agency</a:t>
            </a:r>
            <a:r>
              <a:rPr lang="hr-BA" dirty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hr-HR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hr-HR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x-none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x-none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D</a:t>
            </a:r>
            <a:r>
              <a:rPr lang="hr-BA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esk</a:t>
            </a:r>
            <a:r>
              <a:rPr lang="x-none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K</a:t>
            </a:r>
            <a:r>
              <a:rPr lang="hr-BA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reativne</a:t>
            </a:r>
            <a:r>
              <a:rPr lang="x-none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E</a:t>
            </a:r>
            <a:r>
              <a:rPr lang="hr-BA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urope</a:t>
            </a:r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hr-BA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hr-BA" sz="7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potprogram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Kultura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r-BA" dirty="0">
                <a:latin typeface="Verdana" pitchFamily="34" charset="0"/>
                <a:ea typeface="Verdana" pitchFamily="34" charset="0"/>
                <a:cs typeface="Verdana" pitchFamily="34" charset="0"/>
              </a:rPr>
              <a:t>pri Ministarstvu kulture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potprogram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MEDIA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r-BA" dirty="0">
                <a:latin typeface="Verdana" pitchFamily="34" charset="0"/>
                <a:ea typeface="Verdana" pitchFamily="34" charset="0"/>
                <a:cs typeface="Verdana" pitchFamily="34" charset="0"/>
              </a:rPr>
              <a:t>pri Hrvatskom audiovizualnom centru</a:t>
            </a:r>
            <a:endParaRPr lang="x-non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Strelica dolje 7">
            <a:extLst>
              <a:ext uri="{FF2B5EF4-FFF2-40B4-BE49-F238E27FC236}">
                <a16:creationId xmlns="" xmlns:a16="http://schemas.microsoft.com/office/drawing/2014/main" id="{E6EDAEAD-C61D-4579-8878-6039087D240E}"/>
              </a:ext>
            </a:extLst>
          </p:cNvPr>
          <p:cNvSpPr/>
          <p:nvPr/>
        </p:nvSpPr>
        <p:spPr>
          <a:xfrm>
            <a:off x="5957366" y="2377310"/>
            <a:ext cx="237882" cy="470043"/>
          </a:xfrm>
          <a:prstGeom prst="downArrow">
            <a:avLst/>
          </a:prstGeom>
          <a:solidFill>
            <a:schemeClr val="accent6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200" dirty="0">
              <a:solidFill>
                <a:prstClr val="white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5BA1FE02-C05A-4E96-99D1-1A63749E074F}"/>
              </a:ext>
            </a:extLst>
          </p:cNvPr>
          <p:cNvSpPr txBox="1">
            <a:spLocks/>
          </p:cNvSpPr>
          <p:nvPr/>
        </p:nvSpPr>
        <p:spPr>
          <a:xfrm>
            <a:off x="863696" y="502802"/>
            <a:ext cx="10425223" cy="845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 Kreativna Europa</a:t>
            </a:r>
            <a:endParaRPr lang="hr-HR" sz="3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trelica dolje 7">
            <a:extLst>
              <a:ext uri="{FF2B5EF4-FFF2-40B4-BE49-F238E27FC236}">
                <a16:creationId xmlns="" xmlns:a16="http://schemas.microsoft.com/office/drawing/2014/main" id="{E6EDAEAD-C61D-4579-8878-6039087D240E}"/>
              </a:ext>
            </a:extLst>
          </p:cNvPr>
          <p:cNvSpPr/>
          <p:nvPr/>
        </p:nvSpPr>
        <p:spPr>
          <a:xfrm>
            <a:off x="5977058" y="3875985"/>
            <a:ext cx="237882" cy="470043"/>
          </a:xfrm>
          <a:prstGeom prst="downArrow">
            <a:avLst/>
          </a:prstGeom>
          <a:solidFill>
            <a:schemeClr val="accent6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03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1" t="6117" r="-30" b="75706"/>
          <a:stretch/>
        </p:blipFill>
        <p:spPr>
          <a:xfrm>
            <a:off x="-31898" y="-10633"/>
            <a:ext cx="12227442" cy="14247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F7234B2-732F-442C-9C37-7F90157D3E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57" b="15145"/>
          <a:stretch/>
        </p:blipFill>
        <p:spPr>
          <a:xfrm>
            <a:off x="5766340" y="6258796"/>
            <a:ext cx="659319" cy="5992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606C9B4-E4AF-43A9-A65E-608A8F17EF08}"/>
              </a:ext>
            </a:extLst>
          </p:cNvPr>
          <p:cNvSpPr txBox="1"/>
          <p:nvPr/>
        </p:nvSpPr>
        <p:spPr>
          <a:xfrm>
            <a:off x="863696" y="1927565"/>
            <a:ext cx="5232305" cy="38818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b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ŠTO PODUPIRE?</a:t>
            </a:r>
          </a:p>
          <a:p>
            <a:pPr>
              <a:lnSpc>
                <a:spcPct val="114000"/>
              </a:lnSpc>
            </a:pPr>
            <a:endParaRPr lang="en-US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dodjela</a:t>
            </a:r>
            <a:r>
              <a:rPr lang="en-US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bespovratnih</a:t>
            </a:r>
            <a:r>
              <a:rPr lang="en-US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sredstava</a:t>
            </a:r>
            <a:r>
              <a:rPr lang="en-US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projektima</a:t>
            </a:r>
            <a:endParaRPr lang="en-US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lnSpc>
                <a:spcPct val="114000"/>
              </a:lnSpc>
              <a:buFont typeface="Wingdings" panose="05000000000000000000" pitchFamily="2" charset="2"/>
              <a:buChar char="ü"/>
            </a:pPr>
            <a:endParaRPr lang="en-US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projekti</a:t>
            </a:r>
            <a:r>
              <a:rPr lang="en-US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 </a:t>
            </a:r>
            <a:r>
              <a:rPr lang="en-US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prekograničnom</a:t>
            </a:r>
            <a:r>
              <a:rPr lang="en-US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dimenzijom</a:t>
            </a:r>
            <a:endParaRPr lang="en-US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lnSpc>
                <a:spcPct val="114000"/>
              </a:lnSpc>
              <a:buFont typeface="Wingdings" panose="05000000000000000000" pitchFamily="2" charset="2"/>
              <a:buChar char="ü"/>
            </a:pPr>
            <a:endParaRPr lang="en-US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inicijative</a:t>
            </a:r>
            <a:r>
              <a:rPr lang="en-US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br>
              <a:rPr lang="en-US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Europska</a:t>
            </a:r>
            <a:r>
              <a:rPr lang="en-US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prijestolnica</a:t>
            </a:r>
            <a:r>
              <a:rPr lang="en-US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kulture</a:t>
            </a:r>
            <a:r>
              <a:rPr lang="en-US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Europska</a:t>
            </a:r>
            <a:r>
              <a:rPr lang="en-US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oznaka</a:t>
            </a:r>
            <a:r>
              <a:rPr lang="en-US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baštine</a:t>
            </a:r>
            <a:r>
              <a:rPr lang="en-US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Dani </a:t>
            </a:r>
            <a:r>
              <a:rPr lang="en-US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europske</a:t>
            </a:r>
            <a:r>
              <a:rPr lang="en-US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baštine</a:t>
            </a:r>
            <a:r>
              <a:rPr lang="en-US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Nagrade</a:t>
            </a:r>
            <a:r>
              <a:rPr lang="en-US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Europske</a:t>
            </a:r>
            <a:r>
              <a:rPr lang="en-US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Unije</a:t>
            </a:r>
            <a:endParaRPr lang="en-US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1D90AF38-2F5D-44D2-9E16-24085E20B37F}"/>
              </a:ext>
            </a:extLst>
          </p:cNvPr>
          <p:cNvSpPr txBox="1">
            <a:spLocks/>
          </p:cNvSpPr>
          <p:nvPr/>
        </p:nvSpPr>
        <p:spPr>
          <a:xfrm>
            <a:off x="863696" y="502802"/>
            <a:ext cx="10425223" cy="845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 Kreativna Europa - Kultura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="" xmlns:a16="http://schemas.microsoft.com/office/drawing/2014/main" id="{99355871-4027-47A2-95C7-B607D5AC7E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125" y="1921789"/>
            <a:ext cx="1643732" cy="135802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01704260-16AD-4017-9E7A-BE95CB6FAF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394" y="4109082"/>
            <a:ext cx="2376463" cy="1700315"/>
          </a:xfrm>
          <a:prstGeom prst="rect">
            <a:avLst/>
          </a:prstGeom>
        </p:spPr>
      </p:pic>
      <p:pic>
        <p:nvPicPr>
          <p:cNvPr id="11" name="Picture 10" descr="A picture containing indoor, cat, table, photo&#10;&#10;Description automatically generated">
            <a:extLst>
              <a:ext uri="{FF2B5EF4-FFF2-40B4-BE49-F238E27FC236}">
                <a16:creationId xmlns="" xmlns:a16="http://schemas.microsoft.com/office/drawing/2014/main" id="{31F6D39D-A0F4-4988-A00A-5B9020723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082" y="1927565"/>
            <a:ext cx="2703158" cy="388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489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1" t="6117" r="-30" b="75706"/>
          <a:stretch/>
        </p:blipFill>
        <p:spPr>
          <a:xfrm>
            <a:off x="-31898" y="-10633"/>
            <a:ext cx="12227442" cy="14247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F7234B2-732F-442C-9C37-7F90157D3E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57" b="15145"/>
          <a:stretch/>
        </p:blipFill>
        <p:spPr>
          <a:xfrm>
            <a:off x="5766340" y="6258796"/>
            <a:ext cx="659319" cy="5992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606C9B4-E4AF-43A9-A65E-608A8F17EF08}"/>
              </a:ext>
            </a:extLst>
          </p:cNvPr>
          <p:cNvSpPr txBox="1"/>
          <p:nvPr/>
        </p:nvSpPr>
        <p:spPr>
          <a:xfrm>
            <a:off x="863695" y="2026428"/>
            <a:ext cx="10425223" cy="416652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b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TKO MOŽE SUDJELOVATI?</a:t>
            </a:r>
          </a:p>
          <a:p>
            <a:pPr>
              <a:lnSpc>
                <a:spcPct val="114000"/>
              </a:lnSpc>
            </a:pPr>
            <a:endParaRPr lang="en-US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hr-BA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države članice EU</a:t>
            </a:r>
          </a:p>
          <a:p>
            <a:pPr marL="342900" indent="-34290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x-none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države </a:t>
            </a:r>
            <a:r>
              <a:rPr lang="hr-BA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pristupne i </a:t>
            </a:r>
            <a:r>
              <a:rPr lang="x-none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potencijalne</a:t>
            </a:r>
            <a:r>
              <a:rPr lang="hr-BA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x-none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kandidatkinje</a:t>
            </a:r>
            <a:r>
              <a:rPr lang="hr-BA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za članstvo</a:t>
            </a:r>
          </a:p>
          <a:p>
            <a:pPr marL="342900" indent="-34290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x-none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države članice Europskog gospodarskog prostora</a:t>
            </a:r>
            <a:endParaRPr lang="hr-BA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x-none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države članice Europske politike susjedstva</a:t>
            </a:r>
          </a:p>
          <a:p>
            <a:pPr marL="342900" indent="-342900">
              <a:lnSpc>
                <a:spcPct val="114000"/>
              </a:lnSpc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lnSpc>
                <a:spcPct val="114000"/>
              </a:lnSpc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lnSpc>
                <a:spcPct val="114000"/>
              </a:lnSpc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lnSpc>
                <a:spcPct val="114000"/>
              </a:lnSpc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lnSpc>
                <a:spcPct val="114000"/>
              </a:lnSpc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lnSpc>
                <a:spcPct val="114000"/>
              </a:lnSpc>
              <a:buFont typeface="Arial" pitchFamily="34" charset="0"/>
              <a:buChar char="•"/>
            </a:pPr>
            <a:r>
              <a:rPr lang="hr-BA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Ujedinjeno Kraljevstvo, </a:t>
            </a:r>
            <a:r>
              <a:rPr lang="hr-BA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Island</a:t>
            </a:r>
            <a:r>
              <a:rPr lang="hr-BA" b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Norveška, Albanija, Bosna i Hercegovina, Sjeverna Makedonija, Crna Gora, Srbija</a:t>
            </a:r>
          </a:p>
          <a:p>
            <a:pPr marL="342900" indent="-342900">
              <a:lnSpc>
                <a:spcPct val="114000"/>
              </a:lnSpc>
              <a:buFont typeface="Arial" pitchFamily="34" charset="0"/>
              <a:buChar char="•"/>
            </a:pPr>
            <a:r>
              <a:rPr lang="hr-BA" b="1" dirty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Gruzija, Moldavija, Ukrajina, Tunis, Armenija, Kosovo</a:t>
            </a:r>
            <a:endParaRPr lang="en-US" b="1" dirty="0">
              <a:solidFill>
                <a:schemeClr val="accent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lnSpc>
                <a:spcPct val="114000"/>
              </a:lnSpc>
              <a:buFont typeface="Arial" pitchFamily="34" charset="0"/>
              <a:buChar char="•"/>
            </a:pPr>
            <a:endParaRPr lang="en-US" b="1" dirty="0">
              <a:solidFill>
                <a:schemeClr val="accent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14000"/>
              </a:lnSpc>
            </a:pPr>
            <a:endParaRPr lang="en-US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>
              <a:lnSpc>
                <a:spcPct val="114000"/>
              </a:lnSpc>
            </a:pPr>
            <a:r>
              <a:rPr lang="en-US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***</a:t>
            </a:r>
          </a:p>
          <a:p>
            <a:pPr algn="r">
              <a:lnSpc>
                <a:spcPct val="114000"/>
              </a:lnSpc>
            </a:pPr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  <a:hlinkClick r:id="rId4"/>
              </a:rPr>
              <a:t>https://ec.europa.eu/programmes/creative-europe/content/creative-europe-participating-countries_en</a:t>
            </a:r>
            <a:endParaRPr lang="en-US" sz="1200" dirty="0">
              <a:highlight>
                <a:srgbClr val="FFFF00"/>
              </a:highligh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1D90AF38-2F5D-44D2-9E16-24085E20B37F}"/>
              </a:ext>
            </a:extLst>
          </p:cNvPr>
          <p:cNvSpPr txBox="1">
            <a:spLocks/>
          </p:cNvSpPr>
          <p:nvPr/>
        </p:nvSpPr>
        <p:spPr>
          <a:xfrm>
            <a:off x="863696" y="502802"/>
            <a:ext cx="10425223" cy="845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 Kreativna Europa - Kultura</a:t>
            </a:r>
          </a:p>
        </p:txBody>
      </p:sp>
    </p:spTree>
    <p:extLst>
      <p:ext uri="{BB962C8B-B14F-4D97-AF65-F5344CB8AC3E}">
        <p14:creationId xmlns:p14="http://schemas.microsoft.com/office/powerpoint/2010/main" val="1591070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1" t="6117" r="-30" b="75706"/>
          <a:stretch/>
        </p:blipFill>
        <p:spPr>
          <a:xfrm>
            <a:off x="-31898" y="-10633"/>
            <a:ext cx="12227442" cy="14247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F7234B2-732F-442C-9C37-7F90157D3E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57" b="15145"/>
          <a:stretch/>
        </p:blipFill>
        <p:spPr>
          <a:xfrm>
            <a:off x="5766340" y="6258796"/>
            <a:ext cx="659319" cy="5992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606C9B4-E4AF-43A9-A65E-608A8F17EF08}"/>
              </a:ext>
            </a:extLst>
          </p:cNvPr>
          <p:cNvSpPr txBox="1"/>
          <p:nvPr/>
        </p:nvSpPr>
        <p:spPr>
          <a:xfrm>
            <a:off x="652742" y="1721679"/>
            <a:ext cx="10847130" cy="385060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v"/>
            </a:pPr>
            <a:r>
              <a:rPr lang="en-US" b="1" dirty="0" err="1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Europski</a:t>
            </a:r>
            <a:r>
              <a:rPr lang="en-US" b="1" dirty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projekti</a:t>
            </a:r>
            <a:r>
              <a:rPr lang="en-US" b="1" dirty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suradnje</a:t>
            </a:r>
            <a:r>
              <a:rPr lang="en-US" b="1" dirty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(70%)</a:t>
            </a: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v"/>
            </a:pPr>
            <a:endParaRPr lang="en-US" b="1" dirty="0">
              <a:solidFill>
                <a:schemeClr val="accent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v"/>
            </a:pPr>
            <a:endParaRPr lang="en-US" b="1" dirty="0">
              <a:solidFill>
                <a:schemeClr val="accent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v"/>
            </a:pPr>
            <a:r>
              <a:rPr lang="en-US" b="1" dirty="0" err="1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Projekti</a:t>
            </a:r>
            <a:r>
              <a:rPr lang="en-US" b="1" dirty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književnog</a:t>
            </a:r>
            <a:r>
              <a:rPr lang="en-US" b="1" dirty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prevođenja</a:t>
            </a:r>
            <a:endParaRPr lang="en-US" b="1" dirty="0">
              <a:solidFill>
                <a:schemeClr val="accent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14000"/>
              </a:lnSpc>
            </a:pPr>
            <a:endParaRPr lang="en-US" b="1" dirty="0">
              <a:solidFill>
                <a:schemeClr val="accent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14000"/>
              </a:lnSpc>
            </a:pPr>
            <a:endParaRPr lang="en-US" b="1" dirty="0">
              <a:solidFill>
                <a:schemeClr val="accent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v"/>
            </a:pPr>
            <a:r>
              <a:rPr lang="en-US" b="1" dirty="0" err="1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Europske</a:t>
            </a:r>
            <a:r>
              <a:rPr lang="en-US" b="1" dirty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platforme</a:t>
            </a:r>
            <a:endParaRPr lang="en-US" b="1" dirty="0">
              <a:solidFill>
                <a:schemeClr val="accent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14000"/>
              </a:lnSpc>
            </a:pPr>
            <a:endParaRPr lang="en-US" b="1" dirty="0">
              <a:solidFill>
                <a:schemeClr val="accent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14000"/>
              </a:lnSpc>
            </a:pPr>
            <a:endParaRPr lang="en-US" b="1" dirty="0">
              <a:solidFill>
                <a:schemeClr val="accent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v"/>
            </a:pPr>
            <a:r>
              <a:rPr lang="en-US" b="1" dirty="0" err="1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Europske</a:t>
            </a:r>
            <a:r>
              <a:rPr lang="en-US" b="1" dirty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mreže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14000"/>
              </a:lnSpc>
            </a:pPr>
            <a:endParaRPr lang="hr-HR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14000"/>
              </a:lnSpc>
            </a:pPr>
            <a:endParaRPr lang="en-US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86 </a:t>
            </a:r>
            <a:r>
              <a:rPr lang="en-US" sz="1600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projekata</a:t>
            </a:r>
            <a:endParaRPr lang="en-US" sz="16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96 </a:t>
            </a:r>
            <a:r>
              <a:rPr lang="en-US" sz="1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HR </a:t>
            </a:r>
            <a:r>
              <a:rPr lang="en-US" sz="1600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partnera</a:t>
            </a:r>
            <a:r>
              <a:rPr lang="en-US" sz="1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/ </a:t>
            </a:r>
            <a:r>
              <a:rPr lang="en-US" sz="16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14</a:t>
            </a:r>
            <a:r>
              <a:rPr lang="en-US" sz="1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HR </a:t>
            </a:r>
            <a:r>
              <a:rPr lang="en-US" sz="1600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vodećih</a:t>
            </a:r>
            <a:r>
              <a:rPr lang="en-US" sz="1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partnera</a:t>
            </a:r>
            <a:endParaRPr lang="en-US" sz="16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sz="1600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sz="1600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hr-HR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  <a:r>
              <a:rPr lang="en-US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projekta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HR </a:t>
            </a:r>
            <a:r>
              <a:rPr lang="en-US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nakladnika</a:t>
            </a:r>
            <a:endParaRPr lang="en-US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10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platformi</a:t>
            </a:r>
            <a:endParaRPr lang="en-US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11 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HR </a:t>
            </a:r>
            <a:r>
              <a:rPr lang="en-US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partnera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/ </a:t>
            </a:r>
            <a:r>
              <a:rPr lang="en-US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1 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HR </a:t>
            </a:r>
            <a:r>
              <a:rPr lang="en-US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vodeći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partner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hr-HR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17 </a:t>
            </a:r>
            <a:r>
              <a:rPr lang="en-US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mreža</a:t>
            </a:r>
            <a:endParaRPr lang="en-US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23 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HR </a:t>
            </a:r>
            <a:r>
              <a:rPr lang="en-US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partnera</a:t>
            </a:r>
            <a:endParaRPr lang="en-US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1D90AF38-2F5D-44D2-9E16-24085E20B37F}"/>
              </a:ext>
            </a:extLst>
          </p:cNvPr>
          <p:cNvSpPr txBox="1">
            <a:spLocks/>
          </p:cNvSpPr>
          <p:nvPr/>
        </p:nvSpPr>
        <p:spPr>
          <a:xfrm>
            <a:off x="863696" y="502802"/>
            <a:ext cx="10425223" cy="845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 Kreativna Europa - Kultura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2285" y="5453875"/>
            <a:ext cx="10808044" cy="46166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endParaRPr lang="hr-HR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hr-H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r-HR" sz="1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https://ec.europa.eu/programmes/creative-europe/projects/</a:t>
            </a:r>
            <a:endParaRPr lang="hr-HR" sz="12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r-HR" sz="12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hr-HR" sz="1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http://deskkultura.hr/hr/projekti</a:t>
            </a:r>
            <a:endParaRPr lang="hr-HR" sz="12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380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30549"/>
            <a:ext cx="10515600" cy="3646413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endParaRPr lang="hr-HR" sz="2400" u="sng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hr-H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F7234B2-732F-442C-9C37-7F90157D3E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57" b="15145"/>
          <a:stretch/>
        </p:blipFill>
        <p:spPr>
          <a:xfrm>
            <a:off x="5766340" y="6258796"/>
            <a:ext cx="659319" cy="5992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2AAEA67-FE70-4346-BCCA-D12C0C2555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61" b="16964"/>
          <a:stretch/>
        </p:blipFill>
        <p:spPr>
          <a:xfrm>
            <a:off x="0" y="0"/>
            <a:ext cx="12180021" cy="186944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0ACA7563-2A71-4D52-9096-31407F2A0382}"/>
              </a:ext>
            </a:extLst>
          </p:cNvPr>
          <p:cNvSpPr txBox="1">
            <a:spLocks/>
          </p:cNvSpPr>
          <p:nvPr/>
        </p:nvSpPr>
        <p:spPr>
          <a:xfrm>
            <a:off x="571500" y="2154074"/>
            <a:ext cx="10782300" cy="393176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BA" sz="2400" b="1" dirty="0">
                <a:solidFill>
                  <a:schemeClr val="accent2"/>
                </a:solidFill>
                <a:latin typeface="Verdana" pitchFamily="34" charset="0"/>
                <a:ea typeface="Verdana" pitchFamily="34" charset="0"/>
              </a:rPr>
              <a:t>Nacionalno sufinanciranje</a:t>
            </a:r>
            <a:r>
              <a:rPr lang="en-US" sz="2400" b="1" dirty="0">
                <a:solidFill>
                  <a:schemeClr val="accent2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Verdana" pitchFamily="34" charset="0"/>
                <a:ea typeface="Verdana" pitchFamily="34" charset="0"/>
              </a:rPr>
              <a:t>Ministarstva</a:t>
            </a:r>
            <a:r>
              <a:rPr lang="en-US" sz="2400" b="1" dirty="0">
                <a:solidFill>
                  <a:schemeClr val="accent2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Verdana" pitchFamily="34" charset="0"/>
                <a:ea typeface="Verdana" pitchFamily="34" charset="0"/>
              </a:rPr>
              <a:t>kulture</a:t>
            </a:r>
            <a:r>
              <a:rPr lang="en-US" sz="2400" b="1" dirty="0">
                <a:solidFill>
                  <a:schemeClr val="accent2"/>
                </a:solidFill>
                <a:latin typeface="Verdana" pitchFamily="34" charset="0"/>
                <a:ea typeface="Verdana" pitchFamily="34" charset="0"/>
              </a:rPr>
              <a:t> RH</a:t>
            </a:r>
            <a:endParaRPr lang="hr-BA" sz="2400" b="1" dirty="0">
              <a:solidFill>
                <a:schemeClr val="accent2"/>
              </a:solidFill>
              <a:latin typeface="Verdana" pitchFamily="34" charset="0"/>
              <a:ea typeface="Verdana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hr-BA" sz="1200" dirty="0">
              <a:latin typeface="Verdana" pitchFamily="34" charset="0"/>
              <a:ea typeface="Verdana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hr-BA" sz="2000" b="1" i="1" dirty="0">
                <a:latin typeface="Verdana" pitchFamily="34" charset="0"/>
                <a:ea typeface="Verdana" pitchFamily="34" charset="0"/>
              </a:rPr>
              <a:t>Pravilnik o sufinanciranju projekata odobrenih u okviru</a:t>
            </a:r>
            <a:r>
              <a:rPr lang="en-US" sz="2000" b="1" i="1" dirty="0">
                <a:latin typeface="Verdana" pitchFamily="34" charset="0"/>
                <a:ea typeface="Verdana" pitchFamily="34" charset="0"/>
              </a:rPr>
              <a:t> </a:t>
            </a:r>
            <a:r>
              <a:rPr lang="hr-BA" sz="2000" b="1" i="1" dirty="0">
                <a:latin typeface="Verdana" pitchFamily="34" charset="0"/>
                <a:ea typeface="Verdana" pitchFamily="34" charset="0"/>
              </a:rPr>
              <a:t>programa EU</a:t>
            </a:r>
            <a:endParaRPr lang="en-US" sz="2000" b="1" i="1" dirty="0">
              <a:latin typeface="Verdana" pitchFamily="34" charset="0"/>
              <a:ea typeface="Verdana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hr-BA" sz="2000" b="1" i="1" dirty="0">
                <a:latin typeface="Verdana" pitchFamily="34" charset="0"/>
                <a:ea typeface="Verdana" pitchFamily="34" charset="0"/>
              </a:rPr>
              <a:t>Kreativna Europa – potprogram Kultura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r-BA" sz="2000" b="1" i="1" dirty="0">
              <a:latin typeface="Verdana" pitchFamily="34" charset="0"/>
              <a:ea typeface="Verdana" pitchFamily="34" charset="0"/>
            </a:endParaRPr>
          </a:p>
          <a:p>
            <a:pPr marL="0" indent="0">
              <a:buNone/>
            </a:pPr>
            <a:r>
              <a:rPr lang="hr-BA" sz="2000" i="1" dirty="0">
                <a:latin typeface="Verdana" pitchFamily="34" charset="0"/>
                <a:ea typeface="Verdana" pitchFamily="34" charset="0"/>
              </a:rPr>
              <a:t>Zahtjev za sufinanciranje projekta programa EU Kreativna Europa</a:t>
            </a:r>
            <a:r>
              <a:rPr lang="en-US" sz="2000" i="1" dirty="0">
                <a:latin typeface="Verdana" pitchFamily="34" charset="0"/>
                <a:ea typeface="Verdana" pitchFamily="34" charset="0"/>
              </a:rPr>
              <a:t> </a:t>
            </a:r>
            <a:r>
              <a:rPr lang="hr-BA" sz="2000" i="1" dirty="0">
                <a:latin typeface="Verdana" pitchFamily="34" charset="0"/>
                <a:ea typeface="Verdana" pitchFamily="34" charset="0"/>
              </a:rPr>
              <a:t>– potprogram Kultura</a:t>
            </a:r>
            <a:endParaRPr lang="en-US" sz="2000" i="1" dirty="0">
              <a:latin typeface="Verdana" pitchFamily="34" charset="0"/>
              <a:ea typeface="Verdana" pitchFamily="34" charset="0"/>
            </a:endParaRPr>
          </a:p>
          <a:p>
            <a:pPr algn="r">
              <a:buFont typeface="Wingdings" panose="05000000000000000000" pitchFamily="2" charset="2"/>
              <a:buChar char="ü"/>
            </a:pPr>
            <a:r>
              <a:rPr lang="hr-BA" sz="2000" b="1" u="sng" dirty="0">
                <a:solidFill>
                  <a:schemeClr val="accent2"/>
                </a:solidFill>
                <a:latin typeface="Verdana" pitchFamily="34" charset="0"/>
                <a:ea typeface="Verdana" pitchFamily="34" charset="0"/>
              </a:rPr>
              <a:t>15 dana </a:t>
            </a:r>
            <a:r>
              <a:rPr lang="hr-BA" sz="2000" b="1" dirty="0">
                <a:solidFill>
                  <a:schemeClr val="accent2"/>
                </a:solidFill>
                <a:latin typeface="Verdana" pitchFamily="34" charset="0"/>
                <a:ea typeface="Verdana" pitchFamily="34" charset="0"/>
              </a:rPr>
              <a:t>od isteka roka poziva</a:t>
            </a:r>
            <a:r>
              <a:rPr lang="en-US" sz="2000" b="1" dirty="0">
                <a:solidFill>
                  <a:schemeClr val="accent2"/>
                </a:solidFill>
                <a:latin typeface="Verdana" pitchFamily="34" charset="0"/>
                <a:ea typeface="Verdana" pitchFamily="34" charset="0"/>
              </a:rPr>
              <a:t>!</a:t>
            </a:r>
            <a:endParaRPr lang="hr-BA" sz="2000" i="1" dirty="0">
              <a:latin typeface="Verdana" pitchFamily="34" charset="0"/>
              <a:ea typeface="Verdana" pitchFamily="34" charset="0"/>
            </a:endParaRPr>
          </a:p>
          <a:p>
            <a:endParaRPr lang="hr-BA" sz="2000" dirty="0">
              <a:latin typeface="Verdana" pitchFamily="34" charset="0"/>
              <a:ea typeface="Verdana" pitchFamily="34" charset="0"/>
            </a:endParaRPr>
          </a:p>
          <a:p>
            <a:r>
              <a:rPr lang="hr-BA" sz="1900" dirty="0">
                <a:latin typeface="Verdana" pitchFamily="34" charset="0"/>
                <a:ea typeface="Verdana" pitchFamily="34" charset="0"/>
              </a:rPr>
              <a:t>Europski projekti suradnje: vodeći 20-50%, partner 20-40%</a:t>
            </a:r>
          </a:p>
          <a:p>
            <a:r>
              <a:rPr lang="hr-BA" sz="1900" b="1" dirty="0">
                <a:solidFill>
                  <a:schemeClr val="accent2"/>
                </a:solidFill>
                <a:latin typeface="Verdana" pitchFamily="34" charset="0"/>
                <a:ea typeface="Verdana" pitchFamily="34" charset="0"/>
              </a:rPr>
              <a:t>Projekti književnih prijevoda: 10-30%</a:t>
            </a:r>
          </a:p>
          <a:p>
            <a:r>
              <a:rPr lang="hr-BA" sz="1900" dirty="0">
                <a:latin typeface="Verdana" pitchFamily="34" charset="0"/>
                <a:ea typeface="Verdana" pitchFamily="34" charset="0"/>
              </a:rPr>
              <a:t>Europske platforme: 40-70%</a:t>
            </a:r>
          </a:p>
          <a:p>
            <a:r>
              <a:rPr lang="hr-BA" sz="1900" dirty="0">
                <a:latin typeface="Verdana" pitchFamily="34" charset="0"/>
                <a:ea typeface="Verdana" pitchFamily="34" charset="0"/>
              </a:rPr>
              <a:t>Europske mreže: 30-60%</a:t>
            </a:r>
            <a:endParaRPr lang="hr-BA" sz="2000" dirty="0">
              <a:latin typeface="Verdana" pitchFamily="34" charset="0"/>
              <a:ea typeface="Verdana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hr-BA" sz="2400" b="1" dirty="0">
              <a:solidFill>
                <a:schemeClr val="accent6"/>
              </a:solidFill>
              <a:latin typeface="Verdana" pitchFamily="34" charset="0"/>
              <a:ea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071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1" t="6117" r="-30" b="75706"/>
          <a:stretch/>
        </p:blipFill>
        <p:spPr>
          <a:xfrm>
            <a:off x="-31898" y="-10633"/>
            <a:ext cx="12227442" cy="1424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671" y="522403"/>
            <a:ext cx="10425223" cy="845485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Potprogram</a:t>
            </a:r>
            <a:r>
              <a:rPr lang="en-US" sz="3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Kultura</a:t>
            </a:r>
            <a:r>
              <a:rPr lang="en-US" sz="3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US" sz="3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pozivi</a:t>
            </a:r>
            <a:r>
              <a:rPr lang="en-US" sz="3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 2020. g.</a:t>
            </a:r>
            <a:endParaRPr lang="hr-HR" sz="3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F7234B2-732F-442C-9C37-7F90157D3E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57" b="15145"/>
          <a:stretch/>
        </p:blipFill>
        <p:spPr>
          <a:xfrm>
            <a:off x="5766340" y="6258796"/>
            <a:ext cx="659319" cy="599204"/>
          </a:xfrm>
          <a:prstGeom prst="rect">
            <a:avLst/>
          </a:prstGeom>
        </p:spPr>
      </p:pic>
      <p:pic>
        <p:nvPicPr>
          <p:cNvPr id="11" name="Picture 10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xmlns="" id="{7DE95826-2761-4B44-8E05-F3C1541C00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6" r="2552"/>
          <a:stretch/>
        </p:blipFill>
        <p:spPr>
          <a:xfrm>
            <a:off x="1" y="1414130"/>
            <a:ext cx="4687330" cy="544387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CD5A4160-18D8-43B0-96EB-F52FFFC90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9230" y="2108885"/>
            <a:ext cx="7031286" cy="3814119"/>
          </a:xfrm>
        </p:spPr>
        <p:txBody>
          <a:bodyPr numCol="1">
            <a:normAutofit/>
          </a:bodyPr>
          <a:lstStyle/>
          <a:p>
            <a:pPr lvl="0" algn="r">
              <a:buFont typeface="Wingdings" panose="05000000000000000000" pitchFamily="2" charset="2"/>
              <a:buChar char="ü"/>
              <a:defRPr/>
            </a:pPr>
            <a:r>
              <a:rPr lang="pl-PL" sz="1600" b="1" i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Projekti kulturne suradnje u </a:t>
            </a:r>
            <a:r>
              <a:rPr lang="pl-PL" sz="1600" b="1" i="1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zemljama Zapadnog </a:t>
            </a:r>
            <a:r>
              <a:rPr lang="pl-PL" sz="1600" b="1" i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Balkana</a:t>
            </a:r>
            <a:endParaRPr lang="en-US" sz="1600" b="1" i="1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 algn="r">
              <a:buNone/>
              <a:defRPr/>
            </a:pPr>
            <a:r>
              <a:rPr lang="hr-HR" sz="1600" dirty="0">
                <a:latin typeface="Verdana" panose="020B0604030504040204" pitchFamily="34" charset="0"/>
                <a:ea typeface="Verdana" panose="020B0604030504040204" pitchFamily="34" charset="0"/>
              </a:rPr>
              <a:t>ROK: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17.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ožujka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2020., 17:00 h</a:t>
            </a:r>
          </a:p>
          <a:p>
            <a:pPr marL="0" lvl="0" indent="0" algn="r">
              <a:buNone/>
              <a:defRPr/>
            </a:pPr>
            <a:endParaRPr lang="en-US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r">
              <a:buFont typeface="Wingdings" panose="05000000000000000000" pitchFamily="2" charset="2"/>
              <a:buChar char="ü"/>
              <a:defRPr/>
            </a:pPr>
            <a:r>
              <a:rPr lang="en-US" sz="1600" b="1" i="1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Digitalno</a:t>
            </a:r>
            <a:r>
              <a:rPr lang="en-US" sz="1600" b="1" i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b="1" i="1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povezivanje</a:t>
            </a:r>
            <a:r>
              <a:rPr lang="hr-HR" sz="1600" b="1" i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b="1" i="1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kultura</a:t>
            </a:r>
            <a:r>
              <a:rPr lang="hr-HR" sz="1600" b="1" i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b="1" i="1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US" sz="1600" b="1" i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b="1" i="1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audiovizualnih</a:t>
            </a:r>
            <a:r>
              <a:rPr lang="en-US" sz="1600" b="1" i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b="1" i="1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sadržaja</a:t>
            </a:r>
            <a:endParaRPr lang="hr-HR" sz="1600" b="1" i="1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r">
              <a:buNone/>
              <a:defRPr/>
            </a:pPr>
            <a:r>
              <a:rPr lang="hr-HR" sz="1600" dirty="0">
                <a:latin typeface="Verdana" panose="020B0604030504040204" pitchFamily="34" charset="0"/>
                <a:ea typeface="Verdana" panose="020B0604030504040204" pitchFamily="34" charset="0"/>
              </a:rPr>
              <a:t>ROK: 14. svibnja 2020., 17:00 h</a:t>
            </a:r>
          </a:p>
          <a:p>
            <a:pPr marL="0" indent="0" algn="r">
              <a:buNone/>
              <a:defRPr/>
            </a:pPr>
            <a:endParaRPr lang="hr-H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r">
              <a:buNone/>
              <a:defRPr/>
            </a:pPr>
            <a:endParaRPr lang="hr-HR" sz="1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r">
              <a:buNone/>
              <a:defRPr/>
            </a:pPr>
            <a:r>
              <a:rPr lang="hr-HR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algn="r">
              <a:buFont typeface="Wingdings" panose="05000000000000000000" pitchFamily="2" charset="2"/>
              <a:buChar char="v"/>
              <a:defRPr/>
            </a:pPr>
            <a:r>
              <a:rPr lang="en-US" sz="1600" b="1" i="1" dirty="0" err="1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Poziv</a:t>
            </a:r>
            <a:r>
              <a:rPr lang="en-US" sz="1600" b="1" i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za </a:t>
            </a:r>
            <a:r>
              <a:rPr lang="en-US" sz="1600" b="1" i="1" dirty="0" err="1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potporu</a:t>
            </a:r>
            <a:r>
              <a:rPr lang="en-US" sz="1600" b="1" i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za</a:t>
            </a:r>
            <a:r>
              <a:rPr lang="hr-HR" sz="1600" b="1" i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b="1" i="1" dirty="0" err="1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Projekte</a:t>
            </a:r>
            <a:r>
              <a:rPr lang="en-US" sz="1600" b="1" i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b="1" i="1" dirty="0" err="1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književnog</a:t>
            </a:r>
            <a:r>
              <a:rPr lang="en-US" sz="1600" b="1" i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b="1" i="1" dirty="0" err="1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prevođenja</a:t>
            </a:r>
            <a:endParaRPr lang="en-US" sz="1600" b="1" i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r">
              <a:buFont typeface="Wingdings" panose="05000000000000000000" pitchFamily="2" charset="2"/>
              <a:buChar char="Ø"/>
              <a:defRPr/>
            </a:pP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očekivana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objava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veljača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2020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hr-H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r">
              <a:buFont typeface="Wingdings" panose="05000000000000000000" pitchFamily="2" charset="2"/>
              <a:buChar char="Ø"/>
              <a:defRPr/>
            </a:pPr>
            <a:r>
              <a:rPr lang="hr-HR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primjena Pravilnika!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198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1" t="6117" r="-30" b="75706"/>
          <a:stretch/>
        </p:blipFill>
        <p:spPr>
          <a:xfrm>
            <a:off x="-31898" y="-10633"/>
            <a:ext cx="12227442" cy="1424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671" y="522403"/>
            <a:ext cx="10425223" cy="845485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Posebne</a:t>
            </a:r>
            <a:r>
              <a:rPr lang="en-US" sz="3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inicijative</a:t>
            </a:r>
            <a:r>
              <a:rPr lang="en-US" sz="3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US" sz="3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pozivi</a:t>
            </a:r>
            <a:r>
              <a:rPr lang="en-US" sz="3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 2020. g.</a:t>
            </a:r>
            <a:endParaRPr lang="hr-HR" sz="3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F7234B2-732F-442C-9C37-7F90157D3E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57" b="15145"/>
          <a:stretch/>
        </p:blipFill>
        <p:spPr>
          <a:xfrm>
            <a:off x="5766340" y="6258796"/>
            <a:ext cx="659319" cy="599204"/>
          </a:xfrm>
          <a:prstGeom prst="rect">
            <a:avLst/>
          </a:prstGeom>
        </p:spPr>
      </p:pic>
      <p:pic>
        <p:nvPicPr>
          <p:cNvPr id="8" name="Picture 7" descr="A picture containing black, white, player&#10;&#10;Description automatically generated">
            <a:extLst>
              <a:ext uri="{FF2B5EF4-FFF2-40B4-BE49-F238E27FC236}">
                <a16:creationId xmlns:a16="http://schemas.microsoft.com/office/drawing/2014/main" xmlns="" id="{FBFBBF0D-8D3F-40B8-86A2-00E3F6BCED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71" y="4274052"/>
            <a:ext cx="3704088" cy="1668508"/>
          </a:xfrm>
          <a:prstGeom prst="rect">
            <a:avLst/>
          </a:prstGeom>
        </p:spPr>
      </p:pic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79EC7A46-B191-4DC4-A8AF-6B9D324890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20" y="1804142"/>
            <a:ext cx="3699039" cy="20798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BB13870-9810-4E19-916A-EA760CD3B2BF}"/>
              </a:ext>
            </a:extLst>
          </p:cNvPr>
          <p:cNvSpPr txBox="1"/>
          <p:nvPr/>
        </p:nvSpPr>
        <p:spPr>
          <a:xfrm>
            <a:off x="5120640" y="1896177"/>
            <a:ext cx="580403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i-Portunus</a:t>
            </a:r>
            <a:endParaRPr lang="en-US" b="1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potpora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kratkoročnoj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mobilnosti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umjetnika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kulturnih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djelatnika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mogućnost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individualnih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prijava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2019. / </a:t>
            </a: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</a:rPr>
              <a:t>3 </a:t>
            </a:r>
            <a:r>
              <a:rPr lang="en-US" sz="1600" b="1" dirty="0" err="1">
                <a:latin typeface="Verdana" panose="020B0604030504040204" pitchFamily="34" charset="0"/>
                <a:ea typeface="Verdana" panose="020B0604030504040204" pitchFamily="34" charset="0"/>
              </a:rPr>
              <a:t>poziva</a:t>
            </a:r>
            <a:endParaRPr lang="en-US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r">
              <a:buFont typeface="Wingdings" panose="05000000000000000000" pitchFamily="2" charset="2"/>
              <a:buChar char="Ø"/>
            </a:pP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hlinkClick r:id="rId6"/>
              </a:rPr>
              <a:t>https://www.i-portunus.eu/</a:t>
            </a:r>
            <a:endParaRPr lang="hr-HR" sz="1400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Music Moves Europe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ciljana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potpora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glazbenom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sektoru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2018. / </a:t>
            </a: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1.5 mil EUR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2+2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poziva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2019. / </a:t>
            </a: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mil EUR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2+4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poziva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r">
              <a:buFont typeface="Wingdings" panose="05000000000000000000" pitchFamily="2" charset="2"/>
              <a:buChar char="Ø"/>
            </a:pP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/>
              </a:rPr>
              <a:t>https://ec.europa.eu/programmes/creative-europe/actions/music-moves-europe_en</a:t>
            </a:r>
            <a:endParaRPr lang="hr-HR" sz="14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058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490</Words>
  <Application>Microsoft Office PowerPoint</Application>
  <PresentationFormat>Widescreen</PresentationFormat>
  <Paragraphs>143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Verdana</vt:lpstr>
      <vt:lpstr>Wingdings</vt:lpstr>
      <vt:lpstr>Office Theme</vt:lpstr>
      <vt:lpstr>Program Kreativna Europa: potprogram Kultura  Desk Kreativne Europe pri Ministarstvu kulture RH</vt:lpstr>
      <vt:lpstr>Program Kreativna Europa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Potprogram Kultura: pozivi u 2020. g.</vt:lpstr>
      <vt:lpstr>Posebne inicijative: pozivi u 2020. g.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Kreativna Europa: potprogram Kultura  Desk Kreativne Europe pri Ministarstvu kulture RH</dc:title>
  <dc:creator>Petra Šlosel</dc:creator>
  <cp:lastModifiedBy>Petra Šlosel</cp:lastModifiedBy>
  <cp:revision>5</cp:revision>
  <dcterms:created xsi:type="dcterms:W3CDTF">2020-02-24T12:17:59Z</dcterms:created>
  <dcterms:modified xsi:type="dcterms:W3CDTF">2020-02-24T12:33:23Z</dcterms:modified>
</cp:coreProperties>
</file>