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2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6"/>
  </p:notesMasterIdLst>
  <p:handoutMasterIdLst>
    <p:handoutMasterId r:id="rId27"/>
  </p:handoutMasterIdLst>
  <p:sldIdLst>
    <p:sldId id="256" r:id="rId3"/>
    <p:sldId id="359" r:id="rId4"/>
    <p:sldId id="366" r:id="rId5"/>
    <p:sldId id="370" r:id="rId6"/>
    <p:sldId id="315" r:id="rId7"/>
    <p:sldId id="325" r:id="rId8"/>
    <p:sldId id="331" r:id="rId9"/>
    <p:sldId id="368" r:id="rId10"/>
    <p:sldId id="367" r:id="rId11"/>
    <p:sldId id="371" r:id="rId12"/>
    <p:sldId id="374" r:id="rId13"/>
    <p:sldId id="373" r:id="rId14"/>
    <p:sldId id="372" r:id="rId15"/>
    <p:sldId id="375" r:id="rId16"/>
    <p:sldId id="376" r:id="rId17"/>
    <p:sldId id="377" r:id="rId18"/>
    <p:sldId id="378" r:id="rId19"/>
    <p:sldId id="379" r:id="rId20"/>
    <p:sldId id="380" r:id="rId21"/>
    <p:sldId id="381" r:id="rId22"/>
    <p:sldId id="383" r:id="rId23"/>
    <p:sldId id="382" r:id="rId24"/>
    <p:sldId id="293" r:id="rId25"/>
  </p:sldIdLst>
  <p:sldSz cx="9144000" cy="6858000" type="screen4x3"/>
  <p:notesSz cx="6669088" cy="9926638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41" autoAdjust="0"/>
    <p:restoredTop sz="94255" autoAdjust="0"/>
  </p:normalViewPr>
  <p:slideViewPr>
    <p:cSldViewPr>
      <p:cViewPr varScale="1">
        <p:scale>
          <a:sx n="83" d="100"/>
          <a:sy n="83" d="100"/>
        </p:scale>
        <p:origin x="201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202"/>
    </p:cViewPr>
  </p:sorterViewPr>
  <p:notesViewPr>
    <p:cSldViewPr>
      <p:cViewPr varScale="1">
        <p:scale>
          <a:sx n="77" d="100"/>
          <a:sy n="77" d="100"/>
        </p:scale>
        <p:origin x="217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4D2E1EA-C9B3-4B2E-B9CA-C4EA187A509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0276DF48-F157-46D6-B79E-B18471347E59}">
      <dgm:prSet/>
      <dgm:spPr/>
      <dgm:t>
        <a:bodyPr/>
        <a:lstStyle/>
        <a:p>
          <a:r>
            <a:rPr lang="hr-HR" dirty="0"/>
            <a:t>O otvorenoj vlasti</a:t>
          </a:r>
        </a:p>
      </dgm:t>
    </dgm:pt>
    <dgm:pt modelId="{266275F7-8BC4-4A2A-BE6C-3D3E7E3A667D}" type="parTrans" cxnId="{C93B6C88-FC15-4310-B5D2-64E7A5190C23}">
      <dgm:prSet/>
      <dgm:spPr/>
      <dgm:t>
        <a:bodyPr/>
        <a:lstStyle/>
        <a:p>
          <a:endParaRPr lang="hr-HR"/>
        </a:p>
      </dgm:t>
    </dgm:pt>
    <dgm:pt modelId="{C16A9790-56EC-41C1-8D29-5A3F8B8D90AA}" type="sibTrans" cxnId="{C93B6C88-FC15-4310-B5D2-64E7A5190C23}">
      <dgm:prSet/>
      <dgm:spPr/>
      <dgm:t>
        <a:bodyPr/>
        <a:lstStyle/>
        <a:p>
          <a:endParaRPr lang="hr-HR"/>
        </a:p>
      </dgm:t>
    </dgm:pt>
    <dgm:pt modelId="{D4877C2A-021F-4484-B17D-A84B963B31A2}">
      <dgm:prSet/>
      <dgm:spPr/>
      <dgm:t>
        <a:bodyPr/>
        <a:lstStyle/>
        <a:p>
          <a:r>
            <a:rPr lang="hr-HR" dirty="0"/>
            <a:t>O inicijativi Partnerstvo za otvorenu vlast</a:t>
          </a:r>
        </a:p>
      </dgm:t>
    </dgm:pt>
    <dgm:pt modelId="{001548C1-152C-424E-A843-BCB02735D9EE}" type="parTrans" cxnId="{F504C4F1-65AA-498B-A056-7D909B9D96B4}">
      <dgm:prSet/>
      <dgm:spPr/>
      <dgm:t>
        <a:bodyPr/>
        <a:lstStyle/>
        <a:p>
          <a:endParaRPr lang="hr-HR"/>
        </a:p>
      </dgm:t>
    </dgm:pt>
    <dgm:pt modelId="{168F20FC-EACA-4F0E-88E5-C7D4748D12A7}" type="sibTrans" cxnId="{F504C4F1-65AA-498B-A056-7D909B9D96B4}">
      <dgm:prSet/>
      <dgm:spPr/>
      <dgm:t>
        <a:bodyPr/>
        <a:lstStyle/>
        <a:p>
          <a:endParaRPr lang="hr-HR"/>
        </a:p>
      </dgm:t>
    </dgm:pt>
    <dgm:pt modelId="{AD5DF5EF-0439-4BA0-8D93-D1D4DA2A780F}">
      <dgm:prSet/>
      <dgm:spPr/>
      <dgm:t>
        <a:bodyPr/>
        <a:lstStyle/>
        <a:p>
          <a:r>
            <a:rPr lang="hr-HR" dirty="0"/>
            <a:t>Sudjelovanje Republike Hrvatske u inicijativi</a:t>
          </a:r>
        </a:p>
      </dgm:t>
    </dgm:pt>
    <dgm:pt modelId="{B6DEFD76-BFA1-49F6-BC0E-47CA48527252}" type="parTrans" cxnId="{C08312A8-545B-458C-9278-51120269C988}">
      <dgm:prSet/>
      <dgm:spPr/>
      <dgm:t>
        <a:bodyPr/>
        <a:lstStyle/>
        <a:p>
          <a:endParaRPr lang="hr-HR"/>
        </a:p>
      </dgm:t>
    </dgm:pt>
    <dgm:pt modelId="{A293AA84-6BF3-42BD-91C6-883952C39A79}" type="sibTrans" cxnId="{C08312A8-545B-458C-9278-51120269C988}">
      <dgm:prSet/>
      <dgm:spPr/>
      <dgm:t>
        <a:bodyPr/>
        <a:lstStyle/>
        <a:p>
          <a:endParaRPr lang="hr-HR"/>
        </a:p>
      </dgm:t>
    </dgm:pt>
    <dgm:pt modelId="{DE9B39A2-0FF9-4978-858A-1F6C90A78DD0}">
      <dgm:prSet/>
      <dgm:spPr/>
      <dgm:t>
        <a:bodyPr/>
        <a:lstStyle/>
        <a:p>
          <a:r>
            <a:rPr lang="hr-HR" dirty="0"/>
            <a:t>Peti Akcijski plan za provedbu inicijative (2026.-2028.)</a:t>
          </a:r>
        </a:p>
      </dgm:t>
    </dgm:pt>
    <dgm:pt modelId="{6DCA6902-900D-4A10-9CA3-253A97E9755F}" type="parTrans" cxnId="{53E7F412-EC06-4424-B204-980E68560E31}">
      <dgm:prSet/>
      <dgm:spPr/>
      <dgm:t>
        <a:bodyPr/>
        <a:lstStyle/>
        <a:p>
          <a:endParaRPr lang="hr-HR"/>
        </a:p>
      </dgm:t>
    </dgm:pt>
    <dgm:pt modelId="{5389C671-BAB4-4FC8-ACD7-5361152DE8E6}" type="sibTrans" cxnId="{53E7F412-EC06-4424-B204-980E68560E31}">
      <dgm:prSet/>
      <dgm:spPr/>
      <dgm:t>
        <a:bodyPr/>
        <a:lstStyle/>
        <a:p>
          <a:endParaRPr lang="hr-HR"/>
        </a:p>
      </dgm:t>
    </dgm:pt>
    <dgm:pt modelId="{F0C4D782-3484-42FC-87C5-5628375DBB4B}" type="pres">
      <dgm:prSet presAssocID="{B4D2E1EA-C9B3-4B2E-B9CA-C4EA187A5091}" presName="linear" presStyleCnt="0">
        <dgm:presLayoutVars>
          <dgm:animLvl val="lvl"/>
          <dgm:resizeHandles val="exact"/>
        </dgm:presLayoutVars>
      </dgm:prSet>
      <dgm:spPr/>
    </dgm:pt>
    <dgm:pt modelId="{AE3BE9D5-2682-4C75-AE89-44219582F194}" type="pres">
      <dgm:prSet presAssocID="{0276DF48-F157-46D6-B79E-B18471347E59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DB4B3E71-48A2-4901-8148-ED688163B743}" type="pres">
      <dgm:prSet presAssocID="{C16A9790-56EC-41C1-8D29-5A3F8B8D90AA}" presName="spacer" presStyleCnt="0"/>
      <dgm:spPr/>
    </dgm:pt>
    <dgm:pt modelId="{80769ABE-19AD-484C-957C-8E572F6D25FD}" type="pres">
      <dgm:prSet presAssocID="{D4877C2A-021F-4484-B17D-A84B963B31A2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3D31D9C9-C0F5-4E2D-97C4-06A6C1B1F932}" type="pres">
      <dgm:prSet presAssocID="{168F20FC-EACA-4F0E-88E5-C7D4748D12A7}" presName="spacer" presStyleCnt="0"/>
      <dgm:spPr/>
    </dgm:pt>
    <dgm:pt modelId="{DB1FF6F4-3852-44A6-AD87-0D3502D81742}" type="pres">
      <dgm:prSet presAssocID="{AD5DF5EF-0439-4BA0-8D93-D1D4DA2A780F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1AC85AFC-9FFA-43FB-9595-5EFFE919B350}" type="pres">
      <dgm:prSet presAssocID="{A293AA84-6BF3-42BD-91C6-883952C39A79}" presName="spacer" presStyleCnt="0"/>
      <dgm:spPr/>
    </dgm:pt>
    <dgm:pt modelId="{7DD0C6E7-A318-4A4C-8BD4-9A21C1D0BBF8}" type="pres">
      <dgm:prSet presAssocID="{DE9B39A2-0FF9-4978-858A-1F6C90A78DD0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53E7F412-EC06-4424-B204-980E68560E31}" srcId="{B4D2E1EA-C9B3-4B2E-B9CA-C4EA187A5091}" destId="{DE9B39A2-0FF9-4978-858A-1F6C90A78DD0}" srcOrd="3" destOrd="0" parTransId="{6DCA6902-900D-4A10-9CA3-253A97E9755F}" sibTransId="{5389C671-BAB4-4FC8-ACD7-5361152DE8E6}"/>
    <dgm:cxn modelId="{758C0819-58D4-4E08-80D0-6F9F8C410333}" type="presOf" srcId="{DE9B39A2-0FF9-4978-858A-1F6C90A78DD0}" destId="{7DD0C6E7-A318-4A4C-8BD4-9A21C1D0BBF8}" srcOrd="0" destOrd="0" presId="urn:microsoft.com/office/officeart/2005/8/layout/vList2"/>
    <dgm:cxn modelId="{0C775A31-CC4D-4E44-95FD-109BE7AAD911}" type="presOf" srcId="{AD5DF5EF-0439-4BA0-8D93-D1D4DA2A780F}" destId="{DB1FF6F4-3852-44A6-AD87-0D3502D81742}" srcOrd="0" destOrd="0" presId="urn:microsoft.com/office/officeart/2005/8/layout/vList2"/>
    <dgm:cxn modelId="{96F0DB3E-5156-49BC-B9B2-94806EC13229}" type="presOf" srcId="{0276DF48-F157-46D6-B79E-B18471347E59}" destId="{AE3BE9D5-2682-4C75-AE89-44219582F194}" srcOrd="0" destOrd="0" presId="urn:microsoft.com/office/officeart/2005/8/layout/vList2"/>
    <dgm:cxn modelId="{C93B6C88-FC15-4310-B5D2-64E7A5190C23}" srcId="{B4D2E1EA-C9B3-4B2E-B9CA-C4EA187A5091}" destId="{0276DF48-F157-46D6-B79E-B18471347E59}" srcOrd="0" destOrd="0" parTransId="{266275F7-8BC4-4A2A-BE6C-3D3E7E3A667D}" sibTransId="{C16A9790-56EC-41C1-8D29-5A3F8B8D90AA}"/>
    <dgm:cxn modelId="{C08312A8-545B-458C-9278-51120269C988}" srcId="{B4D2E1EA-C9B3-4B2E-B9CA-C4EA187A5091}" destId="{AD5DF5EF-0439-4BA0-8D93-D1D4DA2A780F}" srcOrd="2" destOrd="0" parTransId="{B6DEFD76-BFA1-49F6-BC0E-47CA48527252}" sibTransId="{A293AA84-6BF3-42BD-91C6-883952C39A79}"/>
    <dgm:cxn modelId="{72477CBF-D84E-49A3-84C2-078629C04F1A}" type="presOf" srcId="{B4D2E1EA-C9B3-4B2E-B9CA-C4EA187A5091}" destId="{F0C4D782-3484-42FC-87C5-5628375DBB4B}" srcOrd="0" destOrd="0" presId="urn:microsoft.com/office/officeart/2005/8/layout/vList2"/>
    <dgm:cxn modelId="{99ADACD1-C573-4651-B7D4-7BF276E47194}" type="presOf" srcId="{D4877C2A-021F-4484-B17D-A84B963B31A2}" destId="{80769ABE-19AD-484C-957C-8E572F6D25FD}" srcOrd="0" destOrd="0" presId="urn:microsoft.com/office/officeart/2005/8/layout/vList2"/>
    <dgm:cxn modelId="{F504C4F1-65AA-498B-A056-7D909B9D96B4}" srcId="{B4D2E1EA-C9B3-4B2E-B9CA-C4EA187A5091}" destId="{D4877C2A-021F-4484-B17D-A84B963B31A2}" srcOrd="1" destOrd="0" parTransId="{001548C1-152C-424E-A843-BCB02735D9EE}" sibTransId="{168F20FC-EACA-4F0E-88E5-C7D4748D12A7}"/>
    <dgm:cxn modelId="{382FD50D-ED3C-4BD3-98CA-DEC7C5CF89F2}" type="presParOf" srcId="{F0C4D782-3484-42FC-87C5-5628375DBB4B}" destId="{AE3BE9D5-2682-4C75-AE89-44219582F194}" srcOrd="0" destOrd="0" presId="urn:microsoft.com/office/officeart/2005/8/layout/vList2"/>
    <dgm:cxn modelId="{A2BEEFC2-948A-4098-A38E-E85F2B460111}" type="presParOf" srcId="{F0C4D782-3484-42FC-87C5-5628375DBB4B}" destId="{DB4B3E71-48A2-4901-8148-ED688163B743}" srcOrd="1" destOrd="0" presId="urn:microsoft.com/office/officeart/2005/8/layout/vList2"/>
    <dgm:cxn modelId="{90768557-673C-4BED-980B-D8A4C4747121}" type="presParOf" srcId="{F0C4D782-3484-42FC-87C5-5628375DBB4B}" destId="{80769ABE-19AD-484C-957C-8E572F6D25FD}" srcOrd="2" destOrd="0" presId="urn:microsoft.com/office/officeart/2005/8/layout/vList2"/>
    <dgm:cxn modelId="{771B7B55-E333-4396-A734-C564DFEE5335}" type="presParOf" srcId="{F0C4D782-3484-42FC-87C5-5628375DBB4B}" destId="{3D31D9C9-C0F5-4E2D-97C4-06A6C1B1F932}" srcOrd="3" destOrd="0" presId="urn:microsoft.com/office/officeart/2005/8/layout/vList2"/>
    <dgm:cxn modelId="{64C3AF3A-A3AB-4F7E-B113-60A85969D897}" type="presParOf" srcId="{F0C4D782-3484-42FC-87C5-5628375DBB4B}" destId="{DB1FF6F4-3852-44A6-AD87-0D3502D81742}" srcOrd="4" destOrd="0" presId="urn:microsoft.com/office/officeart/2005/8/layout/vList2"/>
    <dgm:cxn modelId="{0428B387-44FC-42D1-8CC5-FED302940ABD}" type="presParOf" srcId="{F0C4D782-3484-42FC-87C5-5628375DBB4B}" destId="{1AC85AFC-9FFA-43FB-9595-5EFFE919B350}" srcOrd="5" destOrd="0" presId="urn:microsoft.com/office/officeart/2005/8/layout/vList2"/>
    <dgm:cxn modelId="{0C318037-B3FD-4865-B928-F27B0D814A85}" type="presParOf" srcId="{F0C4D782-3484-42FC-87C5-5628375DBB4B}" destId="{7DD0C6E7-A318-4A4C-8BD4-9A21C1D0BBF8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96E1BF75-81C0-444C-83CA-701CCC2AC20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F86A8CAD-C2FF-43DD-B058-21978E33C6F5}">
      <dgm:prSet custT="1"/>
      <dgm:spPr/>
      <dgm:t>
        <a:bodyPr/>
        <a:lstStyle/>
        <a:p>
          <a:pPr algn="ctr"/>
          <a:r>
            <a:rPr lang="hr-HR" sz="2500" dirty="0"/>
            <a:t>Akcijski plan za provedbu inicijative Partnerstvo za otvorenu vlast u Republici Hrvatskoj u razdoblju od 2026. do 2028. godine</a:t>
          </a:r>
        </a:p>
        <a:p>
          <a:pPr algn="ctr"/>
          <a:r>
            <a:rPr lang="hr-HR" sz="2500" dirty="0"/>
            <a:t>- Mjere i aktivnosti - </a:t>
          </a:r>
        </a:p>
      </dgm:t>
    </dgm:pt>
    <dgm:pt modelId="{D0B7F2B8-8856-49B8-B9D4-7DF76318082A}" type="parTrans" cxnId="{1DE988D9-6BFD-4450-B019-733804B9DE16}">
      <dgm:prSet/>
      <dgm:spPr/>
      <dgm:t>
        <a:bodyPr/>
        <a:lstStyle/>
        <a:p>
          <a:endParaRPr lang="hr-HR"/>
        </a:p>
      </dgm:t>
    </dgm:pt>
    <dgm:pt modelId="{41F37BFD-750B-4226-A242-B143908BF7C0}" type="sibTrans" cxnId="{1DE988D9-6BFD-4450-B019-733804B9DE16}">
      <dgm:prSet/>
      <dgm:spPr/>
      <dgm:t>
        <a:bodyPr/>
        <a:lstStyle/>
        <a:p>
          <a:endParaRPr lang="hr-HR"/>
        </a:p>
      </dgm:t>
    </dgm:pt>
    <dgm:pt modelId="{9422109C-36DE-4CB0-B831-4C76549D15EA}" type="pres">
      <dgm:prSet presAssocID="{96E1BF75-81C0-444C-83CA-701CCC2AC206}" presName="linear" presStyleCnt="0">
        <dgm:presLayoutVars>
          <dgm:animLvl val="lvl"/>
          <dgm:resizeHandles val="exact"/>
        </dgm:presLayoutVars>
      </dgm:prSet>
      <dgm:spPr/>
    </dgm:pt>
    <dgm:pt modelId="{FAEE13C2-597A-4FBD-B3E3-452973431116}" type="pres">
      <dgm:prSet presAssocID="{F86A8CAD-C2FF-43DD-B058-21978E33C6F5}" presName="parentText" presStyleLbl="node1" presStyleIdx="0" presStyleCnt="1" custScaleY="398623">
        <dgm:presLayoutVars>
          <dgm:chMax val="0"/>
          <dgm:bulletEnabled val="1"/>
        </dgm:presLayoutVars>
      </dgm:prSet>
      <dgm:spPr/>
    </dgm:pt>
  </dgm:ptLst>
  <dgm:cxnLst>
    <dgm:cxn modelId="{6C038C34-41C8-4CC6-BCA8-77623F52993E}" type="presOf" srcId="{96E1BF75-81C0-444C-83CA-701CCC2AC206}" destId="{9422109C-36DE-4CB0-B831-4C76549D15EA}" srcOrd="0" destOrd="0" presId="urn:microsoft.com/office/officeart/2005/8/layout/vList2"/>
    <dgm:cxn modelId="{927B77D6-B14E-4877-AFA3-C0A56ACD61F4}" type="presOf" srcId="{F86A8CAD-C2FF-43DD-B058-21978E33C6F5}" destId="{FAEE13C2-597A-4FBD-B3E3-452973431116}" srcOrd="0" destOrd="0" presId="urn:microsoft.com/office/officeart/2005/8/layout/vList2"/>
    <dgm:cxn modelId="{1DE988D9-6BFD-4450-B019-733804B9DE16}" srcId="{96E1BF75-81C0-444C-83CA-701CCC2AC206}" destId="{F86A8CAD-C2FF-43DD-B058-21978E33C6F5}" srcOrd="0" destOrd="0" parTransId="{D0B7F2B8-8856-49B8-B9D4-7DF76318082A}" sibTransId="{41F37BFD-750B-4226-A242-B143908BF7C0}"/>
    <dgm:cxn modelId="{5B251EB1-FC0E-4C87-9905-ADB6482778F2}" type="presParOf" srcId="{9422109C-36DE-4CB0-B831-4C76549D15EA}" destId="{FAEE13C2-597A-4FBD-B3E3-45297343111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96E1BF75-81C0-444C-83CA-701CCC2AC20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F86A8CAD-C2FF-43DD-B058-21978E33C6F5}">
      <dgm:prSet custT="1"/>
      <dgm:spPr/>
      <dgm:t>
        <a:bodyPr/>
        <a:lstStyle/>
        <a:p>
          <a:pPr algn="ctr"/>
          <a:r>
            <a:rPr lang="hr-HR" sz="2500" dirty="0"/>
            <a:t>Akcijski plan za provedbu inicijative Partnerstvo za otvorenu vlast u Republici Hrvatskoj u razdoblju od 2026. do 2028. godine</a:t>
          </a:r>
        </a:p>
        <a:p>
          <a:pPr algn="ctr"/>
          <a:r>
            <a:rPr lang="hr-HR" sz="2500" dirty="0"/>
            <a:t>- Mjere i aktivnosti - </a:t>
          </a:r>
        </a:p>
      </dgm:t>
    </dgm:pt>
    <dgm:pt modelId="{D0B7F2B8-8856-49B8-B9D4-7DF76318082A}" type="parTrans" cxnId="{1DE988D9-6BFD-4450-B019-733804B9DE16}">
      <dgm:prSet/>
      <dgm:spPr/>
      <dgm:t>
        <a:bodyPr/>
        <a:lstStyle/>
        <a:p>
          <a:endParaRPr lang="hr-HR"/>
        </a:p>
      </dgm:t>
    </dgm:pt>
    <dgm:pt modelId="{41F37BFD-750B-4226-A242-B143908BF7C0}" type="sibTrans" cxnId="{1DE988D9-6BFD-4450-B019-733804B9DE16}">
      <dgm:prSet/>
      <dgm:spPr/>
      <dgm:t>
        <a:bodyPr/>
        <a:lstStyle/>
        <a:p>
          <a:endParaRPr lang="hr-HR"/>
        </a:p>
      </dgm:t>
    </dgm:pt>
    <dgm:pt modelId="{9422109C-36DE-4CB0-B831-4C76549D15EA}" type="pres">
      <dgm:prSet presAssocID="{96E1BF75-81C0-444C-83CA-701CCC2AC206}" presName="linear" presStyleCnt="0">
        <dgm:presLayoutVars>
          <dgm:animLvl val="lvl"/>
          <dgm:resizeHandles val="exact"/>
        </dgm:presLayoutVars>
      </dgm:prSet>
      <dgm:spPr/>
    </dgm:pt>
    <dgm:pt modelId="{FAEE13C2-597A-4FBD-B3E3-452973431116}" type="pres">
      <dgm:prSet presAssocID="{F86A8CAD-C2FF-43DD-B058-21978E33C6F5}" presName="parentText" presStyleLbl="node1" presStyleIdx="0" presStyleCnt="1" custScaleY="398623">
        <dgm:presLayoutVars>
          <dgm:chMax val="0"/>
          <dgm:bulletEnabled val="1"/>
        </dgm:presLayoutVars>
      </dgm:prSet>
      <dgm:spPr/>
    </dgm:pt>
  </dgm:ptLst>
  <dgm:cxnLst>
    <dgm:cxn modelId="{6C038C34-41C8-4CC6-BCA8-77623F52993E}" type="presOf" srcId="{96E1BF75-81C0-444C-83CA-701CCC2AC206}" destId="{9422109C-36DE-4CB0-B831-4C76549D15EA}" srcOrd="0" destOrd="0" presId="urn:microsoft.com/office/officeart/2005/8/layout/vList2"/>
    <dgm:cxn modelId="{927B77D6-B14E-4877-AFA3-C0A56ACD61F4}" type="presOf" srcId="{F86A8CAD-C2FF-43DD-B058-21978E33C6F5}" destId="{FAEE13C2-597A-4FBD-B3E3-452973431116}" srcOrd="0" destOrd="0" presId="urn:microsoft.com/office/officeart/2005/8/layout/vList2"/>
    <dgm:cxn modelId="{1DE988D9-6BFD-4450-B019-733804B9DE16}" srcId="{96E1BF75-81C0-444C-83CA-701CCC2AC206}" destId="{F86A8CAD-C2FF-43DD-B058-21978E33C6F5}" srcOrd="0" destOrd="0" parTransId="{D0B7F2B8-8856-49B8-B9D4-7DF76318082A}" sibTransId="{41F37BFD-750B-4226-A242-B143908BF7C0}"/>
    <dgm:cxn modelId="{5B251EB1-FC0E-4C87-9905-ADB6482778F2}" type="presParOf" srcId="{9422109C-36DE-4CB0-B831-4C76549D15EA}" destId="{FAEE13C2-597A-4FBD-B3E3-45297343111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96E1BF75-81C0-444C-83CA-701CCC2AC20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F86A8CAD-C2FF-43DD-B058-21978E33C6F5}">
      <dgm:prSet custT="1"/>
      <dgm:spPr/>
      <dgm:t>
        <a:bodyPr/>
        <a:lstStyle/>
        <a:p>
          <a:pPr algn="ctr"/>
          <a:r>
            <a:rPr lang="hr-HR" sz="2500" dirty="0"/>
            <a:t>Akcijski plan za provedbu inicijative Partnerstvo za otvorenu vlast u Republici Hrvatskoj u razdoblju od 2026. do 2028. godine</a:t>
          </a:r>
        </a:p>
        <a:p>
          <a:pPr algn="ctr"/>
          <a:r>
            <a:rPr lang="hr-HR" sz="2500" dirty="0"/>
            <a:t>- Mjere i aktivnosti - </a:t>
          </a:r>
        </a:p>
      </dgm:t>
    </dgm:pt>
    <dgm:pt modelId="{D0B7F2B8-8856-49B8-B9D4-7DF76318082A}" type="parTrans" cxnId="{1DE988D9-6BFD-4450-B019-733804B9DE16}">
      <dgm:prSet/>
      <dgm:spPr/>
      <dgm:t>
        <a:bodyPr/>
        <a:lstStyle/>
        <a:p>
          <a:endParaRPr lang="hr-HR"/>
        </a:p>
      </dgm:t>
    </dgm:pt>
    <dgm:pt modelId="{41F37BFD-750B-4226-A242-B143908BF7C0}" type="sibTrans" cxnId="{1DE988D9-6BFD-4450-B019-733804B9DE16}">
      <dgm:prSet/>
      <dgm:spPr/>
      <dgm:t>
        <a:bodyPr/>
        <a:lstStyle/>
        <a:p>
          <a:endParaRPr lang="hr-HR"/>
        </a:p>
      </dgm:t>
    </dgm:pt>
    <dgm:pt modelId="{9422109C-36DE-4CB0-B831-4C76549D15EA}" type="pres">
      <dgm:prSet presAssocID="{96E1BF75-81C0-444C-83CA-701CCC2AC206}" presName="linear" presStyleCnt="0">
        <dgm:presLayoutVars>
          <dgm:animLvl val="lvl"/>
          <dgm:resizeHandles val="exact"/>
        </dgm:presLayoutVars>
      </dgm:prSet>
      <dgm:spPr/>
    </dgm:pt>
    <dgm:pt modelId="{FAEE13C2-597A-4FBD-B3E3-452973431116}" type="pres">
      <dgm:prSet presAssocID="{F86A8CAD-C2FF-43DD-B058-21978E33C6F5}" presName="parentText" presStyleLbl="node1" presStyleIdx="0" presStyleCnt="1" custScaleY="398623">
        <dgm:presLayoutVars>
          <dgm:chMax val="0"/>
          <dgm:bulletEnabled val="1"/>
        </dgm:presLayoutVars>
      </dgm:prSet>
      <dgm:spPr/>
    </dgm:pt>
  </dgm:ptLst>
  <dgm:cxnLst>
    <dgm:cxn modelId="{6C038C34-41C8-4CC6-BCA8-77623F52993E}" type="presOf" srcId="{96E1BF75-81C0-444C-83CA-701CCC2AC206}" destId="{9422109C-36DE-4CB0-B831-4C76549D15EA}" srcOrd="0" destOrd="0" presId="urn:microsoft.com/office/officeart/2005/8/layout/vList2"/>
    <dgm:cxn modelId="{927B77D6-B14E-4877-AFA3-C0A56ACD61F4}" type="presOf" srcId="{F86A8CAD-C2FF-43DD-B058-21978E33C6F5}" destId="{FAEE13C2-597A-4FBD-B3E3-452973431116}" srcOrd="0" destOrd="0" presId="urn:microsoft.com/office/officeart/2005/8/layout/vList2"/>
    <dgm:cxn modelId="{1DE988D9-6BFD-4450-B019-733804B9DE16}" srcId="{96E1BF75-81C0-444C-83CA-701CCC2AC206}" destId="{F86A8CAD-C2FF-43DD-B058-21978E33C6F5}" srcOrd="0" destOrd="0" parTransId="{D0B7F2B8-8856-49B8-B9D4-7DF76318082A}" sibTransId="{41F37BFD-750B-4226-A242-B143908BF7C0}"/>
    <dgm:cxn modelId="{5B251EB1-FC0E-4C87-9905-ADB6482778F2}" type="presParOf" srcId="{9422109C-36DE-4CB0-B831-4C76549D15EA}" destId="{FAEE13C2-597A-4FBD-B3E3-45297343111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96E1BF75-81C0-444C-83CA-701CCC2AC20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F86A8CAD-C2FF-43DD-B058-21978E33C6F5}">
      <dgm:prSet custT="1"/>
      <dgm:spPr/>
      <dgm:t>
        <a:bodyPr/>
        <a:lstStyle/>
        <a:p>
          <a:pPr algn="ctr"/>
          <a:r>
            <a:rPr lang="hr-HR" sz="2500" dirty="0"/>
            <a:t>Akcijski plan za provedbu inicijative Partnerstvo za otvorenu vlast u Republici Hrvatskoj u razdoblju od 2026. do 2028. godine</a:t>
          </a:r>
        </a:p>
        <a:p>
          <a:pPr algn="ctr"/>
          <a:r>
            <a:rPr lang="hr-HR" sz="2500" dirty="0"/>
            <a:t>- Mjere i aktivnosti - </a:t>
          </a:r>
        </a:p>
      </dgm:t>
    </dgm:pt>
    <dgm:pt modelId="{D0B7F2B8-8856-49B8-B9D4-7DF76318082A}" type="parTrans" cxnId="{1DE988D9-6BFD-4450-B019-733804B9DE16}">
      <dgm:prSet/>
      <dgm:spPr/>
      <dgm:t>
        <a:bodyPr/>
        <a:lstStyle/>
        <a:p>
          <a:endParaRPr lang="hr-HR"/>
        </a:p>
      </dgm:t>
    </dgm:pt>
    <dgm:pt modelId="{41F37BFD-750B-4226-A242-B143908BF7C0}" type="sibTrans" cxnId="{1DE988D9-6BFD-4450-B019-733804B9DE16}">
      <dgm:prSet/>
      <dgm:spPr/>
      <dgm:t>
        <a:bodyPr/>
        <a:lstStyle/>
        <a:p>
          <a:endParaRPr lang="hr-HR"/>
        </a:p>
      </dgm:t>
    </dgm:pt>
    <dgm:pt modelId="{9422109C-36DE-4CB0-B831-4C76549D15EA}" type="pres">
      <dgm:prSet presAssocID="{96E1BF75-81C0-444C-83CA-701CCC2AC206}" presName="linear" presStyleCnt="0">
        <dgm:presLayoutVars>
          <dgm:animLvl val="lvl"/>
          <dgm:resizeHandles val="exact"/>
        </dgm:presLayoutVars>
      </dgm:prSet>
      <dgm:spPr/>
    </dgm:pt>
    <dgm:pt modelId="{FAEE13C2-597A-4FBD-B3E3-452973431116}" type="pres">
      <dgm:prSet presAssocID="{F86A8CAD-C2FF-43DD-B058-21978E33C6F5}" presName="parentText" presStyleLbl="node1" presStyleIdx="0" presStyleCnt="1" custScaleY="398623">
        <dgm:presLayoutVars>
          <dgm:chMax val="0"/>
          <dgm:bulletEnabled val="1"/>
        </dgm:presLayoutVars>
      </dgm:prSet>
      <dgm:spPr/>
    </dgm:pt>
  </dgm:ptLst>
  <dgm:cxnLst>
    <dgm:cxn modelId="{6C038C34-41C8-4CC6-BCA8-77623F52993E}" type="presOf" srcId="{96E1BF75-81C0-444C-83CA-701CCC2AC206}" destId="{9422109C-36DE-4CB0-B831-4C76549D15EA}" srcOrd="0" destOrd="0" presId="urn:microsoft.com/office/officeart/2005/8/layout/vList2"/>
    <dgm:cxn modelId="{927B77D6-B14E-4877-AFA3-C0A56ACD61F4}" type="presOf" srcId="{F86A8CAD-C2FF-43DD-B058-21978E33C6F5}" destId="{FAEE13C2-597A-4FBD-B3E3-452973431116}" srcOrd="0" destOrd="0" presId="urn:microsoft.com/office/officeart/2005/8/layout/vList2"/>
    <dgm:cxn modelId="{1DE988D9-6BFD-4450-B019-733804B9DE16}" srcId="{96E1BF75-81C0-444C-83CA-701CCC2AC206}" destId="{F86A8CAD-C2FF-43DD-B058-21978E33C6F5}" srcOrd="0" destOrd="0" parTransId="{D0B7F2B8-8856-49B8-B9D4-7DF76318082A}" sibTransId="{41F37BFD-750B-4226-A242-B143908BF7C0}"/>
    <dgm:cxn modelId="{5B251EB1-FC0E-4C87-9905-ADB6482778F2}" type="presParOf" srcId="{9422109C-36DE-4CB0-B831-4C76549D15EA}" destId="{FAEE13C2-597A-4FBD-B3E3-45297343111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96E1BF75-81C0-444C-83CA-701CCC2AC20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F86A8CAD-C2FF-43DD-B058-21978E33C6F5}">
      <dgm:prSet custT="1"/>
      <dgm:spPr/>
      <dgm:t>
        <a:bodyPr/>
        <a:lstStyle/>
        <a:p>
          <a:pPr algn="ctr"/>
          <a:r>
            <a:rPr lang="hr-HR" sz="2500" dirty="0"/>
            <a:t>Akcijski plan za provedbu inicijative Partnerstvo za otvorenu vlast u Republici Hrvatskoj u razdoblju od 2026. do 2028. godine</a:t>
          </a:r>
        </a:p>
        <a:p>
          <a:pPr algn="ctr"/>
          <a:r>
            <a:rPr lang="hr-HR" sz="2500" dirty="0"/>
            <a:t>- Mjere i aktivnosti - </a:t>
          </a:r>
        </a:p>
      </dgm:t>
    </dgm:pt>
    <dgm:pt modelId="{D0B7F2B8-8856-49B8-B9D4-7DF76318082A}" type="parTrans" cxnId="{1DE988D9-6BFD-4450-B019-733804B9DE16}">
      <dgm:prSet/>
      <dgm:spPr/>
      <dgm:t>
        <a:bodyPr/>
        <a:lstStyle/>
        <a:p>
          <a:endParaRPr lang="hr-HR"/>
        </a:p>
      </dgm:t>
    </dgm:pt>
    <dgm:pt modelId="{41F37BFD-750B-4226-A242-B143908BF7C0}" type="sibTrans" cxnId="{1DE988D9-6BFD-4450-B019-733804B9DE16}">
      <dgm:prSet/>
      <dgm:spPr/>
      <dgm:t>
        <a:bodyPr/>
        <a:lstStyle/>
        <a:p>
          <a:endParaRPr lang="hr-HR"/>
        </a:p>
      </dgm:t>
    </dgm:pt>
    <dgm:pt modelId="{9422109C-36DE-4CB0-B831-4C76549D15EA}" type="pres">
      <dgm:prSet presAssocID="{96E1BF75-81C0-444C-83CA-701CCC2AC206}" presName="linear" presStyleCnt="0">
        <dgm:presLayoutVars>
          <dgm:animLvl val="lvl"/>
          <dgm:resizeHandles val="exact"/>
        </dgm:presLayoutVars>
      </dgm:prSet>
      <dgm:spPr/>
    </dgm:pt>
    <dgm:pt modelId="{FAEE13C2-597A-4FBD-B3E3-452973431116}" type="pres">
      <dgm:prSet presAssocID="{F86A8CAD-C2FF-43DD-B058-21978E33C6F5}" presName="parentText" presStyleLbl="node1" presStyleIdx="0" presStyleCnt="1" custScaleY="398623">
        <dgm:presLayoutVars>
          <dgm:chMax val="0"/>
          <dgm:bulletEnabled val="1"/>
        </dgm:presLayoutVars>
      </dgm:prSet>
      <dgm:spPr/>
    </dgm:pt>
  </dgm:ptLst>
  <dgm:cxnLst>
    <dgm:cxn modelId="{6C038C34-41C8-4CC6-BCA8-77623F52993E}" type="presOf" srcId="{96E1BF75-81C0-444C-83CA-701CCC2AC206}" destId="{9422109C-36DE-4CB0-B831-4C76549D15EA}" srcOrd="0" destOrd="0" presId="urn:microsoft.com/office/officeart/2005/8/layout/vList2"/>
    <dgm:cxn modelId="{927B77D6-B14E-4877-AFA3-C0A56ACD61F4}" type="presOf" srcId="{F86A8CAD-C2FF-43DD-B058-21978E33C6F5}" destId="{FAEE13C2-597A-4FBD-B3E3-452973431116}" srcOrd="0" destOrd="0" presId="urn:microsoft.com/office/officeart/2005/8/layout/vList2"/>
    <dgm:cxn modelId="{1DE988D9-6BFD-4450-B019-733804B9DE16}" srcId="{96E1BF75-81C0-444C-83CA-701CCC2AC206}" destId="{F86A8CAD-C2FF-43DD-B058-21978E33C6F5}" srcOrd="0" destOrd="0" parTransId="{D0B7F2B8-8856-49B8-B9D4-7DF76318082A}" sibTransId="{41F37BFD-750B-4226-A242-B143908BF7C0}"/>
    <dgm:cxn modelId="{5B251EB1-FC0E-4C87-9905-ADB6482778F2}" type="presParOf" srcId="{9422109C-36DE-4CB0-B831-4C76549D15EA}" destId="{FAEE13C2-597A-4FBD-B3E3-45297343111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96E1BF75-81C0-444C-83CA-701CCC2AC20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F86A8CAD-C2FF-43DD-B058-21978E33C6F5}">
      <dgm:prSet custT="1"/>
      <dgm:spPr/>
      <dgm:t>
        <a:bodyPr/>
        <a:lstStyle/>
        <a:p>
          <a:pPr algn="ctr"/>
          <a:r>
            <a:rPr lang="hr-HR" sz="2500" dirty="0"/>
            <a:t>Akcijski plan za provedbu inicijative Partnerstvo za otvorenu vlast u Republici Hrvatskoj u razdoblju od 2026. do 2028. godine</a:t>
          </a:r>
        </a:p>
        <a:p>
          <a:pPr algn="ctr"/>
          <a:r>
            <a:rPr lang="hr-HR" sz="2500" dirty="0"/>
            <a:t>- (su)nositelji mjera i provedbenih aktivnosti - </a:t>
          </a:r>
        </a:p>
      </dgm:t>
    </dgm:pt>
    <dgm:pt modelId="{D0B7F2B8-8856-49B8-B9D4-7DF76318082A}" type="parTrans" cxnId="{1DE988D9-6BFD-4450-B019-733804B9DE16}">
      <dgm:prSet/>
      <dgm:spPr/>
      <dgm:t>
        <a:bodyPr/>
        <a:lstStyle/>
        <a:p>
          <a:endParaRPr lang="hr-HR"/>
        </a:p>
      </dgm:t>
    </dgm:pt>
    <dgm:pt modelId="{41F37BFD-750B-4226-A242-B143908BF7C0}" type="sibTrans" cxnId="{1DE988D9-6BFD-4450-B019-733804B9DE16}">
      <dgm:prSet/>
      <dgm:spPr/>
      <dgm:t>
        <a:bodyPr/>
        <a:lstStyle/>
        <a:p>
          <a:endParaRPr lang="hr-HR"/>
        </a:p>
      </dgm:t>
    </dgm:pt>
    <dgm:pt modelId="{9422109C-36DE-4CB0-B831-4C76549D15EA}" type="pres">
      <dgm:prSet presAssocID="{96E1BF75-81C0-444C-83CA-701CCC2AC206}" presName="linear" presStyleCnt="0">
        <dgm:presLayoutVars>
          <dgm:animLvl val="lvl"/>
          <dgm:resizeHandles val="exact"/>
        </dgm:presLayoutVars>
      </dgm:prSet>
      <dgm:spPr/>
    </dgm:pt>
    <dgm:pt modelId="{FAEE13C2-597A-4FBD-B3E3-452973431116}" type="pres">
      <dgm:prSet presAssocID="{F86A8CAD-C2FF-43DD-B058-21978E33C6F5}" presName="parentText" presStyleLbl="node1" presStyleIdx="0" presStyleCnt="1" custScaleY="398623">
        <dgm:presLayoutVars>
          <dgm:chMax val="0"/>
          <dgm:bulletEnabled val="1"/>
        </dgm:presLayoutVars>
      </dgm:prSet>
      <dgm:spPr/>
    </dgm:pt>
  </dgm:ptLst>
  <dgm:cxnLst>
    <dgm:cxn modelId="{6C038C34-41C8-4CC6-BCA8-77623F52993E}" type="presOf" srcId="{96E1BF75-81C0-444C-83CA-701CCC2AC206}" destId="{9422109C-36DE-4CB0-B831-4C76549D15EA}" srcOrd="0" destOrd="0" presId="urn:microsoft.com/office/officeart/2005/8/layout/vList2"/>
    <dgm:cxn modelId="{927B77D6-B14E-4877-AFA3-C0A56ACD61F4}" type="presOf" srcId="{F86A8CAD-C2FF-43DD-B058-21978E33C6F5}" destId="{FAEE13C2-597A-4FBD-B3E3-452973431116}" srcOrd="0" destOrd="0" presId="urn:microsoft.com/office/officeart/2005/8/layout/vList2"/>
    <dgm:cxn modelId="{1DE988D9-6BFD-4450-B019-733804B9DE16}" srcId="{96E1BF75-81C0-444C-83CA-701CCC2AC206}" destId="{F86A8CAD-C2FF-43DD-B058-21978E33C6F5}" srcOrd="0" destOrd="0" parTransId="{D0B7F2B8-8856-49B8-B9D4-7DF76318082A}" sibTransId="{41F37BFD-750B-4226-A242-B143908BF7C0}"/>
    <dgm:cxn modelId="{5B251EB1-FC0E-4C87-9905-ADB6482778F2}" type="presParOf" srcId="{9422109C-36DE-4CB0-B831-4C76549D15EA}" destId="{FAEE13C2-597A-4FBD-B3E3-45297343111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96E1BF75-81C0-444C-83CA-701CCC2AC20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F86A8CAD-C2FF-43DD-B058-21978E33C6F5}">
      <dgm:prSet custT="1"/>
      <dgm:spPr/>
      <dgm:t>
        <a:bodyPr/>
        <a:lstStyle/>
        <a:p>
          <a:pPr algn="ctr"/>
          <a:endParaRPr lang="hr-HR" sz="2500" dirty="0"/>
        </a:p>
        <a:p>
          <a:pPr algn="ctr"/>
          <a:r>
            <a:rPr lang="hr-HR" sz="2500" dirty="0"/>
            <a:t>Akcijski plan za provedbu inicijative Partnerstvo za otvorenu vlast u Republici Hrvatskoj u razdoblju od 2026. do 2028. godine</a:t>
          </a:r>
        </a:p>
        <a:p>
          <a:pPr algn="ctr"/>
          <a:r>
            <a:rPr lang="hr-HR" sz="2000" dirty="0"/>
            <a:t>Logički model provedbe i očekivanih učinaka Akcijskog plana – nekoliko primjera</a:t>
          </a:r>
        </a:p>
        <a:p>
          <a:pPr algn="ctr"/>
          <a:endParaRPr lang="hr-HR" sz="2500" dirty="0"/>
        </a:p>
      </dgm:t>
    </dgm:pt>
    <dgm:pt modelId="{D0B7F2B8-8856-49B8-B9D4-7DF76318082A}" type="parTrans" cxnId="{1DE988D9-6BFD-4450-B019-733804B9DE16}">
      <dgm:prSet/>
      <dgm:spPr/>
      <dgm:t>
        <a:bodyPr/>
        <a:lstStyle/>
        <a:p>
          <a:endParaRPr lang="hr-HR"/>
        </a:p>
      </dgm:t>
    </dgm:pt>
    <dgm:pt modelId="{41F37BFD-750B-4226-A242-B143908BF7C0}" type="sibTrans" cxnId="{1DE988D9-6BFD-4450-B019-733804B9DE16}">
      <dgm:prSet/>
      <dgm:spPr/>
      <dgm:t>
        <a:bodyPr/>
        <a:lstStyle/>
        <a:p>
          <a:endParaRPr lang="hr-HR"/>
        </a:p>
      </dgm:t>
    </dgm:pt>
    <dgm:pt modelId="{9422109C-36DE-4CB0-B831-4C76549D15EA}" type="pres">
      <dgm:prSet presAssocID="{96E1BF75-81C0-444C-83CA-701CCC2AC206}" presName="linear" presStyleCnt="0">
        <dgm:presLayoutVars>
          <dgm:animLvl val="lvl"/>
          <dgm:resizeHandles val="exact"/>
        </dgm:presLayoutVars>
      </dgm:prSet>
      <dgm:spPr/>
    </dgm:pt>
    <dgm:pt modelId="{FAEE13C2-597A-4FBD-B3E3-452973431116}" type="pres">
      <dgm:prSet presAssocID="{F86A8CAD-C2FF-43DD-B058-21978E33C6F5}" presName="parentText" presStyleLbl="node1" presStyleIdx="0" presStyleCnt="1" custScaleY="398623">
        <dgm:presLayoutVars>
          <dgm:chMax val="0"/>
          <dgm:bulletEnabled val="1"/>
        </dgm:presLayoutVars>
      </dgm:prSet>
      <dgm:spPr/>
    </dgm:pt>
  </dgm:ptLst>
  <dgm:cxnLst>
    <dgm:cxn modelId="{6C038C34-41C8-4CC6-BCA8-77623F52993E}" type="presOf" srcId="{96E1BF75-81C0-444C-83CA-701CCC2AC206}" destId="{9422109C-36DE-4CB0-B831-4C76549D15EA}" srcOrd="0" destOrd="0" presId="urn:microsoft.com/office/officeart/2005/8/layout/vList2"/>
    <dgm:cxn modelId="{927B77D6-B14E-4877-AFA3-C0A56ACD61F4}" type="presOf" srcId="{F86A8CAD-C2FF-43DD-B058-21978E33C6F5}" destId="{FAEE13C2-597A-4FBD-B3E3-452973431116}" srcOrd="0" destOrd="0" presId="urn:microsoft.com/office/officeart/2005/8/layout/vList2"/>
    <dgm:cxn modelId="{1DE988D9-6BFD-4450-B019-733804B9DE16}" srcId="{96E1BF75-81C0-444C-83CA-701CCC2AC206}" destId="{F86A8CAD-C2FF-43DD-B058-21978E33C6F5}" srcOrd="0" destOrd="0" parTransId="{D0B7F2B8-8856-49B8-B9D4-7DF76318082A}" sibTransId="{41F37BFD-750B-4226-A242-B143908BF7C0}"/>
    <dgm:cxn modelId="{5B251EB1-FC0E-4C87-9905-ADB6482778F2}" type="presParOf" srcId="{9422109C-36DE-4CB0-B831-4C76549D15EA}" destId="{FAEE13C2-597A-4FBD-B3E3-45297343111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96E1BF75-81C0-444C-83CA-701CCC2AC20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F86A8CAD-C2FF-43DD-B058-21978E33C6F5}">
      <dgm:prSet custT="1"/>
      <dgm:spPr/>
      <dgm:t>
        <a:bodyPr/>
        <a:lstStyle/>
        <a:p>
          <a:pPr algn="ctr"/>
          <a:r>
            <a:rPr lang="hr-HR" sz="2500" dirty="0"/>
            <a:t>Akcijski plan za provedbu inicijative Partnerstvo za otvorenu vlast u Republici Hrvatskoj u razdoblju od 2026. do 2028. godine</a:t>
          </a:r>
        </a:p>
        <a:p>
          <a:pPr algn="ctr"/>
          <a:r>
            <a:rPr lang="hr-HR" sz="2500" dirty="0"/>
            <a:t>UČINCI PROVEDBE AKCIJSKOG PLANA</a:t>
          </a:r>
        </a:p>
      </dgm:t>
    </dgm:pt>
    <dgm:pt modelId="{D0B7F2B8-8856-49B8-B9D4-7DF76318082A}" type="parTrans" cxnId="{1DE988D9-6BFD-4450-B019-733804B9DE16}">
      <dgm:prSet/>
      <dgm:spPr/>
      <dgm:t>
        <a:bodyPr/>
        <a:lstStyle/>
        <a:p>
          <a:endParaRPr lang="hr-HR"/>
        </a:p>
      </dgm:t>
    </dgm:pt>
    <dgm:pt modelId="{41F37BFD-750B-4226-A242-B143908BF7C0}" type="sibTrans" cxnId="{1DE988D9-6BFD-4450-B019-733804B9DE16}">
      <dgm:prSet/>
      <dgm:spPr/>
      <dgm:t>
        <a:bodyPr/>
        <a:lstStyle/>
        <a:p>
          <a:endParaRPr lang="hr-HR"/>
        </a:p>
      </dgm:t>
    </dgm:pt>
    <dgm:pt modelId="{9422109C-36DE-4CB0-B831-4C76549D15EA}" type="pres">
      <dgm:prSet presAssocID="{96E1BF75-81C0-444C-83CA-701CCC2AC206}" presName="linear" presStyleCnt="0">
        <dgm:presLayoutVars>
          <dgm:animLvl val="lvl"/>
          <dgm:resizeHandles val="exact"/>
        </dgm:presLayoutVars>
      </dgm:prSet>
      <dgm:spPr/>
    </dgm:pt>
    <dgm:pt modelId="{FAEE13C2-597A-4FBD-B3E3-452973431116}" type="pres">
      <dgm:prSet presAssocID="{F86A8CAD-C2FF-43DD-B058-21978E33C6F5}" presName="parentText" presStyleLbl="node1" presStyleIdx="0" presStyleCnt="1" custScaleY="398623">
        <dgm:presLayoutVars>
          <dgm:chMax val="0"/>
          <dgm:bulletEnabled val="1"/>
        </dgm:presLayoutVars>
      </dgm:prSet>
      <dgm:spPr/>
    </dgm:pt>
  </dgm:ptLst>
  <dgm:cxnLst>
    <dgm:cxn modelId="{6C038C34-41C8-4CC6-BCA8-77623F52993E}" type="presOf" srcId="{96E1BF75-81C0-444C-83CA-701CCC2AC206}" destId="{9422109C-36DE-4CB0-B831-4C76549D15EA}" srcOrd="0" destOrd="0" presId="urn:microsoft.com/office/officeart/2005/8/layout/vList2"/>
    <dgm:cxn modelId="{927B77D6-B14E-4877-AFA3-C0A56ACD61F4}" type="presOf" srcId="{F86A8CAD-C2FF-43DD-B058-21978E33C6F5}" destId="{FAEE13C2-597A-4FBD-B3E3-452973431116}" srcOrd="0" destOrd="0" presId="urn:microsoft.com/office/officeart/2005/8/layout/vList2"/>
    <dgm:cxn modelId="{1DE988D9-6BFD-4450-B019-733804B9DE16}" srcId="{96E1BF75-81C0-444C-83CA-701CCC2AC206}" destId="{F86A8CAD-C2FF-43DD-B058-21978E33C6F5}" srcOrd="0" destOrd="0" parTransId="{D0B7F2B8-8856-49B8-B9D4-7DF76318082A}" sibTransId="{41F37BFD-750B-4226-A242-B143908BF7C0}"/>
    <dgm:cxn modelId="{5B251EB1-FC0E-4C87-9905-ADB6482778F2}" type="presParOf" srcId="{9422109C-36DE-4CB0-B831-4C76549D15EA}" destId="{FAEE13C2-597A-4FBD-B3E3-45297343111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4D2E1EA-C9B3-4B2E-B9CA-C4EA187A509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0276DF48-F157-46D6-B79E-B18471347E59}">
      <dgm:prSet/>
      <dgm:spPr/>
      <dgm:t>
        <a:bodyPr/>
        <a:lstStyle/>
        <a:p>
          <a:r>
            <a:rPr lang="hr-HR" dirty="0"/>
            <a:t>Globalna </a:t>
          </a:r>
          <a:r>
            <a:rPr lang="hr-HR" dirty="0" err="1"/>
            <a:t>multilaterarna</a:t>
          </a:r>
          <a:r>
            <a:rPr lang="hr-HR" dirty="0"/>
            <a:t>  inicijativa čiji je cilj osigurati konkretan napredak na području transparentnosti i otvorenosti rada tijela javne vlasti, uključivanja i osnaživanja građana i civilnoga društva, borbe protiv korupcije te korištenja novih tehnologija za poboljšanje kvalitete usluga koje javna uprava pruža građanima </a:t>
          </a:r>
        </a:p>
      </dgm:t>
    </dgm:pt>
    <dgm:pt modelId="{266275F7-8BC4-4A2A-BE6C-3D3E7E3A667D}" type="parTrans" cxnId="{C93B6C88-FC15-4310-B5D2-64E7A5190C23}">
      <dgm:prSet/>
      <dgm:spPr/>
      <dgm:t>
        <a:bodyPr/>
        <a:lstStyle/>
        <a:p>
          <a:endParaRPr lang="hr-HR"/>
        </a:p>
      </dgm:t>
    </dgm:pt>
    <dgm:pt modelId="{C16A9790-56EC-41C1-8D29-5A3F8B8D90AA}" type="sibTrans" cxnId="{C93B6C88-FC15-4310-B5D2-64E7A5190C23}">
      <dgm:prSet/>
      <dgm:spPr/>
      <dgm:t>
        <a:bodyPr/>
        <a:lstStyle/>
        <a:p>
          <a:endParaRPr lang="hr-HR"/>
        </a:p>
      </dgm:t>
    </dgm:pt>
    <dgm:pt modelId="{D4877C2A-021F-4484-B17D-A84B963B31A2}">
      <dgm:prSet/>
      <dgm:spPr/>
      <dgm:t>
        <a:bodyPr/>
        <a:lstStyle/>
        <a:p>
          <a:r>
            <a:rPr lang="hr-HR" dirty="0"/>
            <a:t>Da bi država postala članica Inicijative mora donijeti nacionalni akcijski plan (uz javne konzultacije)</a:t>
          </a:r>
          <a:r>
            <a:rPr lang="en-US" dirty="0"/>
            <a:t>, </a:t>
          </a:r>
          <a:r>
            <a:rPr lang="hr-HR" noProof="0" dirty="0"/>
            <a:t>a</a:t>
          </a:r>
          <a:r>
            <a:rPr lang="en-US" dirty="0"/>
            <a:t> </a:t>
          </a:r>
          <a:r>
            <a:rPr lang="hr-HR" noProof="0" dirty="0"/>
            <a:t>trenutačno</a:t>
          </a:r>
          <a:r>
            <a:rPr lang="hr-HR" dirty="0"/>
            <a:t> </a:t>
          </a:r>
          <a:r>
            <a:rPr lang="en-US" dirty="0"/>
            <a:t>u </a:t>
          </a:r>
          <a:r>
            <a:rPr lang="hr-HR" noProof="0" dirty="0"/>
            <a:t>inicijativi</a:t>
          </a:r>
          <a:r>
            <a:rPr lang="en-US" dirty="0"/>
            <a:t> </a:t>
          </a:r>
          <a:r>
            <a:rPr lang="hr-HR" dirty="0"/>
            <a:t>sudjeluje 70 zemalja i više od 150 jedinica lokalne samouprave, a među njima i Republika Hrvatska</a:t>
          </a:r>
          <a:r>
            <a:rPr lang="en-US" dirty="0"/>
            <a:t> (od 2011. </a:t>
          </a:r>
          <a:r>
            <a:rPr lang="hr-HR" noProof="0" dirty="0"/>
            <a:t>godine</a:t>
          </a:r>
          <a:r>
            <a:rPr lang="en-US" dirty="0"/>
            <a:t>)</a:t>
          </a:r>
          <a:r>
            <a:rPr lang="hr-HR" dirty="0"/>
            <a:t> te Grad Zagreb (od 2024. godine)</a:t>
          </a:r>
        </a:p>
      </dgm:t>
    </dgm:pt>
    <dgm:pt modelId="{001548C1-152C-424E-A843-BCB02735D9EE}" type="parTrans" cxnId="{F504C4F1-65AA-498B-A056-7D909B9D96B4}">
      <dgm:prSet/>
      <dgm:spPr/>
      <dgm:t>
        <a:bodyPr/>
        <a:lstStyle/>
        <a:p>
          <a:endParaRPr lang="hr-HR"/>
        </a:p>
      </dgm:t>
    </dgm:pt>
    <dgm:pt modelId="{168F20FC-EACA-4F0E-88E5-C7D4748D12A7}" type="sibTrans" cxnId="{F504C4F1-65AA-498B-A056-7D909B9D96B4}">
      <dgm:prSet/>
      <dgm:spPr/>
      <dgm:t>
        <a:bodyPr/>
        <a:lstStyle/>
        <a:p>
          <a:endParaRPr lang="hr-HR"/>
        </a:p>
      </dgm:t>
    </dgm:pt>
    <dgm:pt modelId="{AD5DF5EF-0439-4BA0-8D93-D1D4DA2A780F}">
      <dgm:prSet/>
      <dgm:spPr/>
      <dgm:t>
        <a:bodyPr/>
        <a:lstStyle/>
        <a:p>
          <a:r>
            <a:rPr lang="hr-HR" dirty="0"/>
            <a:t>Inicijativu vodi Upravni odbor čiji su članovi predstavnici vlada i organizacija civilnog</a:t>
          </a:r>
          <a:r>
            <a:rPr lang="en-US" dirty="0"/>
            <a:t>a</a:t>
          </a:r>
          <a:r>
            <a:rPr lang="hr-HR" dirty="0"/>
            <a:t> dru</a:t>
          </a:r>
          <a:r>
            <a:rPr lang="en-US" dirty="0"/>
            <a:t>š</a:t>
          </a:r>
          <a:r>
            <a:rPr lang="hr-HR" noProof="0" dirty="0" err="1"/>
            <a:t>tva</a:t>
          </a:r>
          <a:r>
            <a:rPr lang="en-US" noProof="0" dirty="0"/>
            <a:t> - o</a:t>
          </a:r>
          <a:r>
            <a:rPr lang="hr-HR" dirty="0"/>
            <a:t>d 2014. do 2019. godine Republika Hrvatska</a:t>
          </a:r>
          <a:r>
            <a:rPr lang="en-US" dirty="0"/>
            <a:t> </a:t>
          </a:r>
          <a:r>
            <a:rPr lang="hr-HR" noProof="0" dirty="0"/>
            <a:t>bila</a:t>
          </a:r>
          <a:r>
            <a:rPr lang="en-US" dirty="0"/>
            <a:t> je </a:t>
          </a:r>
          <a:r>
            <a:rPr lang="hr-HR" dirty="0"/>
            <a:t>članica Upravnog odbora </a:t>
          </a:r>
          <a:r>
            <a:rPr lang="en-US" dirty="0"/>
            <a:t>u 2 </a:t>
          </a:r>
          <a:r>
            <a:rPr lang="hr-HR" dirty="0"/>
            <a:t>uzastopna mandata</a:t>
          </a:r>
          <a:r>
            <a:rPr lang="en-US" dirty="0"/>
            <a:t>.</a:t>
          </a:r>
          <a:endParaRPr lang="hr-HR" dirty="0"/>
        </a:p>
      </dgm:t>
    </dgm:pt>
    <dgm:pt modelId="{B6DEFD76-BFA1-49F6-BC0E-47CA48527252}" type="parTrans" cxnId="{C08312A8-545B-458C-9278-51120269C988}">
      <dgm:prSet/>
      <dgm:spPr/>
      <dgm:t>
        <a:bodyPr/>
        <a:lstStyle/>
        <a:p>
          <a:endParaRPr lang="hr-HR"/>
        </a:p>
      </dgm:t>
    </dgm:pt>
    <dgm:pt modelId="{A293AA84-6BF3-42BD-91C6-883952C39A79}" type="sibTrans" cxnId="{C08312A8-545B-458C-9278-51120269C988}">
      <dgm:prSet/>
      <dgm:spPr/>
      <dgm:t>
        <a:bodyPr/>
        <a:lstStyle/>
        <a:p>
          <a:endParaRPr lang="hr-HR"/>
        </a:p>
      </dgm:t>
    </dgm:pt>
    <dgm:pt modelId="{4EA04DBF-0ADF-4CD4-B5EF-B18EBCB57022}">
      <dgm:prSet/>
      <dgm:spPr/>
      <dgm:t>
        <a:bodyPr/>
        <a:lstStyle/>
        <a:p>
          <a:r>
            <a:rPr lang="hr-HR" dirty="0"/>
            <a:t>Opća skupština UN-a u New Yorku 2011. godine – </a:t>
          </a:r>
          <a:r>
            <a:rPr lang="hr-HR" b="0" dirty="0"/>
            <a:t>8 država: Brazil, Meksiko, Filipini, Indonezija, Južnoafrička Republika, Norveška, Sjedinjene Američke Države, Velika Britanija potpisalo </a:t>
          </a:r>
          <a:r>
            <a:rPr lang="hr-HR" b="0" u="sng" dirty="0"/>
            <a:t>Deklaraciju o otvorenoj vlasti </a:t>
          </a:r>
          <a:r>
            <a:rPr lang="hr-HR" b="0" dirty="0"/>
            <a:t>te najavilo akcijske planove za svoje zemlje</a:t>
          </a:r>
        </a:p>
      </dgm:t>
    </dgm:pt>
    <dgm:pt modelId="{996F383C-D1CF-4E90-8EC8-16EF59313AF0}" type="parTrans" cxnId="{1754FFE2-3F69-4BD9-B255-785C3BB824A6}">
      <dgm:prSet/>
      <dgm:spPr/>
      <dgm:t>
        <a:bodyPr/>
        <a:lstStyle/>
        <a:p>
          <a:endParaRPr lang="hr-HR"/>
        </a:p>
      </dgm:t>
    </dgm:pt>
    <dgm:pt modelId="{4C0DB018-3550-48D1-B932-B0CDA769C9E1}" type="sibTrans" cxnId="{1754FFE2-3F69-4BD9-B255-785C3BB824A6}">
      <dgm:prSet/>
      <dgm:spPr/>
      <dgm:t>
        <a:bodyPr/>
        <a:lstStyle/>
        <a:p>
          <a:endParaRPr lang="hr-HR"/>
        </a:p>
      </dgm:t>
    </dgm:pt>
    <dgm:pt modelId="{C7E2B531-C7AF-4E6A-833B-E08763D8EA00}">
      <dgm:prSet/>
      <dgm:spPr/>
      <dgm:t>
        <a:bodyPr/>
        <a:lstStyle/>
        <a:p>
          <a:r>
            <a:rPr lang="hr-HR" dirty="0"/>
            <a:t>2012. uspostavljen je </a:t>
          </a:r>
          <a:r>
            <a:rPr lang="hr-HR" b="1" dirty="0">
              <a:solidFill>
                <a:schemeClr val="bg1"/>
              </a:solidFill>
            </a:rPr>
            <a:t>Savjet inicijative Partnerstvo za otvorenu vlast</a:t>
          </a:r>
          <a:r>
            <a:rPr lang="hr-HR" dirty="0">
              <a:solidFill>
                <a:schemeClr val="bg1"/>
              </a:solidFill>
            </a:rPr>
            <a:t>; </a:t>
          </a:r>
          <a:r>
            <a:rPr lang="hr-HR" dirty="0"/>
            <a:t>čine ga predstavnici državnih, lokalnih i regionalnih vlasti, organizacija civilnog društva, akademske zajednice i mediji</a:t>
          </a:r>
        </a:p>
      </dgm:t>
    </dgm:pt>
    <dgm:pt modelId="{65C19DAA-BBCC-4119-81CA-12AC1551034A}" type="parTrans" cxnId="{22542F09-1083-4E4D-B183-830CC6C662BC}">
      <dgm:prSet/>
      <dgm:spPr/>
      <dgm:t>
        <a:bodyPr/>
        <a:lstStyle/>
        <a:p>
          <a:endParaRPr lang="hr-HR"/>
        </a:p>
      </dgm:t>
    </dgm:pt>
    <dgm:pt modelId="{8D9A3568-9D4E-4129-9A88-0F098193E740}" type="sibTrans" cxnId="{22542F09-1083-4E4D-B183-830CC6C662BC}">
      <dgm:prSet/>
      <dgm:spPr/>
      <dgm:t>
        <a:bodyPr/>
        <a:lstStyle/>
        <a:p>
          <a:endParaRPr lang="hr-HR"/>
        </a:p>
      </dgm:t>
    </dgm:pt>
    <dgm:pt modelId="{F0C4D782-3484-42FC-87C5-5628375DBB4B}" type="pres">
      <dgm:prSet presAssocID="{B4D2E1EA-C9B3-4B2E-B9CA-C4EA187A5091}" presName="linear" presStyleCnt="0">
        <dgm:presLayoutVars>
          <dgm:animLvl val="lvl"/>
          <dgm:resizeHandles val="exact"/>
        </dgm:presLayoutVars>
      </dgm:prSet>
      <dgm:spPr/>
    </dgm:pt>
    <dgm:pt modelId="{AE3BE9D5-2682-4C75-AE89-44219582F194}" type="pres">
      <dgm:prSet presAssocID="{0276DF48-F157-46D6-B79E-B18471347E59}" presName="parentText" presStyleLbl="node1" presStyleIdx="0" presStyleCnt="5" custScaleY="81616">
        <dgm:presLayoutVars>
          <dgm:chMax val="0"/>
          <dgm:bulletEnabled val="1"/>
        </dgm:presLayoutVars>
      </dgm:prSet>
      <dgm:spPr/>
    </dgm:pt>
    <dgm:pt modelId="{DB4B3E71-48A2-4901-8148-ED688163B743}" type="pres">
      <dgm:prSet presAssocID="{C16A9790-56EC-41C1-8D29-5A3F8B8D90AA}" presName="spacer" presStyleCnt="0"/>
      <dgm:spPr/>
    </dgm:pt>
    <dgm:pt modelId="{80769ABE-19AD-484C-957C-8E572F6D25FD}" type="pres">
      <dgm:prSet presAssocID="{D4877C2A-021F-4484-B17D-A84B963B31A2}" presName="parentText" presStyleLbl="node1" presStyleIdx="1" presStyleCnt="5" custScaleY="79100" custLinFactY="61717" custLinFactNeighborX="-239" custLinFactNeighborY="100000">
        <dgm:presLayoutVars>
          <dgm:chMax val="0"/>
          <dgm:bulletEnabled val="1"/>
        </dgm:presLayoutVars>
      </dgm:prSet>
      <dgm:spPr/>
    </dgm:pt>
    <dgm:pt modelId="{3D31D9C9-C0F5-4E2D-97C4-06A6C1B1F932}" type="pres">
      <dgm:prSet presAssocID="{168F20FC-EACA-4F0E-88E5-C7D4748D12A7}" presName="spacer" presStyleCnt="0"/>
      <dgm:spPr/>
    </dgm:pt>
    <dgm:pt modelId="{59F0A8ED-D689-4C35-A183-D2444AC5CD97}" type="pres">
      <dgm:prSet presAssocID="{4EA04DBF-0ADF-4CD4-B5EF-B18EBCB57022}" presName="parentText" presStyleLbl="node1" presStyleIdx="2" presStyleCnt="5" custScaleY="71023" custLinFactY="-86216" custLinFactNeighborX="60" custLinFactNeighborY="-100000">
        <dgm:presLayoutVars>
          <dgm:chMax val="0"/>
          <dgm:bulletEnabled val="1"/>
        </dgm:presLayoutVars>
      </dgm:prSet>
      <dgm:spPr/>
    </dgm:pt>
    <dgm:pt modelId="{DBCC1721-374F-4FA9-A03F-F6263674DA57}" type="pres">
      <dgm:prSet presAssocID="{4C0DB018-3550-48D1-B932-B0CDA769C9E1}" presName="spacer" presStyleCnt="0"/>
      <dgm:spPr/>
    </dgm:pt>
    <dgm:pt modelId="{DB1FF6F4-3852-44A6-AD87-0D3502D81742}" type="pres">
      <dgm:prSet presAssocID="{AD5DF5EF-0439-4BA0-8D93-D1D4DA2A780F}" presName="parentText" presStyleLbl="node1" presStyleIdx="3" presStyleCnt="5" custScaleY="73599" custLinFactY="-11085" custLinFactNeighborY="-100000">
        <dgm:presLayoutVars>
          <dgm:chMax val="0"/>
          <dgm:bulletEnabled val="1"/>
        </dgm:presLayoutVars>
      </dgm:prSet>
      <dgm:spPr/>
    </dgm:pt>
    <dgm:pt modelId="{E291216E-5757-457B-A09B-BD6F026EB797}" type="pres">
      <dgm:prSet presAssocID="{A293AA84-6BF3-42BD-91C6-883952C39A79}" presName="spacer" presStyleCnt="0"/>
      <dgm:spPr/>
    </dgm:pt>
    <dgm:pt modelId="{57EBB39F-AE5E-452B-A311-E52A0AA66313}" type="pres">
      <dgm:prSet presAssocID="{C7E2B531-C7AF-4E6A-833B-E08763D8EA00}" presName="parentText" presStyleLbl="node1" presStyleIdx="4" presStyleCnt="5" custScaleY="59714" custLinFactY="-14044" custLinFactNeighborX="-204" custLinFactNeighborY="-100000">
        <dgm:presLayoutVars>
          <dgm:chMax val="0"/>
          <dgm:bulletEnabled val="1"/>
        </dgm:presLayoutVars>
      </dgm:prSet>
      <dgm:spPr/>
    </dgm:pt>
  </dgm:ptLst>
  <dgm:cxnLst>
    <dgm:cxn modelId="{22542F09-1083-4E4D-B183-830CC6C662BC}" srcId="{B4D2E1EA-C9B3-4B2E-B9CA-C4EA187A5091}" destId="{C7E2B531-C7AF-4E6A-833B-E08763D8EA00}" srcOrd="4" destOrd="0" parTransId="{65C19DAA-BBCC-4119-81CA-12AC1551034A}" sibTransId="{8D9A3568-9D4E-4129-9A88-0F098193E740}"/>
    <dgm:cxn modelId="{7111492E-906C-4B7D-9EC7-F57F97F6AD6F}" type="presOf" srcId="{C7E2B531-C7AF-4E6A-833B-E08763D8EA00}" destId="{57EBB39F-AE5E-452B-A311-E52A0AA66313}" srcOrd="0" destOrd="0" presId="urn:microsoft.com/office/officeart/2005/8/layout/vList2"/>
    <dgm:cxn modelId="{0C775A31-CC4D-4E44-95FD-109BE7AAD911}" type="presOf" srcId="{AD5DF5EF-0439-4BA0-8D93-D1D4DA2A780F}" destId="{DB1FF6F4-3852-44A6-AD87-0D3502D81742}" srcOrd="0" destOrd="0" presId="urn:microsoft.com/office/officeart/2005/8/layout/vList2"/>
    <dgm:cxn modelId="{96F0DB3E-5156-49BC-B9B2-94806EC13229}" type="presOf" srcId="{0276DF48-F157-46D6-B79E-B18471347E59}" destId="{AE3BE9D5-2682-4C75-AE89-44219582F194}" srcOrd="0" destOrd="0" presId="urn:microsoft.com/office/officeart/2005/8/layout/vList2"/>
    <dgm:cxn modelId="{C93B6C88-FC15-4310-B5D2-64E7A5190C23}" srcId="{B4D2E1EA-C9B3-4B2E-B9CA-C4EA187A5091}" destId="{0276DF48-F157-46D6-B79E-B18471347E59}" srcOrd="0" destOrd="0" parTransId="{266275F7-8BC4-4A2A-BE6C-3D3E7E3A667D}" sibTransId="{C16A9790-56EC-41C1-8D29-5A3F8B8D90AA}"/>
    <dgm:cxn modelId="{C08312A8-545B-458C-9278-51120269C988}" srcId="{B4D2E1EA-C9B3-4B2E-B9CA-C4EA187A5091}" destId="{AD5DF5EF-0439-4BA0-8D93-D1D4DA2A780F}" srcOrd="3" destOrd="0" parTransId="{B6DEFD76-BFA1-49F6-BC0E-47CA48527252}" sibTransId="{A293AA84-6BF3-42BD-91C6-883952C39A79}"/>
    <dgm:cxn modelId="{72477CBF-D84E-49A3-84C2-078629C04F1A}" type="presOf" srcId="{B4D2E1EA-C9B3-4B2E-B9CA-C4EA187A5091}" destId="{F0C4D782-3484-42FC-87C5-5628375DBB4B}" srcOrd="0" destOrd="0" presId="urn:microsoft.com/office/officeart/2005/8/layout/vList2"/>
    <dgm:cxn modelId="{99ADACD1-C573-4651-B7D4-7BF276E47194}" type="presOf" srcId="{D4877C2A-021F-4484-B17D-A84B963B31A2}" destId="{80769ABE-19AD-484C-957C-8E572F6D25FD}" srcOrd="0" destOrd="0" presId="urn:microsoft.com/office/officeart/2005/8/layout/vList2"/>
    <dgm:cxn modelId="{1754FFE2-3F69-4BD9-B255-785C3BB824A6}" srcId="{B4D2E1EA-C9B3-4B2E-B9CA-C4EA187A5091}" destId="{4EA04DBF-0ADF-4CD4-B5EF-B18EBCB57022}" srcOrd="2" destOrd="0" parTransId="{996F383C-D1CF-4E90-8EC8-16EF59313AF0}" sibTransId="{4C0DB018-3550-48D1-B932-B0CDA769C9E1}"/>
    <dgm:cxn modelId="{172B86ED-90A2-413E-ADD4-A890E7C1E75A}" type="presOf" srcId="{4EA04DBF-0ADF-4CD4-B5EF-B18EBCB57022}" destId="{59F0A8ED-D689-4C35-A183-D2444AC5CD97}" srcOrd="0" destOrd="0" presId="urn:microsoft.com/office/officeart/2005/8/layout/vList2"/>
    <dgm:cxn modelId="{F504C4F1-65AA-498B-A056-7D909B9D96B4}" srcId="{B4D2E1EA-C9B3-4B2E-B9CA-C4EA187A5091}" destId="{D4877C2A-021F-4484-B17D-A84B963B31A2}" srcOrd="1" destOrd="0" parTransId="{001548C1-152C-424E-A843-BCB02735D9EE}" sibTransId="{168F20FC-EACA-4F0E-88E5-C7D4748D12A7}"/>
    <dgm:cxn modelId="{382FD50D-ED3C-4BD3-98CA-DEC7C5CF89F2}" type="presParOf" srcId="{F0C4D782-3484-42FC-87C5-5628375DBB4B}" destId="{AE3BE9D5-2682-4C75-AE89-44219582F194}" srcOrd="0" destOrd="0" presId="urn:microsoft.com/office/officeart/2005/8/layout/vList2"/>
    <dgm:cxn modelId="{A2BEEFC2-948A-4098-A38E-E85F2B460111}" type="presParOf" srcId="{F0C4D782-3484-42FC-87C5-5628375DBB4B}" destId="{DB4B3E71-48A2-4901-8148-ED688163B743}" srcOrd="1" destOrd="0" presId="urn:microsoft.com/office/officeart/2005/8/layout/vList2"/>
    <dgm:cxn modelId="{90768557-673C-4BED-980B-D8A4C4747121}" type="presParOf" srcId="{F0C4D782-3484-42FC-87C5-5628375DBB4B}" destId="{80769ABE-19AD-484C-957C-8E572F6D25FD}" srcOrd="2" destOrd="0" presId="urn:microsoft.com/office/officeart/2005/8/layout/vList2"/>
    <dgm:cxn modelId="{771B7B55-E333-4396-A734-C564DFEE5335}" type="presParOf" srcId="{F0C4D782-3484-42FC-87C5-5628375DBB4B}" destId="{3D31D9C9-C0F5-4E2D-97C4-06A6C1B1F932}" srcOrd="3" destOrd="0" presId="urn:microsoft.com/office/officeart/2005/8/layout/vList2"/>
    <dgm:cxn modelId="{27B122AD-BF1A-4C29-9BE1-8BEAB5F58A6B}" type="presParOf" srcId="{F0C4D782-3484-42FC-87C5-5628375DBB4B}" destId="{59F0A8ED-D689-4C35-A183-D2444AC5CD97}" srcOrd="4" destOrd="0" presId="urn:microsoft.com/office/officeart/2005/8/layout/vList2"/>
    <dgm:cxn modelId="{3E27A1EF-809A-4BC6-8BBE-E3C786AEDF08}" type="presParOf" srcId="{F0C4D782-3484-42FC-87C5-5628375DBB4B}" destId="{DBCC1721-374F-4FA9-A03F-F6263674DA57}" srcOrd="5" destOrd="0" presId="urn:microsoft.com/office/officeart/2005/8/layout/vList2"/>
    <dgm:cxn modelId="{64C3AF3A-A3AB-4F7E-B113-60A85969D897}" type="presParOf" srcId="{F0C4D782-3484-42FC-87C5-5628375DBB4B}" destId="{DB1FF6F4-3852-44A6-AD87-0D3502D81742}" srcOrd="6" destOrd="0" presId="urn:microsoft.com/office/officeart/2005/8/layout/vList2"/>
    <dgm:cxn modelId="{1A5D0C40-E659-4FFE-AB1D-E37F83550531}" type="presParOf" srcId="{F0C4D782-3484-42FC-87C5-5628375DBB4B}" destId="{E291216E-5757-457B-A09B-BD6F026EB797}" srcOrd="7" destOrd="0" presId="urn:microsoft.com/office/officeart/2005/8/layout/vList2"/>
    <dgm:cxn modelId="{6E0F9095-5BC6-4EEA-8974-F4AD7D9D1E28}" type="presParOf" srcId="{F0C4D782-3484-42FC-87C5-5628375DBB4B}" destId="{57EBB39F-AE5E-452B-A311-E52A0AA66313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56284A4-927B-42E7-A767-367055B6A77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ED9D0013-9D6C-4770-B973-2207F879F2D1}">
      <dgm:prSet/>
      <dgm:spPr/>
      <dgm:t>
        <a:bodyPr/>
        <a:lstStyle/>
        <a:p>
          <a:pPr rtl="0"/>
          <a:r>
            <a:rPr lang="hr-HR" b="1" noProof="0" dirty="0"/>
            <a:t>Transparentnost</a:t>
          </a:r>
          <a:endParaRPr lang="hr-HR" noProof="0" dirty="0"/>
        </a:p>
      </dgm:t>
    </dgm:pt>
    <dgm:pt modelId="{8254660D-E03D-447D-BFD9-DAE77D98A969}" type="parTrans" cxnId="{EADD856E-D0F8-4810-A2E8-93AB19C926A2}">
      <dgm:prSet/>
      <dgm:spPr/>
      <dgm:t>
        <a:bodyPr/>
        <a:lstStyle/>
        <a:p>
          <a:endParaRPr lang="hr-HR"/>
        </a:p>
      </dgm:t>
    </dgm:pt>
    <dgm:pt modelId="{9040E70D-2CFC-41A7-989A-02F24F22C650}" type="sibTrans" cxnId="{EADD856E-D0F8-4810-A2E8-93AB19C926A2}">
      <dgm:prSet/>
      <dgm:spPr/>
      <dgm:t>
        <a:bodyPr/>
        <a:lstStyle/>
        <a:p>
          <a:endParaRPr lang="hr-HR"/>
        </a:p>
      </dgm:t>
    </dgm:pt>
    <dgm:pt modelId="{FDC67EB9-EF6F-46C6-9FF3-26439F5D07BB}">
      <dgm:prSet/>
      <dgm:spPr/>
      <dgm:t>
        <a:bodyPr/>
        <a:lstStyle/>
        <a:p>
          <a:pPr rtl="0"/>
          <a:r>
            <a:rPr lang="hr-HR" b="1" noProof="0" dirty="0"/>
            <a:t>Informacije o aktivnostima i odlukama vlade su otvorene, sadržajne, pravovremene, slobodno dostupne javnosti i zadovoljavaju osnovne standarde</a:t>
          </a:r>
          <a:r>
            <a:rPr lang="en-US" b="1" dirty="0"/>
            <a:t>.</a:t>
          </a:r>
          <a:endParaRPr lang="hr-HR" dirty="0"/>
        </a:p>
      </dgm:t>
    </dgm:pt>
    <dgm:pt modelId="{3643A471-1585-4ED1-A67D-4767A123C128}" type="parTrans" cxnId="{23F7D5AE-A994-4060-A7FD-469208779DE9}">
      <dgm:prSet/>
      <dgm:spPr/>
      <dgm:t>
        <a:bodyPr/>
        <a:lstStyle/>
        <a:p>
          <a:endParaRPr lang="hr-HR"/>
        </a:p>
      </dgm:t>
    </dgm:pt>
    <dgm:pt modelId="{F00BBCE4-3AE3-4E21-9350-FF4EC505055A}" type="sibTrans" cxnId="{23F7D5AE-A994-4060-A7FD-469208779DE9}">
      <dgm:prSet/>
      <dgm:spPr/>
      <dgm:t>
        <a:bodyPr/>
        <a:lstStyle/>
        <a:p>
          <a:endParaRPr lang="hr-HR"/>
        </a:p>
      </dgm:t>
    </dgm:pt>
    <dgm:pt modelId="{5D9614DC-38ED-46D5-962E-1DE67F89A8E5}">
      <dgm:prSet/>
      <dgm:spPr/>
      <dgm:t>
        <a:bodyPr/>
        <a:lstStyle/>
        <a:p>
          <a:pPr rtl="0"/>
          <a:r>
            <a:rPr lang="hr-HR" b="1" noProof="0" dirty="0"/>
            <a:t>Sudjelovanje građana</a:t>
          </a:r>
          <a:endParaRPr lang="hr-HR" noProof="0" dirty="0"/>
        </a:p>
      </dgm:t>
    </dgm:pt>
    <dgm:pt modelId="{3C6341FD-365A-42FE-AE1C-F562C1309AC7}" type="parTrans" cxnId="{7D265D18-07B9-41FA-BEB8-DEAFA9053E36}">
      <dgm:prSet/>
      <dgm:spPr/>
      <dgm:t>
        <a:bodyPr/>
        <a:lstStyle/>
        <a:p>
          <a:endParaRPr lang="hr-HR"/>
        </a:p>
      </dgm:t>
    </dgm:pt>
    <dgm:pt modelId="{C2B02D24-5B27-4AD6-87B0-2446A8683779}" type="sibTrans" cxnId="{7D265D18-07B9-41FA-BEB8-DEAFA9053E36}">
      <dgm:prSet/>
      <dgm:spPr/>
      <dgm:t>
        <a:bodyPr/>
        <a:lstStyle/>
        <a:p>
          <a:endParaRPr lang="hr-HR"/>
        </a:p>
      </dgm:t>
    </dgm:pt>
    <dgm:pt modelId="{15BD5899-0AF6-4E85-87F6-D81CF441D8E9}">
      <dgm:prSet/>
      <dgm:spPr/>
      <dgm:t>
        <a:bodyPr/>
        <a:lstStyle/>
        <a:p>
          <a:pPr rtl="0"/>
          <a:r>
            <a:rPr lang="hr-HR" b="1" noProof="0" dirty="0"/>
            <a:t>Vlade nastoje mobilizirati građane da se uključe u javne rasprave i daju svoj doprinos, što vodi do </a:t>
          </a:r>
          <a:r>
            <a:rPr lang="hr-HR" b="1" noProof="0" dirty="0" err="1"/>
            <a:t>responzivnije</a:t>
          </a:r>
          <a:r>
            <a:rPr lang="hr-HR" b="1" noProof="0" dirty="0"/>
            <a:t>, inovativne i učinkovite vladavine.</a:t>
          </a:r>
          <a:endParaRPr lang="hr-HR" noProof="0" dirty="0"/>
        </a:p>
      </dgm:t>
    </dgm:pt>
    <dgm:pt modelId="{5F7C9062-79CC-4CDD-A932-0A5C1DB8BEA5}" type="parTrans" cxnId="{D9CAE135-BEB0-4C37-8A82-4CE9CEA8EFB9}">
      <dgm:prSet/>
      <dgm:spPr/>
      <dgm:t>
        <a:bodyPr/>
        <a:lstStyle/>
        <a:p>
          <a:endParaRPr lang="hr-HR"/>
        </a:p>
      </dgm:t>
    </dgm:pt>
    <dgm:pt modelId="{73EE81A3-89F0-49C0-9E20-2065087B4478}" type="sibTrans" cxnId="{D9CAE135-BEB0-4C37-8A82-4CE9CEA8EFB9}">
      <dgm:prSet/>
      <dgm:spPr/>
      <dgm:t>
        <a:bodyPr/>
        <a:lstStyle/>
        <a:p>
          <a:endParaRPr lang="hr-HR"/>
        </a:p>
      </dgm:t>
    </dgm:pt>
    <dgm:pt modelId="{E3DCA632-39ED-48DC-A356-0A3CC5F41B61}">
      <dgm:prSet/>
      <dgm:spPr/>
      <dgm:t>
        <a:bodyPr/>
        <a:lstStyle/>
        <a:p>
          <a:pPr rtl="0"/>
          <a:r>
            <a:rPr lang="hr-HR" b="1" noProof="0" dirty="0"/>
            <a:t>Odgovornost</a:t>
          </a:r>
          <a:endParaRPr lang="hr-HR" noProof="0" dirty="0"/>
        </a:p>
      </dgm:t>
    </dgm:pt>
    <dgm:pt modelId="{F20BB5B7-44C2-499F-B98D-CBA1F7380AB9}" type="parTrans" cxnId="{8BD05075-7639-44C5-AD52-9A6ED637AD0F}">
      <dgm:prSet/>
      <dgm:spPr/>
      <dgm:t>
        <a:bodyPr/>
        <a:lstStyle/>
        <a:p>
          <a:endParaRPr lang="hr-HR"/>
        </a:p>
      </dgm:t>
    </dgm:pt>
    <dgm:pt modelId="{380AA427-EB09-4875-B866-5D37A44333D5}" type="sibTrans" cxnId="{8BD05075-7639-44C5-AD52-9A6ED637AD0F}">
      <dgm:prSet/>
      <dgm:spPr/>
      <dgm:t>
        <a:bodyPr/>
        <a:lstStyle/>
        <a:p>
          <a:endParaRPr lang="hr-HR"/>
        </a:p>
      </dgm:t>
    </dgm:pt>
    <dgm:pt modelId="{217C675F-660D-4DBD-8426-757CAFBD94CD}">
      <dgm:prSet/>
      <dgm:spPr/>
      <dgm:t>
        <a:bodyPr/>
        <a:lstStyle/>
        <a:p>
          <a:pPr rtl="0"/>
          <a:r>
            <a:rPr lang="hr-HR" b="1" noProof="0" dirty="0"/>
            <a:t>Usvojena su pravila, propisi i mehanizmi koji pozivaju vladine </a:t>
          </a:r>
          <a:r>
            <a:rPr lang="hr-HR" b="1" dirty="0"/>
            <a:t>dionike </a:t>
          </a:r>
          <a:r>
            <a:rPr lang="en-US" b="1" dirty="0"/>
            <a:t>da </a:t>
          </a:r>
          <a:r>
            <a:rPr lang="hr-HR" b="1" noProof="0" dirty="0"/>
            <a:t>opravdaju svoje aktivnosti, djeluju spram kritika ili zahtjeva koji im se upućuju, te prihvaćaju odgovornost za propuste u obnašanju dužnosti s obzirom na postojeće zakone ili preuzete obaveze</a:t>
          </a:r>
          <a:r>
            <a:rPr lang="en-US" b="1" dirty="0"/>
            <a:t>.</a:t>
          </a:r>
          <a:endParaRPr lang="hr-HR" dirty="0"/>
        </a:p>
      </dgm:t>
    </dgm:pt>
    <dgm:pt modelId="{59A33CF0-CBBF-4ABC-A37C-B10A55E2F2E3}" type="parTrans" cxnId="{4ED4F67A-E72A-4175-A28C-380DC1FFCE6B}">
      <dgm:prSet/>
      <dgm:spPr/>
      <dgm:t>
        <a:bodyPr/>
        <a:lstStyle/>
        <a:p>
          <a:endParaRPr lang="hr-HR"/>
        </a:p>
      </dgm:t>
    </dgm:pt>
    <dgm:pt modelId="{7A580DAA-18C9-47B5-9AAC-73C08443AF90}" type="sibTrans" cxnId="{4ED4F67A-E72A-4175-A28C-380DC1FFCE6B}">
      <dgm:prSet/>
      <dgm:spPr/>
      <dgm:t>
        <a:bodyPr/>
        <a:lstStyle/>
        <a:p>
          <a:endParaRPr lang="hr-HR"/>
        </a:p>
      </dgm:t>
    </dgm:pt>
    <dgm:pt modelId="{C742D212-1F62-4882-8D09-E11643CAD08E}" type="pres">
      <dgm:prSet presAssocID="{356284A4-927B-42E7-A767-367055B6A77A}" presName="linear" presStyleCnt="0">
        <dgm:presLayoutVars>
          <dgm:animLvl val="lvl"/>
          <dgm:resizeHandles val="exact"/>
        </dgm:presLayoutVars>
      </dgm:prSet>
      <dgm:spPr/>
    </dgm:pt>
    <dgm:pt modelId="{387EB847-FB08-449C-AF45-25B54A535EBE}" type="pres">
      <dgm:prSet presAssocID="{ED9D0013-9D6C-4770-B973-2207F879F2D1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05672F5C-F0E7-4309-BFAB-CBB8BFF80554}" type="pres">
      <dgm:prSet presAssocID="{ED9D0013-9D6C-4770-B973-2207F879F2D1}" presName="childText" presStyleLbl="revTx" presStyleIdx="0" presStyleCnt="3">
        <dgm:presLayoutVars>
          <dgm:bulletEnabled val="1"/>
        </dgm:presLayoutVars>
      </dgm:prSet>
      <dgm:spPr/>
    </dgm:pt>
    <dgm:pt modelId="{BE5A5F51-EBE0-4C9D-A9CB-E3CF70CC5EDF}" type="pres">
      <dgm:prSet presAssocID="{5D9614DC-38ED-46D5-962E-1DE67F89A8E5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DEF3848D-267F-4D3F-8351-E2A0CA79EE84}" type="pres">
      <dgm:prSet presAssocID="{5D9614DC-38ED-46D5-962E-1DE67F89A8E5}" presName="childText" presStyleLbl="revTx" presStyleIdx="1" presStyleCnt="3">
        <dgm:presLayoutVars>
          <dgm:bulletEnabled val="1"/>
        </dgm:presLayoutVars>
      </dgm:prSet>
      <dgm:spPr/>
    </dgm:pt>
    <dgm:pt modelId="{FC9AE348-E533-4A5A-A4D0-6A7DE51D944C}" type="pres">
      <dgm:prSet presAssocID="{E3DCA632-39ED-48DC-A356-0A3CC5F41B61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6D4B138B-9286-4DAF-BE72-F697B719CF8A}" type="pres">
      <dgm:prSet presAssocID="{E3DCA632-39ED-48DC-A356-0A3CC5F41B61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DBAED700-834B-4EA1-BA70-9E6D2F58A600}" type="presOf" srcId="{E3DCA632-39ED-48DC-A356-0A3CC5F41B61}" destId="{FC9AE348-E533-4A5A-A4D0-6A7DE51D944C}" srcOrd="0" destOrd="0" presId="urn:microsoft.com/office/officeart/2005/8/layout/vList2"/>
    <dgm:cxn modelId="{50C60E06-CBD1-474F-B5BC-C102537732C7}" type="presOf" srcId="{356284A4-927B-42E7-A767-367055B6A77A}" destId="{C742D212-1F62-4882-8D09-E11643CAD08E}" srcOrd="0" destOrd="0" presId="urn:microsoft.com/office/officeart/2005/8/layout/vList2"/>
    <dgm:cxn modelId="{7D265D18-07B9-41FA-BEB8-DEAFA9053E36}" srcId="{356284A4-927B-42E7-A767-367055B6A77A}" destId="{5D9614DC-38ED-46D5-962E-1DE67F89A8E5}" srcOrd="1" destOrd="0" parTransId="{3C6341FD-365A-42FE-AE1C-F562C1309AC7}" sibTransId="{C2B02D24-5B27-4AD6-87B0-2446A8683779}"/>
    <dgm:cxn modelId="{D9CAE135-BEB0-4C37-8A82-4CE9CEA8EFB9}" srcId="{5D9614DC-38ED-46D5-962E-1DE67F89A8E5}" destId="{15BD5899-0AF6-4E85-87F6-D81CF441D8E9}" srcOrd="0" destOrd="0" parTransId="{5F7C9062-79CC-4CDD-A932-0A5C1DB8BEA5}" sibTransId="{73EE81A3-89F0-49C0-9E20-2065087B4478}"/>
    <dgm:cxn modelId="{22E0AD4A-B7DD-4605-A727-543141D0EC9F}" type="presOf" srcId="{217C675F-660D-4DBD-8426-757CAFBD94CD}" destId="{6D4B138B-9286-4DAF-BE72-F697B719CF8A}" srcOrd="0" destOrd="0" presId="urn:microsoft.com/office/officeart/2005/8/layout/vList2"/>
    <dgm:cxn modelId="{EADD856E-D0F8-4810-A2E8-93AB19C926A2}" srcId="{356284A4-927B-42E7-A767-367055B6A77A}" destId="{ED9D0013-9D6C-4770-B973-2207F879F2D1}" srcOrd="0" destOrd="0" parTransId="{8254660D-E03D-447D-BFD9-DAE77D98A969}" sibTransId="{9040E70D-2CFC-41A7-989A-02F24F22C650}"/>
    <dgm:cxn modelId="{16A6FF4E-E2EA-4315-B381-00DEA4858DAB}" type="presOf" srcId="{FDC67EB9-EF6F-46C6-9FF3-26439F5D07BB}" destId="{05672F5C-F0E7-4309-BFAB-CBB8BFF80554}" srcOrd="0" destOrd="0" presId="urn:microsoft.com/office/officeart/2005/8/layout/vList2"/>
    <dgm:cxn modelId="{8BD05075-7639-44C5-AD52-9A6ED637AD0F}" srcId="{356284A4-927B-42E7-A767-367055B6A77A}" destId="{E3DCA632-39ED-48DC-A356-0A3CC5F41B61}" srcOrd="2" destOrd="0" parTransId="{F20BB5B7-44C2-499F-B98D-CBA1F7380AB9}" sibTransId="{380AA427-EB09-4875-B866-5D37A44333D5}"/>
    <dgm:cxn modelId="{4ED4F67A-E72A-4175-A28C-380DC1FFCE6B}" srcId="{E3DCA632-39ED-48DC-A356-0A3CC5F41B61}" destId="{217C675F-660D-4DBD-8426-757CAFBD94CD}" srcOrd="0" destOrd="0" parTransId="{59A33CF0-CBBF-4ABC-A37C-B10A55E2F2E3}" sibTransId="{7A580DAA-18C9-47B5-9AAC-73C08443AF90}"/>
    <dgm:cxn modelId="{23F7D5AE-A994-4060-A7FD-469208779DE9}" srcId="{ED9D0013-9D6C-4770-B973-2207F879F2D1}" destId="{FDC67EB9-EF6F-46C6-9FF3-26439F5D07BB}" srcOrd="0" destOrd="0" parTransId="{3643A471-1585-4ED1-A67D-4767A123C128}" sibTransId="{F00BBCE4-3AE3-4E21-9350-FF4EC505055A}"/>
    <dgm:cxn modelId="{BC53A2BF-2324-4F35-9CE0-9A304C608854}" type="presOf" srcId="{15BD5899-0AF6-4E85-87F6-D81CF441D8E9}" destId="{DEF3848D-267F-4D3F-8351-E2A0CA79EE84}" srcOrd="0" destOrd="0" presId="urn:microsoft.com/office/officeart/2005/8/layout/vList2"/>
    <dgm:cxn modelId="{3BE320C0-D9CC-4360-B562-7BF4ABD72C9B}" type="presOf" srcId="{ED9D0013-9D6C-4770-B973-2207F879F2D1}" destId="{387EB847-FB08-449C-AF45-25B54A535EBE}" srcOrd="0" destOrd="0" presId="urn:microsoft.com/office/officeart/2005/8/layout/vList2"/>
    <dgm:cxn modelId="{0FCDD8D3-9871-4BAF-8A01-116706305013}" type="presOf" srcId="{5D9614DC-38ED-46D5-962E-1DE67F89A8E5}" destId="{BE5A5F51-EBE0-4C9D-A9CB-E3CF70CC5EDF}" srcOrd="0" destOrd="0" presId="urn:microsoft.com/office/officeart/2005/8/layout/vList2"/>
    <dgm:cxn modelId="{66D1DDA6-ACF8-472C-882F-465D18A2B40F}" type="presParOf" srcId="{C742D212-1F62-4882-8D09-E11643CAD08E}" destId="{387EB847-FB08-449C-AF45-25B54A535EBE}" srcOrd="0" destOrd="0" presId="urn:microsoft.com/office/officeart/2005/8/layout/vList2"/>
    <dgm:cxn modelId="{98F448AC-A505-4160-9EC3-A588AAF993CE}" type="presParOf" srcId="{C742D212-1F62-4882-8D09-E11643CAD08E}" destId="{05672F5C-F0E7-4309-BFAB-CBB8BFF80554}" srcOrd="1" destOrd="0" presId="urn:microsoft.com/office/officeart/2005/8/layout/vList2"/>
    <dgm:cxn modelId="{168C2085-439D-4D2B-BA43-34D35C8D1961}" type="presParOf" srcId="{C742D212-1F62-4882-8D09-E11643CAD08E}" destId="{BE5A5F51-EBE0-4C9D-A9CB-E3CF70CC5EDF}" srcOrd="2" destOrd="0" presId="urn:microsoft.com/office/officeart/2005/8/layout/vList2"/>
    <dgm:cxn modelId="{2FEB4F78-0DC9-4481-9668-2148C7DFB694}" type="presParOf" srcId="{C742D212-1F62-4882-8D09-E11643CAD08E}" destId="{DEF3848D-267F-4D3F-8351-E2A0CA79EE84}" srcOrd="3" destOrd="0" presId="urn:microsoft.com/office/officeart/2005/8/layout/vList2"/>
    <dgm:cxn modelId="{CCE693D1-EA43-4E87-A303-E89514BC1617}" type="presParOf" srcId="{C742D212-1F62-4882-8D09-E11643CAD08E}" destId="{FC9AE348-E533-4A5A-A4D0-6A7DE51D944C}" srcOrd="4" destOrd="0" presId="urn:microsoft.com/office/officeart/2005/8/layout/vList2"/>
    <dgm:cxn modelId="{34815DC2-A3A9-4995-A6DD-2DFBADC097DA}" type="presParOf" srcId="{C742D212-1F62-4882-8D09-E11643CAD08E}" destId="{6D4B138B-9286-4DAF-BE72-F697B719CF8A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56284A4-927B-42E7-A767-367055B6A77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ED9D0013-9D6C-4770-B973-2207F879F2D1}">
      <dgm:prSet custT="1"/>
      <dgm:spPr/>
      <dgm:t>
        <a:bodyPr/>
        <a:lstStyle/>
        <a:p>
          <a:pPr rtl="0"/>
          <a:r>
            <a:rPr lang="hr-HR" sz="2700" b="1" dirty="0"/>
            <a:t>Otvorenost </a:t>
          </a:r>
          <a:endParaRPr lang="hr-HR" sz="2700" dirty="0"/>
        </a:p>
      </dgm:t>
    </dgm:pt>
    <dgm:pt modelId="{8254660D-E03D-447D-BFD9-DAE77D98A969}" type="parTrans" cxnId="{EADD856E-D0F8-4810-A2E8-93AB19C926A2}">
      <dgm:prSet/>
      <dgm:spPr/>
      <dgm:t>
        <a:bodyPr/>
        <a:lstStyle/>
        <a:p>
          <a:endParaRPr lang="hr-HR"/>
        </a:p>
      </dgm:t>
    </dgm:pt>
    <dgm:pt modelId="{9040E70D-2CFC-41A7-989A-02F24F22C650}" type="sibTrans" cxnId="{EADD856E-D0F8-4810-A2E8-93AB19C926A2}">
      <dgm:prSet/>
      <dgm:spPr/>
      <dgm:t>
        <a:bodyPr/>
        <a:lstStyle/>
        <a:p>
          <a:endParaRPr lang="hr-HR"/>
        </a:p>
      </dgm:t>
    </dgm:pt>
    <dgm:pt modelId="{FDC67EB9-EF6F-46C6-9FF3-26439F5D07BB}">
      <dgm:prSet/>
      <dgm:spPr/>
      <dgm:t>
        <a:bodyPr/>
        <a:lstStyle/>
        <a:p>
          <a:pPr rtl="0"/>
          <a:r>
            <a:rPr lang="hr-HR" b="1" noProof="0" dirty="0"/>
            <a:t>Razine suradnje države s građanima</a:t>
          </a:r>
          <a:r>
            <a:rPr lang="en-US" b="1" noProof="0" dirty="0"/>
            <a:t> i </a:t>
          </a:r>
          <a:r>
            <a:rPr lang="hr-HR" b="1" noProof="0" dirty="0"/>
            <a:t>organizacijama</a:t>
          </a:r>
          <a:r>
            <a:rPr lang="en-US" b="1" noProof="0" dirty="0"/>
            <a:t> civilnoga </a:t>
          </a:r>
          <a:r>
            <a:rPr lang="hr-HR" b="1" noProof="0" dirty="0"/>
            <a:t>društva</a:t>
          </a:r>
          <a:r>
            <a:rPr lang="en-US" b="1" noProof="0" dirty="0"/>
            <a:t> (</a:t>
          </a:r>
          <a:r>
            <a:rPr lang="hr-HR" b="1" noProof="0" dirty="0"/>
            <a:t>udrugama</a:t>
          </a:r>
          <a:r>
            <a:rPr lang="en-US" b="1" noProof="0" dirty="0"/>
            <a:t>)</a:t>
          </a:r>
          <a:r>
            <a:rPr lang="hr-HR" b="1" noProof="0" dirty="0"/>
            <a:t>: Informiranje → savjetovanje → uključivanje → partnerstvo</a:t>
          </a:r>
          <a:endParaRPr lang="hr-HR" dirty="0"/>
        </a:p>
      </dgm:t>
    </dgm:pt>
    <dgm:pt modelId="{3643A471-1585-4ED1-A67D-4767A123C128}" type="parTrans" cxnId="{23F7D5AE-A994-4060-A7FD-469208779DE9}">
      <dgm:prSet/>
      <dgm:spPr/>
      <dgm:t>
        <a:bodyPr/>
        <a:lstStyle/>
        <a:p>
          <a:endParaRPr lang="hr-HR"/>
        </a:p>
      </dgm:t>
    </dgm:pt>
    <dgm:pt modelId="{F00BBCE4-3AE3-4E21-9350-FF4EC505055A}" type="sibTrans" cxnId="{23F7D5AE-A994-4060-A7FD-469208779DE9}">
      <dgm:prSet/>
      <dgm:spPr/>
      <dgm:t>
        <a:bodyPr/>
        <a:lstStyle/>
        <a:p>
          <a:endParaRPr lang="hr-HR"/>
        </a:p>
      </dgm:t>
    </dgm:pt>
    <dgm:pt modelId="{5D9614DC-38ED-46D5-962E-1DE67F89A8E5}">
      <dgm:prSet custT="1"/>
      <dgm:spPr/>
      <dgm:t>
        <a:bodyPr/>
        <a:lstStyle/>
        <a:p>
          <a:pPr rtl="0"/>
          <a:r>
            <a:rPr lang="hr-HR" sz="2700" b="1" dirty="0"/>
            <a:t>Borba protiv korupcije</a:t>
          </a:r>
          <a:endParaRPr lang="hr-HR" sz="2700" dirty="0"/>
        </a:p>
      </dgm:t>
    </dgm:pt>
    <dgm:pt modelId="{3C6341FD-365A-42FE-AE1C-F562C1309AC7}" type="parTrans" cxnId="{7D265D18-07B9-41FA-BEB8-DEAFA9053E36}">
      <dgm:prSet/>
      <dgm:spPr/>
      <dgm:t>
        <a:bodyPr/>
        <a:lstStyle/>
        <a:p>
          <a:endParaRPr lang="hr-HR"/>
        </a:p>
      </dgm:t>
    </dgm:pt>
    <dgm:pt modelId="{C2B02D24-5B27-4AD6-87B0-2446A8683779}" type="sibTrans" cxnId="{7D265D18-07B9-41FA-BEB8-DEAFA9053E36}">
      <dgm:prSet/>
      <dgm:spPr/>
      <dgm:t>
        <a:bodyPr/>
        <a:lstStyle/>
        <a:p>
          <a:endParaRPr lang="hr-HR"/>
        </a:p>
      </dgm:t>
    </dgm:pt>
    <dgm:pt modelId="{15BD5899-0AF6-4E85-87F6-D81CF441D8E9}">
      <dgm:prSet/>
      <dgm:spPr/>
      <dgm:t>
        <a:bodyPr/>
        <a:lstStyle/>
        <a:p>
          <a:pPr rtl="0"/>
          <a:r>
            <a:rPr lang="en-US" b="1" dirty="0"/>
            <a:t>D</a:t>
          </a:r>
          <a:r>
            <a:rPr lang="hr-HR" b="1" noProof="0" dirty="0" err="1"/>
            <a:t>jelotvornije</a:t>
          </a:r>
          <a:r>
            <a:rPr lang="hr-HR" b="1" dirty="0"/>
            <a:t> upravljanje javnim resursima upotrebom modernih zakona, učinkovitom policijom i sudstvom. Uspješna borba protiv korupcije također traži aktivno sudjelovanje građana na tri razine -  kod sebe i drugih razvijamo visoku svijest o štetnosti korupcije, odbacujemo ponudu da sudjelujemo u korupciji, surađujemo s tijelima kaznenog progona</a:t>
          </a:r>
          <a:r>
            <a:rPr lang="en-US" b="1" dirty="0"/>
            <a:t>.</a:t>
          </a:r>
          <a:endParaRPr lang="hr-HR" dirty="0"/>
        </a:p>
      </dgm:t>
    </dgm:pt>
    <dgm:pt modelId="{5F7C9062-79CC-4CDD-A932-0A5C1DB8BEA5}" type="parTrans" cxnId="{D9CAE135-BEB0-4C37-8A82-4CE9CEA8EFB9}">
      <dgm:prSet/>
      <dgm:spPr/>
      <dgm:t>
        <a:bodyPr/>
        <a:lstStyle/>
        <a:p>
          <a:endParaRPr lang="hr-HR"/>
        </a:p>
      </dgm:t>
    </dgm:pt>
    <dgm:pt modelId="{73EE81A3-89F0-49C0-9E20-2065087B4478}" type="sibTrans" cxnId="{D9CAE135-BEB0-4C37-8A82-4CE9CEA8EFB9}">
      <dgm:prSet/>
      <dgm:spPr/>
      <dgm:t>
        <a:bodyPr/>
        <a:lstStyle/>
        <a:p>
          <a:endParaRPr lang="hr-HR"/>
        </a:p>
      </dgm:t>
    </dgm:pt>
    <dgm:pt modelId="{01023978-6DB3-4527-A29B-E3F1AFF345FE}">
      <dgm:prSet/>
      <dgm:spPr/>
      <dgm:t>
        <a:bodyPr/>
        <a:lstStyle/>
        <a:p>
          <a:pPr rtl="0"/>
          <a:endParaRPr lang="hr-HR" dirty="0"/>
        </a:p>
      </dgm:t>
    </dgm:pt>
    <dgm:pt modelId="{CE6AD86E-3C11-402C-B114-F5BD801A384C}" type="parTrans" cxnId="{EEE6FA4F-D60C-4AB4-8196-992C56355DE3}">
      <dgm:prSet/>
      <dgm:spPr/>
      <dgm:t>
        <a:bodyPr/>
        <a:lstStyle/>
        <a:p>
          <a:endParaRPr lang="en-GB"/>
        </a:p>
      </dgm:t>
    </dgm:pt>
    <dgm:pt modelId="{FCFFA48B-AE41-4F1E-8931-4D4891FE50CB}" type="sibTrans" cxnId="{EEE6FA4F-D60C-4AB4-8196-992C56355DE3}">
      <dgm:prSet/>
      <dgm:spPr/>
      <dgm:t>
        <a:bodyPr/>
        <a:lstStyle/>
        <a:p>
          <a:endParaRPr lang="en-GB"/>
        </a:p>
      </dgm:t>
    </dgm:pt>
    <dgm:pt modelId="{78A4B362-56C1-4130-9432-F451F551464E}">
      <dgm:prSet custT="1"/>
      <dgm:spPr/>
      <dgm:t>
        <a:bodyPr/>
        <a:lstStyle/>
        <a:p>
          <a:r>
            <a:rPr lang="hr-HR" sz="2700" b="1" dirty="0"/>
            <a:t>Tehnologije i inovativnost</a:t>
          </a:r>
          <a:endParaRPr lang="en-GB" sz="2700" b="1" dirty="0"/>
        </a:p>
      </dgm:t>
    </dgm:pt>
    <dgm:pt modelId="{4E8AC2EB-57B0-4085-A007-6D8117F0A9D5}" type="parTrans" cxnId="{194DA6F0-B6EC-453B-AA68-9907B3547A11}">
      <dgm:prSet/>
      <dgm:spPr/>
      <dgm:t>
        <a:bodyPr/>
        <a:lstStyle/>
        <a:p>
          <a:endParaRPr lang="en-GB"/>
        </a:p>
      </dgm:t>
    </dgm:pt>
    <dgm:pt modelId="{F5F6A944-7418-450E-87D7-538951FABC1C}" type="sibTrans" cxnId="{194DA6F0-B6EC-453B-AA68-9907B3547A11}">
      <dgm:prSet/>
      <dgm:spPr/>
      <dgm:t>
        <a:bodyPr/>
        <a:lstStyle/>
        <a:p>
          <a:endParaRPr lang="en-GB"/>
        </a:p>
      </dgm:t>
    </dgm:pt>
    <dgm:pt modelId="{B1F78FF2-8033-4D70-916A-090CC44D8A1D}">
      <dgm:prSet/>
      <dgm:spPr/>
      <dgm:t>
        <a:bodyPr/>
        <a:lstStyle/>
        <a:p>
          <a:pPr rtl="0"/>
          <a:r>
            <a:rPr lang="hr-HR" b="1" noProof="0" dirty="0"/>
            <a:t>Vlade prihvaćaju važnost osiguravanja slobodnog pristupa tehnologijama za građane, te ulogu novih tehnologija u poticanju inovacija</a:t>
          </a:r>
          <a:r>
            <a:rPr lang="en-US" b="1" noProof="0" dirty="0"/>
            <a:t> </a:t>
          </a:r>
          <a:r>
            <a:rPr lang="hr-HR" b="1" dirty="0"/>
            <a:t>za poboljšanje kvalitete usluga koje javna uprava pruža građanima</a:t>
          </a:r>
          <a:r>
            <a:rPr lang="hr-HR" b="1" noProof="0" dirty="0"/>
            <a:t>, kao i važnost podizanja kapaciteta građana za korištenje tehnologija.</a:t>
          </a:r>
          <a:endParaRPr lang="hr-HR" noProof="0" dirty="0"/>
        </a:p>
      </dgm:t>
    </dgm:pt>
    <dgm:pt modelId="{9B82BD39-FE7F-45E2-99D1-070E91BC56E6}" type="parTrans" cxnId="{7C5323ED-479E-47F5-997B-B8F5E89A9C9B}">
      <dgm:prSet/>
      <dgm:spPr/>
      <dgm:t>
        <a:bodyPr/>
        <a:lstStyle/>
        <a:p>
          <a:endParaRPr lang="en-GB"/>
        </a:p>
      </dgm:t>
    </dgm:pt>
    <dgm:pt modelId="{E268DA0C-8988-445C-B7A8-6BD6F2D9D25B}" type="sibTrans" cxnId="{7C5323ED-479E-47F5-997B-B8F5E89A9C9B}">
      <dgm:prSet/>
      <dgm:spPr/>
      <dgm:t>
        <a:bodyPr/>
        <a:lstStyle/>
        <a:p>
          <a:endParaRPr lang="en-GB"/>
        </a:p>
      </dgm:t>
    </dgm:pt>
    <dgm:pt modelId="{0D4E583C-3941-4EC4-AEF4-A2EF9EE4E081}">
      <dgm:prSet/>
      <dgm:spPr/>
      <dgm:t>
        <a:bodyPr/>
        <a:lstStyle/>
        <a:p>
          <a:pPr rtl="0"/>
          <a:r>
            <a:rPr lang="hr-HR" b="1" dirty="0"/>
            <a:t>Otvoreni podaci</a:t>
          </a:r>
          <a:r>
            <a:rPr lang="en-US" b="1" dirty="0"/>
            <a:t>: </a:t>
          </a:r>
          <a:r>
            <a:rPr lang="hr-HR" b="1" i="0" dirty="0"/>
            <a:t>podaci koje stvaraju tijela javne vlasti, a čijom se uporabom u komercijalne i/ili nekomercijalne svrhe može stvoriti dodana vrijednost ili ekonomska korist.</a:t>
          </a:r>
          <a:endParaRPr lang="hr-HR" b="1" dirty="0"/>
        </a:p>
      </dgm:t>
    </dgm:pt>
    <dgm:pt modelId="{2A12CD5B-1698-48C7-B2B4-3134F98F2E5D}" type="parTrans" cxnId="{27BC0A5B-BE70-4FBB-B98C-093BDFEB9A69}">
      <dgm:prSet/>
      <dgm:spPr/>
    </dgm:pt>
    <dgm:pt modelId="{E23AB2CC-49E1-4055-901D-7C51A6B458DC}" type="sibTrans" cxnId="{27BC0A5B-BE70-4FBB-B98C-093BDFEB9A69}">
      <dgm:prSet/>
      <dgm:spPr/>
    </dgm:pt>
    <dgm:pt modelId="{C742D212-1F62-4882-8D09-E11643CAD08E}" type="pres">
      <dgm:prSet presAssocID="{356284A4-927B-42E7-A767-367055B6A77A}" presName="linear" presStyleCnt="0">
        <dgm:presLayoutVars>
          <dgm:animLvl val="lvl"/>
          <dgm:resizeHandles val="exact"/>
        </dgm:presLayoutVars>
      </dgm:prSet>
      <dgm:spPr/>
    </dgm:pt>
    <dgm:pt modelId="{AB72D0BF-5E66-4162-BC47-EF82169F889A}" type="pres">
      <dgm:prSet presAssocID="{78A4B362-56C1-4130-9432-F451F551464E}" presName="parentText" presStyleLbl="node1" presStyleIdx="0" presStyleCnt="3" custScaleY="92963" custLinFactNeighborY="-4720">
        <dgm:presLayoutVars>
          <dgm:chMax val="0"/>
          <dgm:bulletEnabled val="1"/>
        </dgm:presLayoutVars>
      </dgm:prSet>
      <dgm:spPr/>
    </dgm:pt>
    <dgm:pt modelId="{8F2AB21E-CF90-4820-A61B-2AECB7FB8D80}" type="pres">
      <dgm:prSet presAssocID="{78A4B362-56C1-4130-9432-F451F551464E}" presName="childText" presStyleLbl="revTx" presStyleIdx="0" presStyleCnt="3">
        <dgm:presLayoutVars>
          <dgm:bulletEnabled val="1"/>
        </dgm:presLayoutVars>
      </dgm:prSet>
      <dgm:spPr/>
    </dgm:pt>
    <dgm:pt modelId="{387EB847-FB08-449C-AF45-25B54A535EBE}" type="pres">
      <dgm:prSet presAssocID="{ED9D0013-9D6C-4770-B973-2207F879F2D1}" presName="parentText" presStyleLbl="node1" presStyleIdx="1" presStyleCnt="3" custScaleY="100574" custLinFactNeighborY="363">
        <dgm:presLayoutVars>
          <dgm:chMax val="0"/>
          <dgm:bulletEnabled val="1"/>
        </dgm:presLayoutVars>
      </dgm:prSet>
      <dgm:spPr/>
    </dgm:pt>
    <dgm:pt modelId="{05672F5C-F0E7-4309-BFAB-CBB8BFF80554}" type="pres">
      <dgm:prSet presAssocID="{ED9D0013-9D6C-4770-B973-2207F879F2D1}" presName="childText" presStyleLbl="revTx" presStyleIdx="1" presStyleCnt="3">
        <dgm:presLayoutVars>
          <dgm:bulletEnabled val="1"/>
        </dgm:presLayoutVars>
      </dgm:prSet>
      <dgm:spPr/>
    </dgm:pt>
    <dgm:pt modelId="{BE5A5F51-EBE0-4C9D-A9CB-E3CF70CC5EDF}" type="pres">
      <dgm:prSet presAssocID="{5D9614DC-38ED-46D5-962E-1DE67F89A8E5}" presName="parentText" presStyleLbl="node1" presStyleIdx="2" presStyleCnt="3" custScaleY="88658">
        <dgm:presLayoutVars>
          <dgm:chMax val="0"/>
          <dgm:bulletEnabled val="1"/>
        </dgm:presLayoutVars>
      </dgm:prSet>
      <dgm:spPr/>
    </dgm:pt>
    <dgm:pt modelId="{DEF3848D-267F-4D3F-8351-E2A0CA79EE84}" type="pres">
      <dgm:prSet presAssocID="{5D9614DC-38ED-46D5-962E-1DE67F89A8E5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5A73940F-7006-45E8-B6A8-14CB3F853E05}" type="presOf" srcId="{5D9614DC-38ED-46D5-962E-1DE67F89A8E5}" destId="{BE5A5F51-EBE0-4C9D-A9CB-E3CF70CC5EDF}" srcOrd="0" destOrd="0" presId="urn:microsoft.com/office/officeart/2005/8/layout/vList2"/>
    <dgm:cxn modelId="{7D265D18-07B9-41FA-BEB8-DEAFA9053E36}" srcId="{356284A4-927B-42E7-A767-367055B6A77A}" destId="{5D9614DC-38ED-46D5-962E-1DE67F89A8E5}" srcOrd="2" destOrd="0" parTransId="{3C6341FD-365A-42FE-AE1C-F562C1309AC7}" sibTransId="{C2B02D24-5B27-4AD6-87B0-2446A8683779}"/>
    <dgm:cxn modelId="{0C784C2C-1B11-48F1-A04E-58D7019A786E}" type="presOf" srcId="{B1F78FF2-8033-4D70-916A-090CC44D8A1D}" destId="{8F2AB21E-CF90-4820-A61B-2AECB7FB8D80}" srcOrd="0" destOrd="0" presId="urn:microsoft.com/office/officeart/2005/8/layout/vList2"/>
    <dgm:cxn modelId="{6ECCF82C-B165-4EEB-B152-17656D59A682}" type="presOf" srcId="{01023978-6DB3-4527-A29B-E3F1AFF345FE}" destId="{DEF3848D-267F-4D3F-8351-E2A0CA79EE84}" srcOrd="0" destOrd="1" presId="urn:microsoft.com/office/officeart/2005/8/layout/vList2"/>
    <dgm:cxn modelId="{9E2B2735-E97A-431E-BC68-A7FA245EC6B4}" type="presOf" srcId="{78A4B362-56C1-4130-9432-F451F551464E}" destId="{AB72D0BF-5E66-4162-BC47-EF82169F889A}" srcOrd="0" destOrd="0" presId="urn:microsoft.com/office/officeart/2005/8/layout/vList2"/>
    <dgm:cxn modelId="{D9CAE135-BEB0-4C37-8A82-4CE9CEA8EFB9}" srcId="{5D9614DC-38ED-46D5-962E-1DE67F89A8E5}" destId="{15BD5899-0AF6-4E85-87F6-D81CF441D8E9}" srcOrd="0" destOrd="0" parTransId="{5F7C9062-79CC-4CDD-A932-0A5C1DB8BEA5}" sibTransId="{73EE81A3-89F0-49C0-9E20-2065087B4478}"/>
    <dgm:cxn modelId="{27BC0A5B-BE70-4FBB-B98C-093BDFEB9A69}" srcId="{ED9D0013-9D6C-4770-B973-2207F879F2D1}" destId="{0D4E583C-3941-4EC4-AEF4-A2EF9EE4E081}" srcOrd="1" destOrd="0" parTransId="{2A12CD5B-1698-48C7-B2B4-3134F98F2E5D}" sibTransId="{E23AB2CC-49E1-4055-901D-7C51A6B458DC}"/>
    <dgm:cxn modelId="{23B7905B-7B30-4A2B-9B67-F072BC425592}" type="presOf" srcId="{356284A4-927B-42E7-A767-367055B6A77A}" destId="{C742D212-1F62-4882-8D09-E11643CAD08E}" srcOrd="0" destOrd="0" presId="urn:microsoft.com/office/officeart/2005/8/layout/vList2"/>
    <dgm:cxn modelId="{EADD856E-D0F8-4810-A2E8-93AB19C926A2}" srcId="{356284A4-927B-42E7-A767-367055B6A77A}" destId="{ED9D0013-9D6C-4770-B973-2207F879F2D1}" srcOrd="1" destOrd="0" parTransId="{8254660D-E03D-447D-BFD9-DAE77D98A969}" sibTransId="{9040E70D-2CFC-41A7-989A-02F24F22C650}"/>
    <dgm:cxn modelId="{EEE6FA4F-D60C-4AB4-8196-992C56355DE3}" srcId="{5D9614DC-38ED-46D5-962E-1DE67F89A8E5}" destId="{01023978-6DB3-4527-A29B-E3F1AFF345FE}" srcOrd="1" destOrd="0" parTransId="{CE6AD86E-3C11-402C-B114-F5BD801A384C}" sibTransId="{FCFFA48B-AE41-4F1E-8931-4D4891FE50CB}"/>
    <dgm:cxn modelId="{5C27EC7F-B2A1-4CAB-9974-41C8B02809B0}" type="presOf" srcId="{0D4E583C-3941-4EC4-AEF4-A2EF9EE4E081}" destId="{05672F5C-F0E7-4309-BFAB-CBB8BFF80554}" srcOrd="0" destOrd="1" presId="urn:microsoft.com/office/officeart/2005/8/layout/vList2"/>
    <dgm:cxn modelId="{23F7D5AE-A994-4060-A7FD-469208779DE9}" srcId="{ED9D0013-9D6C-4770-B973-2207F879F2D1}" destId="{FDC67EB9-EF6F-46C6-9FF3-26439F5D07BB}" srcOrd="0" destOrd="0" parTransId="{3643A471-1585-4ED1-A67D-4767A123C128}" sibTransId="{F00BBCE4-3AE3-4E21-9350-FF4EC505055A}"/>
    <dgm:cxn modelId="{4F2D32CB-90E5-4C73-8397-B52358B8AAE8}" type="presOf" srcId="{FDC67EB9-EF6F-46C6-9FF3-26439F5D07BB}" destId="{05672F5C-F0E7-4309-BFAB-CBB8BFF80554}" srcOrd="0" destOrd="0" presId="urn:microsoft.com/office/officeart/2005/8/layout/vList2"/>
    <dgm:cxn modelId="{41EA64E7-362F-4531-A999-FE023166CEA0}" type="presOf" srcId="{ED9D0013-9D6C-4770-B973-2207F879F2D1}" destId="{387EB847-FB08-449C-AF45-25B54A535EBE}" srcOrd="0" destOrd="0" presId="urn:microsoft.com/office/officeart/2005/8/layout/vList2"/>
    <dgm:cxn modelId="{7C5323ED-479E-47F5-997B-B8F5E89A9C9B}" srcId="{78A4B362-56C1-4130-9432-F451F551464E}" destId="{B1F78FF2-8033-4D70-916A-090CC44D8A1D}" srcOrd="0" destOrd="0" parTransId="{9B82BD39-FE7F-45E2-99D1-070E91BC56E6}" sibTransId="{E268DA0C-8988-445C-B7A8-6BD6F2D9D25B}"/>
    <dgm:cxn modelId="{021419EE-A9AB-49F5-91B1-51A8DDF999AB}" type="presOf" srcId="{15BD5899-0AF6-4E85-87F6-D81CF441D8E9}" destId="{DEF3848D-267F-4D3F-8351-E2A0CA79EE84}" srcOrd="0" destOrd="0" presId="urn:microsoft.com/office/officeart/2005/8/layout/vList2"/>
    <dgm:cxn modelId="{194DA6F0-B6EC-453B-AA68-9907B3547A11}" srcId="{356284A4-927B-42E7-A767-367055B6A77A}" destId="{78A4B362-56C1-4130-9432-F451F551464E}" srcOrd="0" destOrd="0" parTransId="{4E8AC2EB-57B0-4085-A007-6D8117F0A9D5}" sibTransId="{F5F6A944-7418-450E-87D7-538951FABC1C}"/>
    <dgm:cxn modelId="{503FF2B0-1B84-488D-8301-6E26DBAFA9D2}" type="presParOf" srcId="{C742D212-1F62-4882-8D09-E11643CAD08E}" destId="{AB72D0BF-5E66-4162-BC47-EF82169F889A}" srcOrd="0" destOrd="0" presId="urn:microsoft.com/office/officeart/2005/8/layout/vList2"/>
    <dgm:cxn modelId="{CCE61BC5-D16D-493E-8C16-0B50006396E2}" type="presParOf" srcId="{C742D212-1F62-4882-8D09-E11643CAD08E}" destId="{8F2AB21E-CF90-4820-A61B-2AECB7FB8D80}" srcOrd="1" destOrd="0" presId="urn:microsoft.com/office/officeart/2005/8/layout/vList2"/>
    <dgm:cxn modelId="{AF5FA395-7B7F-4427-88C0-3D2347E94F45}" type="presParOf" srcId="{C742D212-1F62-4882-8D09-E11643CAD08E}" destId="{387EB847-FB08-449C-AF45-25B54A535EBE}" srcOrd="2" destOrd="0" presId="urn:microsoft.com/office/officeart/2005/8/layout/vList2"/>
    <dgm:cxn modelId="{23FACDBA-8D81-4670-86CD-67B9F8324799}" type="presParOf" srcId="{C742D212-1F62-4882-8D09-E11643CAD08E}" destId="{05672F5C-F0E7-4309-BFAB-CBB8BFF80554}" srcOrd="3" destOrd="0" presId="urn:microsoft.com/office/officeart/2005/8/layout/vList2"/>
    <dgm:cxn modelId="{B33B5E85-127D-4718-A801-E1EAC0DE5A67}" type="presParOf" srcId="{C742D212-1F62-4882-8D09-E11643CAD08E}" destId="{BE5A5F51-EBE0-4C9D-A9CB-E3CF70CC5EDF}" srcOrd="4" destOrd="0" presId="urn:microsoft.com/office/officeart/2005/8/layout/vList2"/>
    <dgm:cxn modelId="{0ADCC168-A3AD-40E6-89A4-E9CF32CDD405}" type="presParOf" srcId="{C742D212-1F62-4882-8D09-E11643CAD08E}" destId="{DEF3848D-267F-4D3F-8351-E2A0CA79EE84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6E1BF75-81C0-444C-83CA-701CCC2AC20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hr-HR"/>
        </a:p>
      </dgm:t>
    </dgm:pt>
    <dgm:pt modelId="{F86A8CAD-C2FF-43DD-B058-21978E33C6F5}">
      <dgm:prSet/>
      <dgm:spPr/>
      <dgm:t>
        <a:bodyPr/>
        <a:lstStyle/>
        <a:p>
          <a:pPr algn="ctr"/>
          <a:r>
            <a:rPr lang="hr-HR" dirty="0"/>
            <a:t>Akcijski plan za provedbu inicijative Partnerstvo za otvorenu vlast u Republici Hrvatskoj u razdoblju od 2026. do 2028. godine</a:t>
          </a:r>
        </a:p>
      </dgm:t>
    </dgm:pt>
    <dgm:pt modelId="{D0B7F2B8-8856-49B8-B9D4-7DF76318082A}" type="parTrans" cxnId="{1DE988D9-6BFD-4450-B019-733804B9DE16}">
      <dgm:prSet/>
      <dgm:spPr/>
      <dgm:t>
        <a:bodyPr/>
        <a:lstStyle/>
        <a:p>
          <a:endParaRPr lang="hr-HR"/>
        </a:p>
      </dgm:t>
    </dgm:pt>
    <dgm:pt modelId="{41F37BFD-750B-4226-A242-B143908BF7C0}" type="sibTrans" cxnId="{1DE988D9-6BFD-4450-B019-733804B9DE16}">
      <dgm:prSet/>
      <dgm:spPr/>
      <dgm:t>
        <a:bodyPr/>
        <a:lstStyle/>
        <a:p>
          <a:endParaRPr lang="hr-HR"/>
        </a:p>
      </dgm:t>
    </dgm:pt>
    <dgm:pt modelId="{9422109C-36DE-4CB0-B831-4C76549D15EA}" type="pres">
      <dgm:prSet presAssocID="{96E1BF75-81C0-444C-83CA-701CCC2AC206}" presName="linear" presStyleCnt="0">
        <dgm:presLayoutVars>
          <dgm:animLvl val="lvl"/>
          <dgm:resizeHandles val="exact"/>
        </dgm:presLayoutVars>
      </dgm:prSet>
      <dgm:spPr/>
    </dgm:pt>
    <dgm:pt modelId="{FAEE13C2-597A-4FBD-B3E3-452973431116}" type="pres">
      <dgm:prSet presAssocID="{F86A8CAD-C2FF-43DD-B058-21978E33C6F5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6C038C34-41C8-4CC6-BCA8-77623F52993E}" type="presOf" srcId="{96E1BF75-81C0-444C-83CA-701CCC2AC206}" destId="{9422109C-36DE-4CB0-B831-4C76549D15EA}" srcOrd="0" destOrd="0" presId="urn:microsoft.com/office/officeart/2005/8/layout/vList2"/>
    <dgm:cxn modelId="{927B77D6-B14E-4877-AFA3-C0A56ACD61F4}" type="presOf" srcId="{F86A8CAD-C2FF-43DD-B058-21978E33C6F5}" destId="{FAEE13C2-597A-4FBD-B3E3-452973431116}" srcOrd="0" destOrd="0" presId="urn:microsoft.com/office/officeart/2005/8/layout/vList2"/>
    <dgm:cxn modelId="{1DE988D9-6BFD-4450-B019-733804B9DE16}" srcId="{96E1BF75-81C0-444C-83CA-701CCC2AC206}" destId="{F86A8CAD-C2FF-43DD-B058-21978E33C6F5}" srcOrd="0" destOrd="0" parTransId="{D0B7F2B8-8856-49B8-B9D4-7DF76318082A}" sibTransId="{41F37BFD-750B-4226-A242-B143908BF7C0}"/>
    <dgm:cxn modelId="{5B251EB1-FC0E-4C87-9905-ADB6482778F2}" type="presParOf" srcId="{9422109C-36DE-4CB0-B831-4C76549D15EA}" destId="{FAEE13C2-597A-4FBD-B3E3-45297343111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6E1BF75-81C0-444C-83CA-701CCC2AC20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hr-HR"/>
        </a:p>
      </dgm:t>
    </dgm:pt>
    <dgm:pt modelId="{F86A8CAD-C2FF-43DD-B058-21978E33C6F5}">
      <dgm:prSet/>
      <dgm:spPr/>
      <dgm:t>
        <a:bodyPr/>
        <a:lstStyle/>
        <a:p>
          <a:r>
            <a:rPr lang="hr-HR"/>
            <a:t>Akcijski plan za provedbu inicijative Partnerstvo za otvorenu vlast u Republici Hrvatskoj u razdoblju od 2026. do 2028. godine</a:t>
          </a:r>
        </a:p>
      </dgm:t>
    </dgm:pt>
    <dgm:pt modelId="{D0B7F2B8-8856-49B8-B9D4-7DF76318082A}" type="parTrans" cxnId="{1DE988D9-6BFD-4450-B019-733804B9DE16}">
      <dgm:prSet/>
      <dgm:spPr/>
      <dgm:t>
        <a:bodyPr/>
        <a:lstStyle/>
        <a:p>
          <a:endParaRPr lang="hr-HR"/>
        </a:p>
      </dgm:t>
    </dgm:pt>
    <dgm:pt modelId="{41F37BFD-750B-4226-A242-B143908BF7C0}" type="sibTrans" cxnId="{1DE988D9-6BFD-4450-B019-733804B9DE16}">
      <dgm:prSet/>
      <dgm:spPr/>
      <dgm:t>
        <a:bodyPr/>
        <a:lstStyle/>
        <a:p>
          <a:endParaRPr lang="hr-HR"/>
        </a:p>
      </dgm:t>
    </dgm:pt>
    <dgm:pt modelId="{9422109C-36DE-4CB0-B831-4C76549D15EA}" type="pres">
      <dgm:prSet presAssocID="{96E1BF75-81C0-444C-83CA-701CCC2AC206}" presName="linear" presStyleCnt="0">
        <dgm:presLayoutVars>
          <dgm:animLvl val="lvl"/>
          <dgm:resizeHandles val="exact"/>
        </dgm:presLayoutVars>
      </dgm:prSet>
      <dgm:spPr/>
    </dgm:pt>
    <dgm:pt modelId="{FAEE13C2-597A-4FBD-B3E3-452973431116}" type="pres">
      <dgm:prSet presAssocID="{F86A8CAD-C2FF-43DD-B058-21978E33C6F5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6C038C34-41C8-4CC6-BCA8-77623F52993E}" type="presOf" srcId="{96E1BF75-81C0-444C-83CA-701CCC2AC206}" destId="{9422109C-36DE-4CB0-B831-4C76549D15EA}" srcOrd="0" destOrd="0" presId="urn:microsoft.com/office/officeart/2005/8/layout/vList2"/>
    <dgm:cxn modelId="{927B77D6-B14E-4877-AFA3-C0A56ACD61F4}" type="presOf" srcId="{F86A8CAD-C2FF-43DD-B058-21978E33C6F5}" destId="{FAEE13C2-597A-4FBD-B3E3-452973431116}" srcOrd="0" destOrd="0" presId="urn:microsoft.com/office/officeart/2005/8/layout/vList2"/>
    <dgm:cxn modelId="{1DE988D9-6BFD-4450-B019-733804B9DE16}" srcId="{96E1BF75-81C0-444C-83CA-701CCC2AC206}" destId="{F86A8CAD-C2FF-43DD-B058-21978E33C6F5}" srcOrd="0" destOrd="0" parTransId="{D0B7F2B8-8856-49B8-B9D4-7DF76318082A}" sibTransId="{41F37BFD-750B-4226-A242-B143908BF7C0}"/>
    <dgm:cxn modelId="{5B251EB1-FC0E-4C87-9905-ADB6482778F2}" type="presParOf" srcId="{9422109C-36DE-4CB0-B831-4C76549D15EA}" destId="{FAEE13C2-597A-4FBD-B3E3-45297343111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6E1BF75-81C0-444C-83CA-701CCC2AC20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hr-HR"/>
        </a:p>
      </dgm:t>
    </dgm:pt>
    <dgm:pt modelId="{F86A8CAD-C2FF-43DD-B058-21978E33C6F5}">
      <dgm:prSet/>
      <dgm:spPr/>
      <dgm:t>
        <a:bodyPr/>
        <a:lstStyle/>
        <a:p>
          <a:r>
            <a:rPr lang="hr-HR"/>
            <a:t>Akcijski plan za provedbu inicijative Partnerstvo za otvorenu vlast u Republici Hrvatskoj u razdoblju od 2026. do 2028. godine</a:t>
          </a:r>
        </a:p>
      </dgm:t>
    </dgm:pt>
    <dgm:pt modelId="{D0B7F2B8-8856-49B8-B9D4-7DF76318082A}" type="parTrans" cxnId="{1DE988D9-6BFD-4450-B019-733804B9DE16}">
      <dgm:prSet/>
      <dgm:spPr/>
      <dgm:t>
        <a:bodyPr/>
        <a:lstStyle/>
        <a:p>
          <a:endParaRPr lang="hr-HR"/>
        </a:p>
      </dgm:t>
    </dgm:pt>
    <dgm:pt modelId="{41F37BFD-750B-4226-A242-B143908BF7C0}" type="sibTrans" cxnId="{1DE988D9-6BFD-4450-B019-733804B9DE16}">
      <dgm:prSet/>
      <dgm:spPr/>
      <dgm:t>
        <a:bodyPr/>
        <a:lstStyle/>
        <a:p>
          <a:endParaRPr lang="hr-HR"/>
        </a:p>
      </dgm:t>
    </dgm:pt>
    <dgm:pt modelId="{9422109C-36DE-4CB0-B831-4C76549D15EA}" type="pres">
      <dgm:prSet presAssocID="{96E1BF75-81C0-444C-83CA-701CCC2AC206}" presName="linear" presStyleCnt="0">
        <dgm:presLayoutVars>
          <dgm:animLvl val="lvl"/>
          <dgm:resizeHandles val="exact"/>
        </dgm:presLayoutVars>
      </dgm:prSet>
      <dgm:spPr/>
    </dgm:pt>
    <dgm:pt modelId="{FAEE13C2-597A-4FBD-B3E3-452973431116}" type="pres">
      <dgm:prSet presAssocID="{F86A8CAD-C2FF-43DD-B058-21978E33C6F5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6C038C34-41C8-4CC6-BCA8-77623F52993E}" type="presOf" srcId="{96E1BF75-81C0-444C-83CA-701CCC2AC206}" destId="{9422109C-36DE-4CB0-B831-4C76549D15EA}" srcOrd="0" destOrd="0" presId="urn:microsoft.com/office/officeart/2005/8/layout/vList2"/>
    <dgm:cxn modelId="{927B77D6-B14E-4877-AFA3-C0A56ACD61F4}" type="presOf" srcId="{F86A8CAD-C2FF-43DD-B058-21978E33C6F5}" destId="{FAEE13C2-597A-4FBD-B3E3-452973431116}" srcOrd="0" destOrd="0" presId="urn:microsoft.com/office/officeart/2005/8/layout/vList2"/>
    <dgm:cxn modelId="{1DE988D9-6BFD-4450-B019-733804B9DE16}" srcId="{96E1BF75-81C0-444C-83CA-701CCC2AC206}" destId="{F86A8CAD-C2FF-43DD-B058-21978E33C6F5}" srcOrd="0" destOrd="0" parTransId="{D0B7F2B8-8856-49B8-B9D4-7DF76318082A}" sibTransId="{41F37BFD-750B-4226-A242-B143908BF7C0}"/>
    <dgm:cxn modelId="{5B251EB1-FC0E-4C87-9905-ADB6482778F2}" type="presParOf" srcId="{9422109C-36DE-4CB0-B831-4C76549D15EA}" destId="{FAEE13C2-597A-4FBD-B3E3-45297343111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6E1BF75-81C0-444C-83CA-701CCC2AC20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hr-HR"/>
        </a:p>
      </dgm:t>
    </dgm:pt>
    <dgm:pt modelId="{F86A8CAD-C2FF-43DD-B058-21978E33C6F5}">
      <dgm:prSet/>
      <dgm:spPr/>
      <dgm:t>
        <a:bodyPr/>
        <a:lstStyle/>
        <a:p>
          <a:r>
            <a:rPr lang="hr-HR"/>
            <a:t>Akcijski plan za provedbu inicijative Partnerstvo za otvorenu vlast u Republici Hrvatskoj u razdoblju od 2026. do 2028. godine</a:t>
          </a:r>
        </a:p>
      </dgm:t>
    </dgm:pt>
    <dgm:pt modelId="{D0B7F2B8-8856-49B8-B9D4-7DF76318082A}" type="parTrans" cxnId="{1DE988D9-6BFD-4450-B019-733804B9DE16}">
      <dgm:prSet/>
      <dgm:spPr/>
      <dgm:t>
        <a:bodyPr/>
        <a:lstStyle/>
        <a:p>
          <a:endParaRPr lang="hr-HR"/>
        </a:p>
      </dgm:t>
    </dgm:pt>
    <dgm:pt modelId="{41F37BFD-750B-4226-A242-B143908BF7C0}" type="sibTrans" cxnId="{1DE988D9-6BFD-4450-B019-733804B9DE16}">
      <dgm:prSet/>
      <dgm:spPr/>
      <dgm:t>
        <a:bodyPr/>
        <a:lstStyle/>
        <a:p>
          <a:endParaRPr lang="hr-HR"/>
        </a:p>
      </dgm:t>
    </dgm:pt>
    <dgm:pt modelId="{9422109C-36DE-4CB0-B831-4C76549D15EA}" type="pres">
      <dgm:prSet presAssocID="{96E1BF75-81C0-444C-83CA-701CCC2AC206}" presName="linear" presStyleCnt="0">
        <dgm:presLayoutVars>
          <dgm:animLvl val="lvl"/>
          <dgm:resizeHandles val="exact"/>
        </dgm:presLayoutVars>
      </dgm:prSet>
      <dgm:spPr/>
    </dgm:pt>
    <dgm:pt modelId="{FAEE13C2-597A-4FBD-B3E3-452973431116}" type="pres">
      <dgm:prSet presAssocID="{F86A8CAD-C2FF-43DD-B058-21978E33C6F5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6C038C34-41C8-4CC6-BCA8-77623F52993E}" type="presOf" srcId="{96E1BF75-81C0-444C-83CA-701CCC2AC206}" destId="{9422109C-36DE-4CB0-B831-4C76549D15EA}" srcOrd="0" destOrd="0" presId="urn:microsoft.com/office/officeart/2005/8/layout/vList2"/>
    <dgm:cxn modelId="{927B77D6-B14E-4877-AFA3-C0A56ACD61F4}" type="presOf" srcId="{F86A8CAD-C2FF-43DD-B058-21978E33C6F5}" destId="{FAEE13C2-597A-4FBD-B3E3-452973431116}" srcOrd="0" destOrd="0" presId="urn:microsoft.com/office/officeart/2005/8/layout/vList2"/>
    <dgm:cxn modelId="{1DE988D9-6BFD-4450-B019-733804B9DE16}" srcId="{96E1BF75-81C0-444C-83CA-701CCC2AC206}" destId="{F86A8CAD-C2FF-43DD-B058-21978E33C6F5}" srcOrd="0" destOrd="0" parTransId="{D0B7F2B8-8856-49B8-B9D4-7DF76318082A}" sibTransId="{41F37BFD-750B-4226-A242-B143908BF7C0}"/>
    <dgm:cxn modelId="{5B251EB1-FC0E-4C87-9905-ADB6482778F2}" type="presParOf" srcId="{9422109C-36DE-4CB0-B831-4C76549D15EA}" destId="{FAEE13C2-597A-4FBD-B3E3-45297343111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6E1BF75-81C0-444C-83CA-701CCC2AC20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F86A8CAD-C2FF-43DD-B058-21978E33C6F5}">
      <dgm:prSet custT="1"/>
      <dgm:spPr/>
      <dgm:t>
        <a:bodyPr/>
        <a:lstStyle/>
        <a:p>
          <a:pPr algn="ctr"/>
          <a:r>
            <a:rPr lang="hr-HR" sz="2500" dirty="0"/>
            <a:t>Akcijski plan za provedbu inicijative Partnerstvo za otvorenu vlast u Republici Hrvatskoj u razdoblju od 2026. do 2028. godine</a:t>
          </a:r>
        </a:p>
        <a:p>
          <a:pPr algn="ctr"/>
          <a:r>
            <a:rPr lang="hr-HR" sz="2500" dirty="0"/>
            <a:t>- Mjere i aktivnosti - </a:t>
          </a:r>
        </a:p>
      </dgm:t>
    </dgm:pt>
    <dgm:pt modelId="{D0B7F2B8-8856-49B8-B9D4-7DF76318082A}" type="parTrans" cxnId="{1DE988D9-6BFD-4450-B019-733804B9DE16}">
      <dgm:prSet/>
      <dgm:spPr/>
      <dgm:t>
        <a:bodyPr/>
        <a:lstStyle/>
        <a:p>
          <a:endParaRPr lang="hr-HR"/>
        </a:p>
      </dgm:t>
    </dgm:pt>
    <dgm:pt modelId="{41F37BFD-750B-4226-A242-B143908BF7C0}" type="sibTrans" cxnId="{1DE988D9-6BFD-4450-B019-733804B9DE16}">
      <dgm:prSet/>
      <dgm:spPr/>
      <dgm:t>
        <a:bodyPr/>
        <a:lstStyle/>
        <a:p>
          <a:endParaRPr lang="hr-HR"/>
        </a:p>
      </dgm:t>
    </dgm:pt>
    <dgm:pt modelId="{9422109C-36DE-4CB0-B831-4C76549D15EA}" type="pres">
      <dgm:prSet presAssocID="{96E1BF75-81C0-444C-83CA-701CCC2AC206}" presName="linear" presStyleCnt="0">
        <dgm:presLayoutVars>
          <dgm:animLvl val="lvl"/>
          <dgm:resizeHandles val="exact"/>
        </dgm:presLayoutVars>
      </dgm:prSet>
      <dgm:spPr/>
    </dgm:pt>
    <dgm:pt modelId="{FAEE13C2-597A-4FBD-B3E3-452973431116}" type="pres">
      <dgm:prSet presAssocID="{F86A8CAD-C2FF-43DD-B058-21978E33C6F5}" presName="parentText" presStyleLbl="node1" presStyleIdx="0" presStyleCnt="1" custScaleY="398623" custLinFactNeighborX="-5493" custLinFactNeighborY="-195">
        <dgm:presLayoutVars>
          <dgm:chMax val="0"/>
          <dgm:bulletEnabled val="1"/>
        </dgm:presLayoutVars>
      </dgm:prSet>
      <dgm:spPr/>
    </dgm:pt>
  </dgm:ptLst>
  <dgm:cxnLst>
    <dgm:cxn modelId="{6C038C34-41C8-4CC6-BCA8-77623F52993E}" type="presOf" srcId="{96E1BF75-81C0-444C-83CA-701CCC2AC206}" destId="{9422109C-36DE-4CB0-B831-4C76549D15EA}" srcOrd="0" destOrd="0" presId="urn:microsoft.com/office/officeart/2005/8/layout/vList2"/>
    <dgm:cxn modelId="{927B77D6-B14E-4877-AFA3-C0A56ACD61F4}" type="presOf" srcId="{F86A8CAD-C2FF-43DD-B058-21978E33C6F5}" destId="{FAEE13C2-597A-4FBD-B3E3-452973431116}" srcOrd="0" destOrd="0" presId="urn:microsoft.com/office/officeart/2005/8/layout/vList2"/>
    <dgm:cxn modelId="{1DE988D9-6BFD-4450-B019-733804B9DE16}" srcId="{96E1BF75-81C0-444C-83CA-701CCC2AC206}" destId="{F86A8CAD-C2FF-43DD-B058-21978E33C6F5}" srcOrd="0" destOrd="0" parTransId="{D0B7F2B8-8856-49B8-B9D4-7DF76318082A}" sibTransId="{41F37BFD-750B-4226-A242-B143908BF7C0}"/>
    <dgm:cxn modelId="{5B251EB1-FC0E-4C87-9905-ADB6482778F2}" type="presParOf" srcId="{9422109C-36DE-4CB0-B831-4C76549D15EA}" destId="{FAEE13C2-597A-4FBD-B3E3-45297343111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3BE9D5-2682-4C75-AE89-44219582F194}">
      <dsp:nvSpPr>
        <dsp:cNvPr id="0" name=""/>
        <dsp:cNvSpPr/>
      </dsp:nvSpPr>
      <dsp:spPr>
        <a:xfrm>
          <a:off x="0" y="776621"/>
          <a:ext cx="8301608" cy="6955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900" kern="1200" dirty="0"/>
            <a:t>O otvorenoj vlasti</a:t>
          </a:r>
        </a:p>
      </dsp:txBody>
      <dsp:txXfrm>
        <a:off x="33955" y="810576"/>
        <a:ext cx="8233698" cy="627655"/>
      </dsp:txXfrm>
    </dsp:sp>
    <dsp:sp modelId="{80769ABE-19AD-484C-957C-8E572F6D25FD}">
      <dsp:nvSpPr>
        <dsp:cNvPr id="0" name=""/>
        <dsp:cNvSpPr/>
      </dsp:nvSpPr>
      <dsp:spPr>
        <a:xfrm>
          <a:off x="0" y="1555706"/>
          <a:ext cx="8301608" cy="6955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900" kern="1200" dirty="0"/>
            <a:t>O inicijativi Partnerstvo za otvorenu vlast</a:t>
          </a:r>
        </a:p>
      </dsp:txBody>
      <dsp:txXfrm>
        <a:off x="33955" y="1589661"/>
        <a:ext cx="8233698" cy="627655"/>
      </dsp:txXfrm>
    </dsp:sp>
    <dsp:sp modelId="{DB1FF6F4-3852-44A6-AD87-0D3502D81742}">
      <dsp:nvSpPr>
        <dsp:cNvPr id="0" name=""/>
        <dsp:cNvSpPr/>
      </dsp:nvSpPr>
      <dsp:spPr>
        <a:xfrm>
          <a:off x="0" y="2334792"/>
          <a:ext cx="8301608" cy="6955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900" kern="1200" dirty="0"/>
            <a:t>Sudjelovanje Republike Hrvatske u inicijativi</a:t>
          </a:r>
        </a:p>
      </dsp:txBody>
      <dsp:txXfrm>
        <a:off x="33955" y="2368747"/>
        <a:ext cx="8233698" cy="627655"/>
      </dsp:txXfrm>
    </dsp:sp>
    <dsp:sp modelId="{7DD0C6E7-A318-4A4C-8BD4-9A21C1D0BBF8}">
      <dsp:nvSpPr>
        <dsp:cNvPr id="0" name=""/>
        <dsp:cNvSpPr/>
      </dsp:nvSpPr>
      <dsp:spPr>
        <a:xfrm>
          <a:off x="0" y="3113877"/>
          <a:ext cx="8301608" cy="6955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900" kern="1200" dirty="0"/>
            <a:t>Peti Akcijski plan za provedbu inicijative (2026.-2028.)</a:t>
          </a:r>
        </a:p>
      </dsp:txBody>
      <dsp:txXfrm>
        <a:off x="33955" y="3147832"/>
        <a:ext cx="8233698" cy="627655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EE13C2-597A-4FBD-B3E3-452973431116}">
      <dsp:nvSpPr>
        <dsp:cNvPr id="0" name=""/>
        <dsp:cNvSpPr/>
      </dsp:nvSpPr>
      <dsp:spPr>
        <a:xfrm>
          <a:off x="0" y="773"/>
          <a:ext cx="8817030" cy="15826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500" kern="1200" dirty="0"/>
            <a:t>Akcijski plan za provedbu inicijative Partnerstvo za otvorenu vlast u Republici Hrvatskoj u razdoblju od 2026. do 2028. godine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500" kern="1200" dirty="0"/>
            <a:t>- Mjere i aktivnosti - </a:t>
          </a:r>
        </a:p>
      </dsp:txBody>
      <dsp:txXfrm>
        <a:off x="77258" y="78031"/>
        <a:ext cx="8662514" cy="1428112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EE13C2-597A-4FBD-B3E3-452973431116}">
      <dsp:nvSpPr>
        <dsp:cNvPr id="0" name=""/>
        <dsp:cNvSpPr/>
      </dsp:nvSpPr>
      <dsp:spPr>
        <a:xfrm>
          <a:off x="0" y="773"/>
          <a:ext cx="8712968" cy="15826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500" kern="1200" dirty="0"/>
            <a:t>Akcijski plan za provedbu inicijative Partnerstvo za otvorenu vlast u Republici Hrvatskoj u razdoblju od 2026. do 2028. godine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500" kern="1200" dirty="0"/>
            <a:t>- Mjere i aktivnosti - </a:t>
          </a:r>
        </a:p>
      </dsp:txBody>
      <dsp:txXfrm>
        <a:off x="77258" y="78031"/>
        <a:ext cx="8558452" cy="1428112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EE13C2-597A-4FBD-B3E3-452973431116}">
      <dsp:nvSpPr>
        <dsp:cNvPr id="0" name=""/>
        <dsp:cNvSpPr/>
      </dsp:nvSpPr>
      <dsp:spPr>
        <a:xfrm>
          <a:off x="0" y="773"/>
          <a:ext cx="8784976" cy="15826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500" kern="1200" dirty="0"/>
            <a:t>Akcijski plan za provedbu inicijative Partnerstvo za otvorenu vlast u Republici Hrvatskoj u razdoblju od 2026. do 2028. godine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500" kern="1200" dirty="0"/>
            <a:t>- Mjere i aktivnosti - </a:t>
          </a:r>
        </a:p>
      </dsp:txBody>
      <dsp:txXfrm>
        <a:off x="77258" y="78031"/>
        <a:ext cx="8630460" cy="1428112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EE13C2-597A-4FBD-B3E3-452973431116}">
      <dsp:nvSpPr>
        <dsp:cNvPr id="0" name=""/>
        <dsp:cNvSpPr/>
      </dsp:nvSpPr>
      <dsp:spPr>
        <a:xfrm>
          <a:off x="0" y="773"/>
          <a:ext cx="8784976" cy="15826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500" kern="1200" dirty="0"/>
            <a:t>Akcijski plan za provedbu inicijative Partnerstvo za otvorenu vlast u Republici Hrvatskoj u razdoblju od 2026. do 2028. godine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500" kern="1200" dirty="0"/>
            <a:t>- Mjere i aktivnosti - </a:t>
          </a:r>
        </a:p>
      </dsp:txBody>
      <dsp:txXfrm>
        <a:off x="77258" y="78031"/>
        <a:ext cx="8630460" cy="1428112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EE13C2-597A-4FBD-B3E3-452973431116}">
      <dsp:nvSpPr>
        <dsp:cNvPr id="0" name=""/>
        <dsp:cNvSpPr/>
      </dsp:nvSpPr>
      <dsp:spPr>
        <a:xfrm>
          <a:off x="0" y="773"/>
          <a:ext cx="8686800" cy="15826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500" kern="1200" dirty="0"/>
            <a:t>Akcijski plan za provedbu inicijative Partnerstvo za otvorenu vlast u Republici Hrvatskoj u razdoblju od 2026. do 2028. godine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500" kern="1200" dirty="0"/>
            <a:t>- Mjere i aktivnosti - </a:t>
          </a:r>
        </a:p>
      </dsp:txBody>
      <dsp:txXfrm>
        <a:off x="77258" y="78031"/>
        <a:ext cx="8532284" cy="1428112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EE13C2-597A-4FBD-B3E3-452973431116}">
      <dsp:nvSpPr>
        <dsp:cNvPr id="0" name=""/>
        <dsp:cNvSpPr/>
      </dsp:nvSpPr>
      <dsp:spPr>
        <a:xfrm>
          <a:off x="0" y="760"/>
          <a:ext cx="8784976" cy="155527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500" kern="1200" dirty="0"/>
            <a:t>Akcijski plan za provedbu inicijative Partnerstvo za otvorenu vlast u Republici Hrvatskoj u razdoblju od 2026. do 2028. godine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500" kern="1200" dirty="0"/>
            <a:t>- (su)nositelji mjera i provedbenih aktivnosti - </a:t>
          </a:r>
        </a:p>
      </dsp:txBody>
      <dsp:txXfrm>
        <a:off x="75922" y="76682"/>
        <a:ext cx="8633132" cy="1403427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EE13C2-597A-4FBD-B3E3-452973431116}">
      <dsp:nvSpPr>
        <dsp:cNvPr id="0" name=""/>
        <dsp:cNvSpPr/>
      </dsp:nvSpPr>
      <dsp:spPr>
        <a:xfrm>
          <a:off x="0" y="668"/>
          <a:ext cx="8712968" cy="13668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2500" kern="1200" dirty="0"/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500" kern="1200" dirty="0"/>
            <a:t>Akcijski plan za provedbu inicijative Partnerstvo za otvorenu vlast u Republici Hrvatskoj u razdoblju od 2026. do 2028. godine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/>
            <a:t>Logički model provedbe i očekivanih učinaka Akcijskog plana – nekoliko primjera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2500" kern="1200" dirty="0"/>
        </a:p>
      </dsp:txBody>
      <dsp:txXfrm>
        <a:off x="66722" y="67390"/>
        <a:ext cx="8579524" cy="1233371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EE13C2-597A-4FBD-B3E3-452973431116}">
      <dsp:nvSpPr>
        <dsp:cNvPr id="0" name=""/>
        <dsp:cNvSpPr/>
      </dsp:nvSpPr>
      <dsp:spPr>
        <a:xfrm>
          <a:off x="0" y="760"/>
          <a:ext cx="8646132" cy="155527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500" kern="1200" dirty="0"/>
            <a:t>Akcijski plan za provedbu inicijative Partnerstvo za otvorenu vlast u Republici Hrvatskoj u razdoblju od 2026. do 2028. godine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500" kern="1200" dirty="0"/>
            <a:t>UČINCI PROVEDBE AKCIJSKOG PLANA</a:t>
          </a:r>
        </a:p>
      </dsp:txBody>
      <dsp:txXfrm>
        <a:off x="75922" y="76682"/>
        <a:ext cx="8494288" cy="140342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3BE9D5-2682-4C75-AE89-44219582F194}">
      <dsp:nvSpPr>
        <dsp:cNvPr id="0" name=""/>
        <dsp:cNvSpPr/>
      </dsp:nvSpPr>
      <dsp:spPr>
        <a:xfrm>
          <a:off x="0" y="86520"/>
          <a:ext cx="8229600" cy="93198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kern="1200" dirty="0"/>
            <a:t>Globalna </a:t>
          </a:r>
          <a:r>
            <a:rPr lang="hr-HR" sz="1400" kern="1200" dirty="0" err="1"/>
            <a:t>multilaterarna</a:t>
          </a:r>
          <a:r>
            <a:rPr lang="hr-HR" sz="1400" kern="1200" dirty="0"/>
            <a:t>  inicijativa čiji je cilj osigurati konkretan napredak na području transparentnosti i otvorenosti rada tijela javne vlasti, uključivanja i osnaživanja građana i civilnoga društva, borbe protiv korupcije te korištenja novih tehnologija za poboljšanje kvalitete usluga koje javna uprava pruža građanima </a:t>
          </a:r>
        </a:p>
      </dsp:txBody>
      <dsp:txXfrm>
        <a:off x="45496" y="132016"/>
        <a:ext cx="8138608" cy="840997"/>
      </dsp:txXfrm>
    </dsp:sp>
    <dsp:sp modelId="{80769ABE-19AD-484C-957C-8E572F6D25FD}">
      <dsp:nvSpPr>
        <dsp:cNvPr id="0" name=""/>
        <dsp:cNvSpPr/>
      </dsp:nvSpPr>
      <dsp:spPr>
        <a:xfrm>
          <a:off x="0" y="1815428"/>
          <a:ext cx="8229600" cy="9032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kern="1200" dirty="0"/>
            <a:t>Da bi država postala članica Inicijative mora donijeti nacionalni akcijski plan (uz javne konzultacije)</a:t>
          </a:r>
          <a:r>
            <a:rPr lang="en-US" sz="1400" kern="1200" dirty="0"/>
            <a:t>, </a:t>
          </a:r>
          <a:r>
            <a:rPr lang="hr-HR" sz="1400" kern="1200" noProof="0" dirty="0"/>
            <a:t>a</a:t>
          </a:r>
          <a:r>
            <a:rPr lang="en-US" sz="1400" kern="1200" dirty="0"/>
            <a:t> </a:t>
          </a:r>
          <a:r>
            <a:rPr lang="hr-HR" sz="1400" kern="1200" noProof="0" dirty="0"/>
            <a:t>trenutačno</a:t>
          </a:r>
          <a:r>
            <a:rPr lang="hr-HR" sz="1400" kern="1200" dirty="0"/>
            <a:t> </a:t>
          </a:r>
          <a:r>
            <a:rPr lang="en-US" sz="1400" kern="1200" dirty="0"/>
            <a:t>u </a:t>
          </a:r>
          <a:r>
            <a:rPr lang="hr-HR" sz="1400" kern="1200" noProof="0" dirty="0"/>
            <a:t>inicijativi</a:t>
          </a:r>
          <a:r>
            <a:rPr lang="en-US" sz="1400" kern="1200" dirty="0"/>
            <a:t> </a:t>
          </a:r>
          <a:r>
            <a:rPr lang="hr-HR" sz="1400" kern="1200" dirty="0"/>
            <a:t>sudjeluje 70 zemalja i više od 150 jedinica lokalne samouprave, a među njima i Republika Hrvatska</a:t>
          </a:r>
          <a:r>
            <a:rPr lang="en-US" sz="1400" kern="1200" dirty="0"/>
            <a:t> (od 2011. </a:t>
          </a:r>
          <a:r>
            <a:rPr lang="hr-HR" sz="1400" kern="1200" noProof="0" dirty="0"/>
            <a:t>godine</a:t>
          </a:r>
          <a:r>
            <a:rPr lang="en-US" sz="1400" kern="1200" dirty="0"/>
            <a:t>)</a:t>
          </a:r>
          <a:r>
            <a:rPr lang="hr-HR" sz="1400" kern="1200" dirty="0"/>
            <a:t> te Grad Zagreb (od 2024. godine)</a:t>
          </a:r>
        </a:p>
      </dsp:txBody>
      <dsp:txXfrm>
        <a:off x="44093" y="1859521"/>
        <a:ext cx="8141414" cy="815072"/>
      </dsp:txXfrm>
    </dsp:sp>
    <dsp:sp modelId="{59F0A8ED-D689-4C35-A183-D2444AC5CD97}">
      <dsp:nvSpPr>
        <dsp:cNvPr id="0" name=""/>
        <dsp:cNvSpPr/>
      </dsp:nvSpPr>
      <dsp:spPr>
        <a:xfrm>
          <a:off x="0" y="983331"/>
          <a:ext cx="8229600" cy="8110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kern="1200" dirty="0"/>
            <a:t>Opća skupština UN-a u New Yorku 2011. godine – </a:t>
          </a:r>
          <a:r>
            <a:rPr lang="hr-HR" sz="1400" b="0" kern="1200" dirty="0"/>
            <a:t>8 država: Brazil, Meksiko, Filipini, Indonezija, Južnoafrička Republika, Norveška, Sjedinjene Američke Države, Velika Britanija potpisalo </a:t>
          </a:r>
          <a:r>
            <a:rPr lang="hr-HR" sz="1400" b="0" u="sng" kern="1200" dirty="0"/>
            <a:t>Deklaraciju o otvorenoj vlasti </a:t>
          </a:r>
          <a:r>
            <a:rPr lang="hr-HR" sz="1400" b="0" kern="1200" dirty="0"/>
            <a:t>te najavilo akcijske planove za svoje zemlje</a:t>
          </a:r>
        </a:p>
      </dsp:txBody>
      <dsp:txXfrm>
        <a:off x="39591" y="1022922"/>
        <a:ext cx="8150418" cy="731843"/>
      </dsp:txXfrm>
    </dsp:sp>
    <dsp:sp modelId="{DB1FF6F4-3852-44A6-AD87-0D3502D81742}">
      <dsp:nvSpPr>
        <dsp:cNvPr id="0" name=""/>
        <dsp:cNvSpPr/>
      </dsp:nvSpPr>
      <dsp:spPr>
        <a:xfrm>
          <a:off x="0" y="2698372"/>
          <a:ext cx="8229600" cy="8404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kern="1200" dirty="0"/>
            <a:t>Inicijativu vodi Upravni odbor čiji su članovi predstavnici vlada i organizacija civilnog</a:t>
          </a:r>
          <a:r>
            <a:rPr lang="en-US" sz="1400" kern="1200" dirty="0"/>
            <a:t>a</a:t>
          </a:r>
          <a:r>
            <a:rPr lang="hr-HR" sz="1400" kern="1200" dirty="0"/>
            <a:t> dru</a:t>
          </a:r>
          <a:r>
            <a:rPr lang="en-US" sz="1400" kern="1200" dirty="0"/>
            <a:t>š</a:t>
          </a:r>
          <a:r>
            <a:rPr lang="hr-HR" sz="1400" kern="1200" noProof="0" dirty="0" err="1"/>
            <a:t>tva</a:t>
          </a:r>
          <a:r>
            <a:rPr lang="en-US" sz="1400" kern="1200" noProof="0" dirty="0"/>
            <a:t> - o</a:t>
          </a:r>
          <a:r>
            <a:rPr lang="hr-HR" sz="1400" kern="1200" dirty="0"/>
            <a:t>d 2014. do 2019. godine Republika Hrvatska</a:t>
          </a:r>
          <a:r>
            <a:rPr lang="en-US" sz="1400" kern="1200" dirty="0"/>
            <a:t> </a:t>
          </a:r>
          <a:r>
            <a:rPr lang="hr-HR" sz="1400" kern="1200" noProof="0" dirty="0"/>
            <a:t>bila</a:t>
          </a:r>
          <a:r>
            <a:rPr lang="en-US" sz="1400" kern="1200" dirty="0"/>
            <a:t> je </a:t>
          </a:r>
          <a:r>
            <a:rPr lang="hr-HR" sz="1400" kern="1200" dirty="0"/>
            <a:t>članica Upravnog odbora </a:t>
          </a:r>
          <a:r>
            <a:rPr lang="en-US" sz="1400" kern="1200" dirty="0"/>
            <a:t>u 2 </a:t>
          </a:r>
          <a:r>
            <a:rPr lang="hr-HR" sz="1400" kern="1200" dirty="0"/>
            <a:t>uzastopna mandata</a:t>
          </a:r>
          <a:r>
            <a:rPr lang="en-US" sz="1400" kern="1200" dirty="0"/>
            <a:t>.</a:t>
          </a:r>
          <a:endParaRPr lang="hr-HR" sz="1400" kern="1200" dirty="0"/>
        </a:p>
      </dsp:txBody>
      <dsp:txXfrm>
        <a:off x="41027" y="2739399"/>
        <a:ext cx="8147546" cy="758387"/>
      </dsp:txXfrm>
    </dsp:sp>
    <dsp:sp modelId="{57EBB39F-AE5E-452B-A311-E52A0AA66313}">
      <dsp:nvSpPr>
        <dsp:cNvPr id="0" name=""/>
        <dsp:cNvSpPr/>
      </dsp:nvSpPr>
      <dsp:spPr>
        <a:xfrm>
          <a:off x="0" y="3551105"/>
          <a:ext cx="8229600" cy="6818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kern="1200" dirty="0"/>
            <a:t>2012. uspostavljen je </a:t>
          </a:r>
          <a:r>
            <a:rPr lang="hr-HR" sz="1400" b="1" kern="1200" dirty="0">
              <a:solidFill>
                <a:schemeClr val="bg1"/>
              </a:solidFill>
            </a:rPr>
            <a:t>Savjet inicijative Partnerstvo za otvorenu vlast</a:t>
          </a:r>
          <a:r>
            <a:rPr lang="hr-HR" sz="1400" kern="1200" dirty="0">
              <a:solidFill>
                <a:schemeClr val="bg1"/>
              </a:solidFill>
            </a:rPr>
            <a:t>; </a:t>
          </a:r>
          <a:r>
            <a:rPr lang="hr-HR" sz="1400" kern="1200" dirty="0"/>
            <a:t>čine ga predstavnici državnih, lokalnih i regionalnih vlasti, organizacija civilnog društva, akademske zajednice i mediji</a:t>
          </a:r>
        </a:p>
      </dsp:txBody>
      <dsp:txXfrm>
        <a:off x="33287" y="3584392"/>
        <a:ext cx="8163026" cy="61531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7EB847-FB08-449C-AF45-25B54A535EBE}">
      <dsp:nvSpPr>
        <dsp:cNvPr id="0" name=""/>
        <dsp:cNvSpPr/>
      </dsp:nvSpPr>
      <dsp:spPr>
        <a:xfrm>
          <a:off x="0" y="95421"/>
          <a:ext cx="8229600" cy="5756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b="1" kern="1200" noProof="0" dirty="0"/>
            <a:t>Transparentnost</a:t>
          </a:r>
          <a:endParaRPr lang="hr-HR" sz="2400" kern="1200" noProof="0" dirty="0"/>
        </a:p>
      </dsp:txBody>
      <dsp:txXfrm>
        <a:off x="28100" y="123521"/>
        <a:ext cx="8173400" cy="519439"/>
      </dsp:txXfrm>
    </dsp:sp>
    <dsp:sp modelId="{05672F5C-F0E7-4309-BFAB-CBB8BFF80554}">
      <dsp:nvSpPr>
        <dsp:cNvPr id="0" name=""/>
        <dsp:cNvSpPr/>
      </dsp:nvSpPr>
      <dsp:spPr>
        <a:xfrm>
          <a:off x="0" y="671061"/>
          <a:ext cx="8229600" cy="869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30480" rIns="170688" bIns="30480" numCol="1" spcCol="1270" anchor="t" anchorCtr="0">
          <a:noAutofit/>
        </a:bodyPr>
        <a:lstStyle/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hr-HR" sz="1900" b="1" kern="1200" noProof="0" dirty="0"/>
            <a:t>Informacije o aktivnostima i odlukama vlade su otvorene, sadržajne, pravovremene, slobodno dostupne javnosti i zadovoljavaju osnovne standarde</a:t>
          </a:r>
          <a:r>
            <a:rPr lang="en-US" sz="1900" b="1" kern="1200" dirty="0"/>
            <a:t>.</a:t>
          </a:r>
          <a:endParaRPr lang="hr-HR" sz="1900" kern="1200" dirty="0"/>
        </a:p>
      </dsp:txBody>
      <dsp:txXfrm>
        <a:off x="0" y="671061"/>
        <a:ext cx="8229600" cy="869400"/>
      </dsp:txXfrm>
    </dsp:sp>
    <dsp:sp modelId="{BE5A5F51-EBE0-4C9D-A9CB-E3CF70CC5EDF}">
      <dsp:nvSpPr>
        <dsp:cNvPr id="0" name=""/>
        <dsp:cNvSpPr/>
      </dsp:nvSpPr>
      <dsp:spPr>
        <a:xfrm>
          <a:off x="0" y="1540461"/>
          <a:ext cx="8229600" cy="5756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b="1" kern="1200" noProof="0" dirty="0"/>
            <a:t>Sudjelovanje građana</a:t>
          </a:r>
          <a:endParaRPr lang="hr-HR" sz="2400" kern="1200" noProof="0" dirty="0"/>
        </a:p>
      </dsp:txBody>
      <dsp:txXfrm>
        <a:off x="28100" y="1568561"/>
        <a:ext cx="8173400" cy="519439"/>
      </dsp:txXfrm>
    </dsp:sp>
    <dsp:sp modelId="{DEF3848D-267F-4D3F-8351-E2A0CA79EE84}">
      <dsp:nvSpPr>
        <dsp:cNvPr id="0" name=""/>
        <dsp:cNvSpPr/>
      </dsp:nvSpPr>
      <dsp:spPr>
        <a:xfrm>
          <a:off x="0" y="2116101"/>
          <a:ext cx="8229600" cy="5961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30480" rIns="170688" bIns="30480" numCol="1" spcCol="1270" anchor="t" anchorCtr="0">
          <a:noAutofit/>
        </a:bodyPr>
        <a:lstStyle/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hr-HR" sz="1900" b="1" kern="1200" noProof="0" dirty="0"/>
            <a:t>Vlade nastoje mobilizirati građane da se uključe u javne rasprave i daju svoj doprinos, što vodi do </a:t>
          </a:r>
          <a:r>
            <a:rPr lang="hr-HR" sz="1900" b="1" kern="1200" noProof="0" dirty="0" err="1"/>
            <a:t>responzivnije</a:t>
          </a:r>
          <a:r>
            <a:rPr lang="hr-HR" sz="1900" b="1" kern="1200" noProof="0" dirty="0"/>
            <a:t>, inovativne i učinkovite vladavine.</a:t>
          </a:r>
          <a:endParaRPr lang="hr-HR" sz="1900" kern="1200" noProof="0" dirty="0"/>
        </a:p>
      </dsp:txBody>
      <dsp:txXfrm>
        <a:off x="0" y="2116101"/>
        <a:ext cx="8229600" cy="596160"/>
      </dsp:txXfrm>
    </dsp:sp>
    <dsp:sp modelId="{FC9AE348-E533-4A5A-A4D0-6A7DE51D944C}">
      <dsp:nvSpPr>
        <dsp:cNvPr id="0" name=""/>
        <dsp:cNvSpPr/>
      </dsp:nvSpPr>
      <dsp:spPr>
        <a:xfrm>
          <a:off x="0" y="2712261"/>
          <a:ext cx="8229600" cy="5756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b="1" kern="1200" noProof="0" dirty="0"/>
            <a:t>Odgovornost</a:t>
          </a:r>
          <a:endParaRPr lang="hr-HR" sz="2400" kern="1200" noProof="0" dirty="0"/>
        </a:p>
      </dsp:txBody>
      <dsp:txXfrm>
        <a:off x="28100" y="2740361"/>
        <a:ext cx="8173400" cy="519439"/>
      </dsp:txXfrm>
    </dsp:sp>
    <dsp:sp modelId="{6D4B138B-9286-4DAF-BE72-F697B719CF8A}">
      <dsp:nvSpPr>
        <dsp:cNvPr id="0" name=""/>
        <dsp:cNvSpPr/>
      </dsp:nvSpPr>
      <dsp:spPr>
        <a:xfrm>
          <a:off x="0" y="3287901"/>
          <a:ext cx="8229600" cy="1142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30480" rIns="170688" bIns="30480" numCol="1" spcCol="1270" anchor="t" anchorCtr="0">
          <a:noAutofit/>
        </a:bodyPr>
        <a:lstStyle/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hr-HR" sz="1900" b="1" kern="1200" noProof="0" dirty="0"/>
            <a:t>Usvojena su pravila, propisi i mehanizmi koji pozivaju vladine </a:t>
          </a:r>
          <a:r>
            <a:rPr lang="hr-HR" sz="1900" b="1" kern="1200" dirty="0"/>
            <a:t>dionike </a:t>
          </a:r>
          <a:r>
            <a:rPr lang="en-US" sz="1900" b="1" kern="1200" dirty="0"/>
            <a:t>da </a:t>
          </a:r>
          <a:r>
            <a:rPr lang="hr-HR" sz="1900" b="1" kern="1200" noProof="0" dirty="0"/>
            <a:t>opravdaju svoje aktivnosti, djeluju spram kritika ili zahtjeva koji im se upućuju, te prihvaćaju odgovornost za propuste u obnašanju dužnosti s obzirom na postojeće zakone ili preuzete obaveze</a:t>
          </a:r>
          <a:r>
            <a:rPr lang="en-US" sz="1900" b="1" kern="1200" dirty="0"/>
            <a:t>.</a:t>
          </a:r>
          <a:endParaRPr lang="hr-HR" sz="1900" kern="1200" dirty="0"/>
        </a:p>
      </dsp:txBody>
      <dsp:txXfrm>
        <a:off x="0" y="3287901"/>
        <a:ext cx="8229600" cy="114264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72D0BF-5E66-4162-BC47-EF82169F889A}">
      <dsp:nvSpPr>
        <dsp:cNvPr id="0" name=""/>
        <dsp:cNvSpPr/>
      </dsp:nvSpPr>
      <dsp:spPr>
        <a:xfrm>
          <a:off x="0" y="17129"/>
          <a:ext cx="8229600" cy="6069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700" b="1" kern="1200" dirty="0"/>
            <a:t>Tehnologije i inovativnost</a:t>
          </a:r>
          <a:endParaRPr lang="en-GB" sz="2700" b="1" kern="1200" dirty="0"/>
        </a:p>
      </dsp:txBody>
      <dsp:txXfrm>
        <a:off x="29627" y="46756"/>
        <a:ext cx="8170346" cy="547664"/>
      </dsp:txXfrm>
    </dsp:sp>
    <dsp:sp modelId="{8F2AB21E-CF90-4820-A61B-2AECB7FB8D80}">
      <dsp:nvSpPr>
        <dsp:cNvPr id="0" name=""/>
        <dsp:cNvSpPr/>
      </dsp:nvSpPr>
      <dsp:spPr>
        <a:xfrm>
          <a:off x="0" y="653945"/>
          <a:ext cx="8229600" cy="6334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2860" rIns="128016" bIns="22860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hr-HR" sz="1400" b="1" kern="1200" noProof="0" dirty="0"/>
            <a:t>Vlade prihvaćaju važnost osiguravanja slobodnog pristupa tehnologijama za građane, te ulogu novih tehnologija u poticanju inovacija</a:t>
          </a:r>
          <a:r>
            <a:rPr lang="en-US" sz="1400" b="1" kern="1200" noProof="0" dirty="0"/>
            <a:t> </a:t>
          </a:r>
          <a:r>
            <a:rPr lang="hr-HR" sz="1400" b="1" kern="1200" dirty="0"/>
            <a:t>za poboljšanje kvalitete usluga koje javna uprava pruža građanima</a:t>
          </a:r>
          <a:r>
            <a:rPr lang="hr-HR" sz="1400" b="1" kern="1200" noProof="0" dirty="0"/>
            <a:t>, kao i važnost podizanja kapaciteta građana za korištenje tehnologija.</a:t>
          </a:r>
          <a:endParaRPr lang="hr-HR" sz="1400" kern="1200" noProof="0" dirty="0"/>
        </a:p>
      </dsp:txBody>
      <dsp:txXfrm>
        <a:off x="0" y="653945"/>
        <a:ext cx="8229600" cy="633420"/>
      </dsp:txXfrm>
    </dsp:sp>
    <dsp:sp modelId="{387EB847-FB08-449C-AF45-25B54A535EBE}">
      <dsp:nvSpPr>
        <dsp:cNvPr id="0" name=""/>
        <dsp:cNvSpPr/>
      </dsp:nvSpPr>
      <dsp:spPr>
        <a:xfrm>
          <a:off x="0" y="1290544"/>
          <a:ext cx="8229600" cy="65660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700" b="1" kern="1200" dirty="0"/>
            <a:t>Otvorenost </a:t>
          </a:r>
          <a:endParaRPr lang="hr-HR" sz="2700" kern="1200" dirty="0"/>
        </a:p>
      </dsp:txBody>
      <dsp:txXfrm>
        <a:off x="32053" y="1322597"/>
        <a:ext cx="8165494" cy="592501"/>
      </dsp:txXfrm>
    </dsp:sp>
    <dsp:sp modelId="{05672F5C-F0E7-4309-BFAB-CBB8BFF80554}">
      <dsp:nvSpPr>
        <dsp:cNvPr id="0" name=""/>
        <dsp:cNvSpPr/>
      </dsp:nvSpPr>
      <dsp:spPr>
        <a:xfrm>
          <a:off x="0" y="1943973"/>
          <a:ext cx="8229600" cy="8756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2860" rIns="128016" bIns="22860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hr-HR" sz="1400" b="1" kern="1200" noProof="0" dirty="0"/>
            <a:t>Razine suradnje države s građanima</a:t>
          </a:r>
          <a:r>
            <a:rPr lang="en-US" sz="1400" b="1" kern="1200" noProof="0" dirty="0"/>
            <a:t> i </a:t>
          </a:r>
          <a:r>
            <a:rPr lang="hr-HR" sz="1400" b="1" kern="1200" noProof="0" dirty="0"/>
            <a:t>organizacijama</a:t>
          </a:r>
          <a:r>
            <a:rPr lang="en-US" sz="1400" b="1" kern="1200" noProof="0" dirty="0"/>
            <a:t> civilnoga </a:t>
          </a:r>
          <a:r>
            <a:rPr lang="hr-HR" sz="1400" b="1" kern="1200" noProof="0" dirty="0"/>
            <a:t>društva</a:t>
          </a:r>
          <a:r>
            <a:rPr lang="en-US" sz="1400" b="1" kern="1200" noProof="0" dirty="0"/>
            <a:t> (</a:t>
          </a:r>
          <a:r>
            <a:rPr lang="hr-HR" sz="1400" b="1" kern="1200" noProof="0" dirty="0"/>
            <a:t>udrugama</a:t>
          </a:r>
          <a:r>
            <a:rPr lang="en-US" sz="1400" b="1" kern="1200" noProof="0" dirty="0"/>
            <a:t>)</a:t>
          </a:r>
          <a:r>
            <a:rPr lang="hr-HR" sz="1400" b="1" kern="1200" noProof="0" dirty="0"/>
            <a:t>: Informiranje → savjetovanje → uključivanje → partnerstvo</a:t>
          </a:r>
          <a:endParaRPr lang="hr-HR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hr-HR" sz="1400" b="1" kern="1200" dirty="0"/>
            <a:t>Otvoreni podaci</a:t>
          </a:r>
          <a:r>
            <a:rPr lang="en-US" sz="1400" b="1" kern="1200" dirty="0"/>
            <a:t>: </a:t>
          </a:r>
          <a:r>
            <a:rPr lang="hr-HR" sz="1400" b="1" i="0" kern="1200" dirty="0"/>
            <a:t>podaci koje stvaraju tijela javne vlasti, a čijom se uporabom u komercijalne i/ili nekomercijalne svrhe može stvoriti dodana vrijednost ili ekonomska korist.</a:t>
          </a:r>
          <a:endParaRPr lang="hr-HR" sz="1400" b="1" kern="1200" dirty="0"/>
        </a:p>
      </dsp:txBody>
      <dsp:txXfrm>
        <a:off x="0" y="1943973"/>
        <a:ext cx="8229600" cy="875610"/>
      </dsp:txXfrm>
    </dsp:sp>
    <dsp:sp modelId="{BE5A5F51-EBE0-4C9D-A9CB-E3CF70CC5EDF}">
      <dsp:nvSpPr>
        <dsp:cNvPr id="0" name=""/>
        <dsp:cNvSpPr/>
      </dsp:nvSpPr>
      <dsp:spPr>
        <a:xfrm>
          <a:off x="0" y="2819583"/>
          <a:ext cx="8229600" cy="5788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700" b="1" kern="1200" dirty="0"/>
            <a:t>Borba protiv korupcije</a:t>
          </a:r>
          <a:endParaRPr lang="hr-HR" sz="2700" kern="1200" dirty="0"/>
        </a:p>
      </dsp:txBody>
      <dsp:txXfrm>
        <a:off x="28255" y="2847838"/>
        <a:ext cx="8173090" cy="522302"/>
      </dsp:txXfrm>
    </dsp:sp>
    <dsp:sp modelId="{DEF3848D-267F-4D3F-8351-E2A0CA79EE84}">
      <dsp:nvSpPr>
        <dsp:cNvPr id="0" name=""/>
        <dsp:cNvSpPr/>
      </dsp:nvSpPr>
      <dsp:spPr>
        <a:xfrm>
          <a:off x="0" y="3398395"/>
          <a:ext cx="8229600" cy="10805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2860" rIns="128016" bIns="22860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400" b="1" kern="1200" dirty="0"/>
            <a:t>D</a:t>
          </a:r>
          <a:r>
            <a:rPr lang="hr-HR" sz="1400" b="1" kern="1200" noProof="0" dirty="0" err="1"/>
            <a:t>jelotvornije</a:t>
          </a:r>
          <a:r>
            <a:rPr lang="hr-HR" sz="1400" b="1" kern="1200" dirty="0"/>
            <a:t> upravljanje javnim resursima upotrebom modernih zakona, učinkovitom policijom i sudstvom. Uspješna borba protiv korupcije također traži aktivno sudjelovanje građana na tri razine -  kod sebe i drugih razvijamo visoku svijest o štetnosti korupcije, odbacujemo ponudu da sudjelujemo u korupciji, surađujemo s tijelima kaznenog progona</a:t>
          </a:r>
          <a:r>
            <a:rPr lang="en-US" sz="1400" b="1" kern="1200" dirty="0"/>
            <a:t>.</a:t>
          </a:r>
          <a:endParaRPr lang="hr-HR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hr-HR" sz="1400" kern="1200" dirty="0"/>
        </a:p>
      </dsp:txBody>
      <dsp:txXfrm>
        <a:off x="0" y="3398395"/>
        <a:ext cx="8229600" cy="108054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EE13C2-597A-4FBD-B3E3-452973431116}">
      <dsp:nvSpPr>
        <dsp:cNvPr id="0" name=""/>
        <dsp:cNvSpPr/>
      </dsp:nvSpPr>
      <dsp:spPr>
        <a:xfrm>
          <a:off x="0" y="15233"/>
          <a:ext cx="8229600" cy="15397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800" kern="1200" dirty="0"/>
            <a:t>Akcijski plan za provedbu inicijative Partnerstvo za otvorenu vlast u Republici Hrvatskoj u razdoblju od 2026. do 2028. godine</a:t>
          </a:r>
        </a:p>
      </dsp:txBody>
      <dsp:txXfrm>
        <a:off x="75163" y="90396"/>
        <a:ext cx="8079274" cy="138939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EE13C2-597A-4FBD-B3E3-452973431116}">
      <dsp:nvSpPr>
        <dsp:cNvPr id="0" name=""/>
        <dsp:cNvSpPr/>
      </dsp:nvSpPr>
      <dsp:spPr>
        <a:xfrm>
          <a:off x="0" y="94140"/>
          <a:ext cx="8229600" cy="9547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/>
            <a:t>Akcijski plan za provedbu inicijative Partnerstvo za otvorenu vlast u Republici Hrvatskoj u razdoblju od 2026. do 2028. godine</a:t>
          </a:r>
        </a:p>
      </dsp:txBody>
      <dsp:txXfrm>
        <a:off x="46606" y="140746"/>
        <a:ext cx="8136388" cy="86150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EE13C2-597A-4FBD-B3E3-452973431116}">
      <dsp:nvSpPr>
        <dsp:cNvPr id="0" name=""/>
        <dsp:cNvSpPr/>
      </dsp:nvSpPr>
      <dsp:spPr>
        <a:xfrm>
          <a:off x="0" y="94140"/>
          <a:ext cx="8229600" cy="9547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/>
            <a:t>Akcijski plan za provedbu inicijative Partnerstvo za otvorenu vlast u Republici Hrvatskoj u razdoblju od 2026. do 2028. godine</a:t>
          </a:r>
        </a:p>
      </dsp:txBody>
      <dsp:txXfrm>
        <a:off x="46606" y="140746"/>
        <a:ext cx="8136388" cy="86150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EE13C2-597A-4FBD-B3E3-452973431116}">
      <dsp:nvSpPr>
        <dsp:cNvPr id="0" name=""/>
        <dsp:cNvSpPr/>
      </dsp:nvSpPr>
      <dsp:spPr>
        <a:xfrm>
          <a:off x="0" y="94140"/>
          <a:ext cx="8229600" cy="9547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/>
            <a:t>Akcijski plan za provedbu inicijative Partnerstvo za otvorenu vlast u Republici Hrvatskoj u razdoblju od 2026. do 2028. godine</a:t>
          </a:r>
        </a:p>
      </dsp:txBody>
      <dsp:txXfrm>
        <a:off x="46606" y="140746"/>
        <a:ext cx="8136388" cy="86150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EE13C2-597A-4FBD-B3E3-452973431116}">
      <dsp:nvSpPr>
        <dsp:cNvPr id="0" name=""/>
        <dsp:cNvSpPr/>
      </dsp:nvSpPr>
      <dsp:spPr>
        <a:xfrm>
          <a:off x="0" y="0"/>
          <a:ext cx="8801670" cy="15826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500" kern="1200" dirty="0"/>
            <a:t>Akcijski plan za provedbu inicijative Partnerstvo za otvorenu vlast u Republici Hrvatskoj u razdoblju od 2026. do 2028. godine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500" kern="1200" dirty="0"/>
            <a:t>- Mjere i aktivnosti - </a:t>
          </a:r>
        </a:p>
      </dsp:txBody>
      <dsp:txXfrm>
        <a:off x="77258" y="77258"/>
        <a:ext cx="8647154" cy="14281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DF92CD-A1ED-45DE-8B4B-A87A2EAE5006}" type="datetimeFigureOut">
              <a:rPr lang="hr-HR" smtClean="0"/>
              <a:t>11.05.2026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2981B9-7856-4208-B1FB-1541CDCE768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541323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C3E51D-837C-44EC-A3AA-DAD459CC4BDC}" type="datetimeFigureOut">
              <a:rPr lang="hr-HR" smtClean="0"/>
              <a:t>11.05.2026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1241425"/>
            <a:ext cx="4465638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77195"/>
            <a:ext cx="533527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E1548F-517A-4B5E-812D-9216C1EB38C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835088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E1548F-517A-4B5E-812D-9216C1EB38C0}" type="slidenum">
              <a:rPr lang="hr-HR" smtClean="0"/>
              <a:t>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74779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633413" algn="l"/>
                <a:tab pos="1268413" algn="l"/>
                <a:tab pos="1903413" algn="l"/>
                <a:tab pos="25384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tabLst>
                <a:tab pos="633413" algn="l"/>
                <a:tab pos="1268413" algn="l"/>
                <a:tab pos="1903413" algn="l"/>
                <a:tab pos="25384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tabLst>
                <a:tab pos="633413" algn="l"/>
                <a:tab pos="1268413" algn="l"/>
                <a:tab pos="1903413" algn="l"/>
                <a:tab pos="25384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tabLst>
                <a:tab pos="633413" algn="l"/>
                <a:tab pos="1268413" algn="l"/>
                <a:tab pos="1903413" algn="l"/>
                <a:tab pos="25384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tabLst>
                <a:tab pos="633413" algn="l"/>
                <a:tab pos="1268413" algn="l"/>
                <a:tab pos="1903413" algn="l"/>
                <a:tab pos="25384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33413" algn="l"/>
                <a:tab pos="1268413" algn="l"/>
                <a:tab pos="1903413" algn="l"/>
                <a:tab pos="25384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33413" algn="l"/>
                <a:tab pos="1268413" algn="l"/>
                <a:tab pos="1903413" algn="l"/>
                <a:tab pos="25384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33413" algn="l"/>
                <a:tab pos="1268413" algn="l"/>
                <a:tab pos="1903413" algn="l"/>
                <a:tab pos="25384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33413" algn="l"/>
                <a:tab pos="1268413" algn="l"/>
                <a:tab pos="1903413" algn="l"/>
                <a:tab pos="25384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hangingPunct="0"/>
            <a:fld id="{A774345A-2792-454E-AAE7-FAD674E94CEA}" type="slidenum">
              <a:rPr lang="en-US" altLang="sr-Latn-RS" smtClean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pPr hangingPunct="0"/>
              <a:t>8</a:t>
            </a:fld>
            <a:endParaRPr lang="en-US" altLang="sr-Latn-RS">
              <a:solidFill>
                <a:srgbClr val="000000"/>
              </a:solidFill>
              <a:latin typeface="Times New Roman" panose="02020603050405020304" pitchFamily="18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833275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24980-1BC3-4339-B2B9-97776A4E5037}" type="datetimeFigureOut">
              <a:rPr lang="hr-HR" smtClean="0"/>
              <a:t>11.05.2026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04ED-574E-4D7C-854E-7FA4757C571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3928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24980-1BC3-4339-B2B9-97776A4E5037}" type="datetimeFigureOut">
              <a:rPr lang="hr-HR" smtClean="0"/>
              <a:t>11.05.2026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04ED-574E-4D7C-854E-7FA4757C571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52521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24980-1BC3-4339-B2B9-97776A4E5037}" type="datetimeFigureOut">
              <a:rPr lang="hr-HR" smtClean="0"/>
              <a:t>11.05.2026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04ED-574E-4D7C-854E-7FA4757C571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11535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24980-1BC3-4339-B2B9-97776A4E5037}" type="datetimeFigureOut">
              <a:rPr lang="hr-HR" smtClean="0"/>
              <a:t>11.05.2026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04ED-574E-4D7C-854E-7FA4757C571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595973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24980-1BC3-4339-B2B9-97776A4E5037}" type="datetimeFigureOut">
              <a:rPr lang="hr-HR" smtClean="0"/>
              <a:t>11.05.2026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04ED-574E-4D7C-854E-7FA4757C571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779837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24980-1BC3-4339-B2B9-97776A4E5037}" type="datetimeFigureOut">
              <a:rPr lang="hr-HR" smtClean="0"/>
              <a:t>11.05.2026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04ED-574E-4D7C-854E-7FA4757C571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104479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24980-1BC3-4339-B2B9-97776A4E5037}" type="datetimeFigureOut">
              <a:rPr lang="hr-HR" smtClean="0"/>
              <a:t>11.05.2026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04ED-574E-4D7C-854E-7FA4757C571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796699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24980-1BC3-4339-B2B9-97776A4E5037}" type="datetimeFigureOut">
              <a:rPr lang="hr-HR" smtClean="0"/>
              <a:t>11.05.2026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04ED-574E-4D7C-854E-7FA4757C571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591677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24980-1BC3-4339-B2B9-97776A4E5037}" type="datetimeFigureOut">
              <a:rPr lang="hr-HR" smtClean="0"/>
              <a:t>11.05.2026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04ED-574E-4D7C-854E-7FA4757C571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638111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24980-1BC3-4339-B2B9-97776A4E5037}" type="datetimeFigureOut">
              <a:rPr lang="hr-HR" smtClean="0"/>
              <a:t>11.05.2026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04ED-574E-4D7C-854E-7FA4757C571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22444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24980-1BC3-4339-B2B9-97776A4E5037}" type="datetimeFigureOut">
              <a:rPr lang="hr-HR" smtClean="0"/>
              <a:t>11.05.2026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04ED-574E-4D7C-854E-7FA4757C571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04018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24980-1BC3-4339-B2B9-97776A4E5037}" type="datetimeFigureOut">
              <a:rPr lang="hr-HR" smtClean="0"/>
              <a:t>11.05.2026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04ED-574E-4D7C-854E-7FA4757C571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21619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24980-1BC3-4339-B2B9-97776A4E5037}" type="datetimeFigureOut">
              <a:rPr lang="hr-HR" smtClean="0"/>
              <a:t>11.05.2026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04ED-574E-4D7C-854E-7FA4757C571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53724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24980-1BC3-4339-B2B9-97776A4E5037}" type="datetimeFigureOut">
              <a:rPr lang="hr-HR" smtClean="0"/>
              <a:t>11.05.2026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04ED-574E-4D7C-854E-7FA4757C571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026592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24980-1BC3-4339-B2B9-97776A4E5037}" type="datetimeFigureOut">
              <a:rPr lang="hr-HR" smtClean="0"/>
              <a:t>11.05.2026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04ED-574E-4D7C-854E-7FA4757C571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5378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24980-1BC3-4339-B2B9-97776A4E5037}" type="datetimeFigureOut">
              <a:rPr lang="hr-HR" smtClean="0"/>
              <a:t>11.05.2026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04ED-574E-4D7C-854E-7FA4757C571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40018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24980-1BC3-4339-B2B9-97776A4E5037}" type="datetimeFigureOut">
              <a:rPr lang="hr-HR" smtClean="0"/>
              <a:t>11.05.2026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04ED-574E-4D7C-854E-7FA4757C571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87462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24980-1BC3-4339-B2B9-97776A4E5037}" type="datetimeFigureOut">
              <a:rPr lang="hr-HR" smtClean="0"/>
              <a:t>11.05.2026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04ED-574E-4D7C-854E-7FA4757C571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71484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24980-1BC3-4339-B2B9-97776A4E5037}" type="datetimeFigureOut">
              <a:rPr lang="hr-HR" smtClean="0"/>
              <a:t>11.05.2026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04ED-574E-4D7C-854E-7FA4757C571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44352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24980-1BC3-4339-B2B9-97776A4E5037}" type="datetimeFigureOut">
              <a:rPr lang="hr-HR" smtClean="0"/>
              <a:t>11.05.2026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04ED-574E-4D7C-854E-7FA4757C571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04513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24980-1BC3-4339-B2B9-97776A4E5037}" type="datetimeFigureOut">
              <a:rPr lang="hr-HR" smtClean="0"/>
              <a:t>11.05.2026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04ED-574E-4D7C-854E-7FA4757C571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04678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24980-1BC3-4339-B2B9-97776A4E5037}" type="datetimeFigureOut">
              <a:rPr lang="hr-HR" smtClean="0"/>
              <a:t>11.05.2026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04ED-574E-4D7C-854E-7FA4757C571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05590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324980-1BC3-4339-B2B9-97776A4E5037}" type="datetimeFigureOut">
              <a:rPr lang="hr-HR" smtClean="0"/>
              <a:t>11.05.2026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204ED-574E-4D7C-854E-7FA4757C571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34977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324980-1BC3-4339-B2B9-97776A4E5037}" type="datetimeFigureOut">
              <a:rPr lang="hr-HR" smtClean="0"/>
              <a:t>11.05.2026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204ED-574E-4D7C-854E-7FA4757C571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76213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udruge.gov.hr/partnerstvo-za-otvorenu-vlast-271/271" TargetMode="External"/><Relationship Id="rId2" Type="http://schemas.openxmlformats.org/officeDocument/2006/relationships/hyperlink" Target="mailto:info@udruge.vlada.hr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221" y="2204864"/>
            <a:ext cx="8712968" cy="1800201"/>
          </a:xfrm>
        </p:spPr>
        <p:txBody>
          <a:bodyPr>
            <a:normAutofit fontScale="90000"/>
          </a:bodyPr>
          <a:lstStyle/>
          <a:p>
            <a:r>
              <a:rPr lang="hr-HR" sz="4800" b="1" dirty="0">
                <a:solidFill>
                  <a:schemeClr val="bg1"/>
                </a:solidFill>
              </a:rPr>
              <a:t>Javno predstavljanje Akcijskog plana za provedbu inicijative Partnerstvo za otvorenu vlast za razdoblje od 2026. do 2028. godine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512" y="4365104"/>
            <a:ext cx="8712968" cy="1944216"/>
          </a:xfrm>
        </p:spPr>
        <p:txBody>
          <a:bodyPr>
            <a:normAutofit/>
          </a:bodyPr>
          <a:lstStyle/>
          <a:p>
            <a:pPr lvl="1">
              <a:spcBef>
                <a:spcPts val="1200"/>
              </a:spcBef>
            </a:pPr>
            <a:endParaRPr lang="hr-HR" sz="2100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2360" y="260648"/>
            <a:ext cx="938865" cy="131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00049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F86EC481-37F3-78C0-B22F-3B6138CCBDE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03441592"/>
              </p:ext>
            </p:extLst>
          </p:nvPr>
        </p:nvGraphicFramePr>
        <p:xfrm>
          <a:off x="457200" y="274638"/>
          <a:ext cx="8229600" cy="15701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A2201D-28AE-4D1A-9707-B8E6D7EBB4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15000"/>
              </a:lnSpc>
              <a:spcAft>
                <a:spcPts val="800"/>
              </a:spcAft>
              <a:buNone/>
            </a:pPr>
            <a:endParaRPr lang="hr-HR" b="1" kern="100" dirty="0">
              <a:solidFill>
                <a:schemeClr val="accent1">
                  <a:lumMod val="75000"/>
                </a:schemeClr>
              </a:solidFill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hr-HR" b="1" kern="100" dirty="0">
                <a:solidFill>
                  <a:schemeClr val="accent1">
                    <a:lumMod val="75000"/>
                  </a:schemeClr>
                </a:solidFill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Peti po redu Akcijski plan</a:t>
            </a:r>
          </a:p>
          <a:p>
            <a:pPr marL="0" indent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hr-HR" b="1" kern="100" dirty="0">
                <a:solidFill>
                  <a:schemeClr val="accent1">
                    <a:lumMod val="75000"/>
                  </a:schemeClr>
                </a:solidFill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= dokument koji ne donosi samo nove mjere, nego definira smjer daljnjeg razvoja transparentne, odgovorne i </a:t>
            </a:r>
            <a:r>
              <a:rPr lang="hr-HR" b="1" kern="100" dirty="0" err="1">
                <a:solidFill>
                  <a:schemeClr val="accent1">
                    <a:lumMod val="75000"/>
                  </a:schemeClr>
                </a:solidFill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uključive</a:t>
            </a:r>
            <a:r>
              <a:rPr lang="hr-HR" b="1" kern="100" dirty="0">
                <a:solidFill>
                  <a:schemeClr val="accent1">
                    <a:lumMod val="75000"/>
                  </a:schemeClr>
                </a:solidFill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javne uprave u Republici Hrvatskoj</a:t>
            </a:r>
            <a:endParaRPr lang="hr-HR" sz="3200" kern="100" dirty="0">
              <a:solidFill>
                <a:schemeClr val="accent1">
                  <a:lumMod val="75000"/>
                </a:schemeClr>
              </a:solidFill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hr-H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785659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F86EC481-37F3-78C0-B22F-3B6138CCBDE8}"/>
              </a:ext>
            </a:extLst>
          </p:cNvPr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A2201D-28AE-4D1A-9707-B8E6D7EBB4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hr-HR" b="1" kern="1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PARTICIPATIVNI </a:t>
            </a:r>
            <a:r>
              <a:rPr lang="en-US" b="1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PROCES IZRADE</a:t>
            </a:r>
            <a:r>
              <a:rPr lang="hr-HR" b="1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hr-HR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Inicijalno savjetovanje </a:t>
            </a:r>
            <a:r>
              <a:rPr lang="hr-HR" kern="10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o prioritetima </a:t>
            </a:r>
            <a:r>
              <a:rPr lang="hr-HR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Akcijskog plana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hr-HR" kern="1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D</a:t>
            </a:r>
            <a:r>
              <a:rPr lang="de-DE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oprinos</a:t>
            </a:r>
            <a:r>
              <a:rPr lang="de-DE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de-DE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članova</a:t>
            </a:r>
            <a:r>
              <a:rPr lang="de-DE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de-DE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Savjeta</a:t>
            </a:r>
            <a:r>
              <a:rPr lang="de-DE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de-DE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inicijative</a:t>
            </a:r>
            <a:r>
              <a:rPr lang="de-DE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POV</a:t>
            </a:r>
            <a:endParaRPr lang="hr-HR" kern="100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hr-HR" kern="1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M</a:t>
            </a:r>
            <a:r>
              <a:rPr lang="de-DE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eđuresorna</a:t>
            </a:r>
            <a:r>
              <a:rPr lang="de-DE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de-DE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suradnja</a:t>
            </a:r>
            <a:r>
              <a:rPr lang="de-DE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de-DE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tijela</a:t>
            </a:r>
            <a:r>
              <a:rPr lang="de-DE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de-DE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državne</a:t>
            </a:r>
            <a:r>
              <a:rPr lang="de-DE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de-DE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uprave</a:t>
            </a:r>
            <a:endParaRPr lang="hr-HR" kern="100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hr-HR" kern="1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J</a:t>
            </a:r>
            <a:r>
              <a:rPr lang="en-US" sz="3200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avno</a:t>
            </a:r>
            <a:r>
              <a:rPr lang="en-US" sz="3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savjetovanje</a:t>
            </a:r>
            <a:r>
              <a:rPr lang="en-US" sz="3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hr-HR" sz="3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sa zainteresiranom javnošću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hr-HR" sz="3200" kern="100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hr-H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86904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F86EC481-37F3-78C0-B22F-3B6138CCBDE8}"/>
              </a:ext>
            </a:extLst>
          </p:cNvPr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A2201D-28AE-4D1A-9707-B8E6D7EBB4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hr-HR" sz="3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Tematska područja</a:t>
            </a:r>
            <a:r>
              <a:rPr lang="de-DE" sz="3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endParaRPr lang="hr-HR" sz="3200" kern="100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DE" sz="3200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Transparentnost</a:t>
            </a:r>
            <a:endParaRPr lang="hr-HR" sz="3200" kern="100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DE" sz="3200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Otvorenost</a:t>
            </a:r>
            <a:endParaRPr lang="hr-HR" sz="3200" kern="100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DE" sz="3200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Borba</a:t>
            </a:r>
            <a:r>
              <a:rPr lang="de-DE" sz="3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3200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protiv</a:t>
            </a:r>
            <a:r>
              <a:rPr lang="de-DE" sz="3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3200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korupcije</a:t>
            </a:r>
            <a:endParaRPr lang="hr-HR" sz="3200" kern="100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DE" sz="3200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Sudjelovanje</a:t>
            </a:r>
            <a:r>
              <a:rPr lang="de-DE" sz="3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3200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javnosti</a:t>
            </a:r>
            <a:endParaRPr lang="hr-HR" sz="3200" kern="100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DE" sz="3200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Klim</a:t>
            </a:r>
            <a:r>
              <a:rPr lang="hr-HR" sz="3200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atske</a:t>
            </a:r>
            <a:r>
              <a:rPr lang="hr-HR" sz="3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promjene</a:t>
            </a:r>
            <a:r>
              <a:rPr lang="de-DE" sz="3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i </a:t>
            </a:r>
            <a:r>
              <a:rPr lang="hr-HR" sz="3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zaštita </a:t>
            </a:r>
            <a:r>
              <a:rPr lang="de-DE" sz="3200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okoliš</a:t>
            </a:r>
            <a:r>
              <a:rPr lang="hr-HR" sz="3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a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hr-HR" sz="3200" kern="100" dirty="0">
                <a:effectLst/>
                <a:latin typeface="+mj-lt"/>
                <a:ea typeface="Aptos" panose="020B0004020202020204" pitchFamily="34" charset="0"/>
                <a:cs typeface="Segoe UI Emoji" panose="020B0502040204020203" pitchFamily="34" charset="0"/>
              </a:rPr>
              <a:t>	</a:t>
            </a:r>
            <a:r>
              <a:rPr lang="de-DE" sz="3200" kern="100" dirty="0">
                <a:effectLst/>
                <a:latin typeface="+mj-lt"/>
                <a:ea typeface="Aptos" panose="020B0004020202020204" pitchFamily="34" charset="0"/>
                <a:cs typeface="Segoe UI Emoji" panose="020B0502040204020203" pitchFamily="34" charset="0"/>
              </a:rPr>
              <a:t>➡️</a:t>
            </a:r>
            <a:r>
              <a:rPr lang="de-DE" sz="3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3200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po</a:t>
            </a:r>
            <a:r>
              <a:rPr lang="de-DE" sz="3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3200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prvi</a:t>
            </a:r>
            <a:r>
              <a:rPr lang="de-DE" sz="3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3200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put</a:t>
            </a:r>
            <a:r>
              <a:rPr lang="de-DE" sz="3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3200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uključeno</a:t>
            </a:r>
            <a:r>
              <a:rPr lang="de-DE" sz="3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3200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područje</a:t>
            </a:r>
            <a:r>
              <a:rPr lang="de-DE" sz="3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3200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klime</a:t>
            </a:r>
            <a:r>
              <a:rPr lang="de-DE" sz="3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i </a:t>
            </a:r>
            <a:r>
              <a:rPr lang="de-DE" sz="3200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okoliša</a:t>
            </a:r>
            <a:endParaRPr lang="hr-HR" sz="3200" kern="100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hr-HR" sz="3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6. </a:t>
            </a:r>
            <a:r>
              <a:rPr lang="de-DE" sz="3200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Održivost</a:t>
            </a:r>
            <a:r>
              <a:rPr lang="de-DE" sz="3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3200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inicijative</a:t>
            </a:r>
            <a:endParaRPr lang="hr-HR" sz="3200" kern="100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endParaRPr lang="hr-HR" sz="3200" kern="100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hr-H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291532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F86EC481-37F3-78C0-B22F-3B6138CCBDE8}"/>
              </a:ext>
            </a:extLst>
          </p:cNvPr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A2201D-28AE-4D1A-9707-B8E6D7EBB4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hr-HR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hr-HR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12 mjera</a:t>
            </a:r>
          </a:p>
          <a:p>
            <a:pPr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hr-HR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32 aktivnosti</a:t>
            </a:r>
          </a:p>
          <a:p>
            <a:pPr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hr-HR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hr-HR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jasno definirani nositelji, financijski pokazatelji </a:t>
            </a:r>
            <a:r>
              <a:rPr lang="hr-HR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 rokovi</a:t>
            </a:r>
            <a:r>
              <a:rPr lang="hr-HR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provedbe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hr-HR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➡️ fokus na konkretne, mjerljive rezultate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endParaRPr lang="hr-HR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5150988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F86EC481-37F3-78C0-B22F-3B6138CCBDE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66954194"/>
              </p:ext>
            </p:extLst>
          </p:nvPr>
        </p:nvGraphicFramePr>
        <p:xfrm>
          <a:off x="162818" y="116632"/>
          <a:ext cx="8801670" cy="1584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A2201D-28AE-4D1A-9707-B8E6D7EBB4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556792"/>
            <a:ext cx="8784976" cy="4525963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endParaRPr lang="hr-HR" b="1" kern="100" dirty="0">
              <a:solidFill>
                <a:schemeClr val="tx2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hr-HR" sz="6400" b="1" kern="100" dirty="0">
                <a:solidFill>
                  <a:schemeClr val="tx2"/>
                </a:solidFill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TEMATSKO PODRUČJE „TRANSPARENTNOST”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hr-HR" sz="6400" kern="1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Daljnje unaprjeđenje provedbe Zakona o pravu na pristup informacijama kroz edukaciju službenika i korisnika prava, razvoj digitalnih alata za podnošenje zahtjeva te poticanje ujednačenog i zakonitog postupanja tijela javne vlasti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hr-HR" sz="6400" kern="1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Nastavak aktivnosti usmjerenih na povećanje broja i kvalitete objavljenih skupova podataka na Portalu otvorenih podataka, uključujući visokovrijedne skupove podataka sukladno pravnoj stečevini Europske unije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hr-HR" sz="6400" kern="1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Nastavak aktivnosti vezane uz jačanje zaštite osobnih podataka kroz edukaciju i razvoj odgovarajućih alata za usklađivanje s propisima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hr-HR" sz="64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Fiskalna i proračunska transparentnost: nastavak podataka o trošenju javnih sredstava u otvorenim i strojno čitljivim formatima, unaprjeđuju se postojeće aplikacije za pregled proračunskih isplata te se podaci dodatno prilagođavaju različitim ciljanim skupinama radi povećanja njihove razumljivosti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hr-HR" sz="64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Uspostava informacijskog sustava za praćenje financiranja programa i projekata organizacija civilnoga društva, čime se osigurava veća transparentnost i ujednačenost postupanja u dodjeli sredstava iz javnih izvora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9403829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F86EC481-37F3-78C0-B22F-3B6138CCBDE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17574458"/>
              </p:ext>
            </p:extLst>
          </p:nvPr>
        </p:nvGraphicFramePr>
        <p:xfrm>
          <a:off x="147458" y="188640"/>
          <a:ext cx="8817030" cy="1584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A2201D-28AE-4D1A-9707-B8E6D7EBB4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556792"/>
            <a:ext cx="8784976" cy="4525963"/>
          </a:xfrm>
        </p:spPr>
        <p:txBody>
          <a:bodyPr>
            <a:normAutofit fontScale="40000" lnSpcReduction="20000"/>
          </a:bodyPr>
          <a:lstStyle/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endParaRPr lang="hr-HR" b="1" kern="100" dirty="0">
              <a:solidFill>
                <a:schemeClr val="tx2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hr-HR" sz="6400" b="1" kern="100" dirty="0">
                <a:solidFill>
                  <a:schemeClr val="tx2"/>
                </a:solidFill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TEMATSKO PODRUČJE „OTVORENOST”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hr-HR" sz="6400" kern="1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Unaprjeđenje normativnog okvira za medije te jačanje transparentnosti vlasništva i financiranja medija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hr-HR" sz="6400" kern="1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Nastavak aktivnosti Hrvatskoga sabora usmjerenih na podizanje političke i ustavne pismenosti učenika osnovnih i srednjih škola kroz provedbu edukativnih programa, čime se potiče razumijevanje zakonodavnog postupka i uloge predstavničkog tijela u demokratskom sustavu.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395066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F86EC481-37F3-78C0-B22F-3B6138CCBDE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86625464"/>
              </p:ext>
            </p:extLst>
          </p:nvPr>
        </p:nvGraphicFramePr>
        <p:xfrm>
          <a:off x="179512" y="116632"/>
          <a:ext cx="8712968" cy="1584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A2201D-28AE-4D1A-9707-B8E6D7EBB4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556792"/>
            <a:ext cx="8784976" cy="4525963"/>
          </a:xfrm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endParaRPr lang="hr-HR" b="1" kern="100" dirty="0">
              <a:solidFill>
                <a:schemeClr val="tx2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hr-HR" sz="6400" b="1" kern="100" dirty="0">
                <a:solidFill>
                  <a:schemeClr val="tx2"/>
                </a:solidFill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TEMATSKO PODRUČJE „BORBA PROTIV KORUPCIJE”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hr-HR" sz="6400" kern="1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Nastavak provedbe mjera vezanih uz zaštitu prijavitelja nepravilnosti – edukacija povjerljivih osoba i zaposlenika u javnom sektoru te informiranje potencijalnih prijavitelja o njihovim pravima i mehanizmima zaštite  ciljem jačanja institucionalnog integriteta i postizanja učinkovitija primjena važećeg zakonodavnog okvira.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2355825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F86EC481-37F3-78C0-B22F-3B6138CCBDE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44975228"/>
              </p:ext>
            </p:extLst>
          </p:nvPr>
        </p:nvGraphicFramePr>
        <p:xfrm>
          <a:off x="179512" y="116632"/>
          <a:ext cx="8784976" cy="1584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A2201D-28AE-4D1A-9707-B8E6D7EBB4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556792"/>
            <a:ext cx="8784976" cy="4525963"/>
          </a:xfrm>
        </p:spPr>
        <p:txBody>
          <a:bodyPr>
            <a:normAutofit fontScale="32500" lnSpcReduction="20000"/>
          </a:bodyPr>
          <a:lstStyle/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endParaRPr lang="hr-HR" b="1" kern="100" dirty="0">
              <a:solidFill>
                <a:schemeClr val="tx2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hr-HR" sz="6400" b="1" kern="100" dirty="0">
                <a:solidFill>
                  <a:schemeClr val="tx2"/>
                </a:solidFill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TEMATSKO PODRUČJE „SUDJELOVANJE JAVNOSTI”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hr-HR" sz="6400" kern="1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Povećanje transparentnosti postupka izrade zakona i drugih propisa te na daljnje jačanje otvorenosti izbornih procesa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hr-HR" sz="6400" kern="1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Jačanje svijesti tijela državne uprave o važnosti objave podataka o sastavima radnih skupina i drugih savjetodavnih tijela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hr-HR" sz="6400" kern="1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Povećavanje transparentnosti rada Državnog izbornog povjerenstva Republike Hrvatske i podizanje razine svijesti javnosti o njegovoj ulozi u osiguravanju zakonitosti i transparentnosti izbornih i referendumskih postupaka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655816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F86EC481-37F3-78C0-B22F-3B6138CCBDE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86474155"/>
              </p:ext>
            </p:extLst>
          </p:nvPr>
        </p:nvGraphicFramePr>
        <p:xfrm>
          <a:off x="194088" y="116632"/>
          <a:ext cx="8784976" cy="1584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A2201D-28AE-4D1A-9707-B8E6D7EBB4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556792"/>
            <a:ext cx="8784976" cy="4525963"/>
          </a:xfrm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endParaRPr lang="hr-HR" b="1" kern="100" dirty="0">
              <a:solidFill>
                <a:schemeClr val="tx2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hr-HR" sz="6400" b="1" kern="100" dirty="0">
                <a:solidFill>
                  <a:schemeClr val="tx2"/>
                </a:solidFill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TEMATSKO PODRUČJE „KLIMATSKE PROMJENE I ZAŠTITA OKOLIŠA”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hr-HR" sz="6400" kern="1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Provedba javnih natječaja za financiranje projekata organizacija civilnoga društva u području zaštite okoliša i energetske učinkovitosti s ciljem poticanja informiranosti i aktivnog sudjelovanja građana u promicanju održivih praksi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701976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F86EC481-37F3-78C0-B22F-3B6138CCBDE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73581932"/>
              </p:ext>
            </p:extLst>
          </p:nvPr>
        </p:nvGraphicFramePr>
        <p:xfrm>
          <a:off x="167827" y="116632"/>
          <a:ext cx="8686800" cy="1584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A2201D-28AE-4D1A-9707-B8E6D7EBB4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700808"/>
            <a:ext cx="8784976" cy="4381947"/>
          </a:xfrm>
        </p:spPr>
        <p:txBody>
          <a:bodyPr>
            <a:normAutofit fontScale="40000" lnSpcReduction="20000"/>
          </a:bodyPr>
          <a:lstStyle/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endParaRPr lang="hr-HR" b="1" kern="100" dirty="0">
              <a:solidFill>
                <a:schemeClr val="tx2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hr-HR" sz="6400" b="1" kern="100" dirty="0">
                <a:solidFill>
                  <a:schemeClr val="tx2"/>
                </a:solidFill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TEMATSKO PODRUČJE „ODRŽIVOST INICIJATIVE PARTNERSTVO ZA OTVORENU VLAST”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hr-HR" sz="6400" kern="1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Integracija njezinih načela u sustav stručnog usavršavanja javnih službenika te poticanje provedbe inicijative na lokalnoj i područnoj (regionalnoj) razini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hr-HR" sz="6400" kern="1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Provedba natječaja za financiranje projekata organizacija civilnoga društva i aktivnosti u obrazovnom sustavu kojima se jača svijest o transparentnosti, odgovornosti i borbi protiv korupcije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42481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79EC8-E46E-7C8B-ADEE-C4188428BE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hr-HR" dirty="0"/>
              <a:t>Sažetak predstavljanja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73C10A05-5476-8659-1C97-2572A57025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4963212"/>
              </p:ext>
            </p:extLst>
          </p:nvPr>
        </p:nvGraphicFramePr>
        <p:xfrm>
          <a:off x="251520" y="1219200"/>
          <a:ext cx="8301608" cy="45860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046456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F86EC481-37F3-78C0-B22F-3B6138CCBDE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53422945"/>
              </p:ext>
            </p:extLst>
          </p:nvPr>
        </p:nvGraphicFramePr>
        <p:xfrm>
          <a:off x="179512" y="-23149"/>
          <a:ext cx="8784976" cy="15567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A2201D-28AE-4D1A-9707-B8E6D7EBB4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556792"/>
            <a:ext cx="8784976" cy="4525963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hr-HR" sz="6400" b="1" kern="100" dirty="0">
                <a:solidFill>
                  <a:schemeClr val="tx2"/>
                </a:solidFill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Povjerenik za informiranje </a:t>
            </a:r>
            <a:r>
              <a:rPr lang="hr-HR" sz="6400" kern="100" dirty="0">
                <a:solidFill>
                  <a:schemeClr val="tx2"/>
                </a:solidFill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–</a:t>
            </a:r>
            <a:r>
              <a:rPr lang="hr-HR" sz="6400" b="1" kern="100" dirty="0">
                <a:solidFill>
                  <a:schemeClr val="tx2"/>
                </a:solidFill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hr-HR" sz="6400" kern="100" dirty="0">
                <a:solidFill>
                  <a:schemeClr val="tx2"/>
                </a:solidFill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5 aktivnosti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hr-HR" sz="6400" b="1" kern="100" dirty="0">
                <a:solidFill>
                  <a:schemeClr val="tx2"/>
                </a:solidFill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Ministarstvo pravosuđa, uprave i digitalne transformacije </a:t>
            </a:r>
            <a:r>
              <a:rPr lang="hr-HR" sz="6400" kern="100" dirty="0">
                <a:solidFill>
                  <a:schemeClr val="tx2"/>
                </a:solidFill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– 6 aktivnosti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hr-HR" sz="6400" b="1" kern="100" dirty="0">
                <a:solidFill>
                  <a:schemeClr val="tx2"/>
                </a:solidFill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Agencija za zaštitu osobnih podataka </a:t>
            </a:r>
            <a:r>
              <a:rPr lang="hr-HR" sz="6400" kern="100" dirty="0">
                <a:solidFill>
                  <a:schemeClr val="tx2"/>
                </a:solidFill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– 4 aktivnosti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hr-HR" sz="6400" b="1" kern="100" dirty="0">
                <a:solidFill>
                  <a:schemeClr val="tx2"/>
                </a:solidFill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Ministarstvo financija </a:t>
            </a:r>
            <a:r>
              <a:rPr lang="hr-HR" sz="6400" kern="100" dirty="0">
                <a:solidFill>
                  <a:schemeClr val="tx2"/>
                </a:solidFill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– 2 aktivnosti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hr-HR" sz="6400" b="1" kern="100" dirty="0">
                <a:solidFill>
                  <a:schemeClr val="tx2"/>
                </a:solidFill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Ured za udruge Vlade Republike Hrvatske </a:t>
            </a:r>
            <a:r>
              <a:rPr lang="hr-HR" sz="6400" kern="100" dirty="0">
                <a:solidFill>
                  <a:schemeClr val="tx2"/>
                </a:solidFill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– 5 aktivnosti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hr-HR" sz="6400" b="1" kern="100" dirty="0">
                <a:solidFill>
                  <a:schemeClr val="tx2"/>
                </a:solidFill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Ministarstvo kulture i medija </a:t>
            </a:r>
            <a:r>
              <a:rPr lang="hr-HR" sz="6400" kern="100" dirty="0">
                <a:solidFill>
                  <a:schemeClr val="tx2"/>
                </a:solidFill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– 2 aktivnosti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hr-HR" sz="6400" b="1" kern="100" dirty="0">
                <a:solidFill>
                  <a:schemeClr val="tx2"/>
                </a:solidFill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Hrvatski sabor </a:t>
            </a:r>
            <a:r>
              <a:rPr lang="hr-HR" sz="6400" kern="100" dirty="0">
                <a:solidFill>
                  <a:schemeClr val="tx2"/>
                </a:solidFill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– 3 aktivnosti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hr-HR" sz="6400" b="1" kern="100" dirty="0">
                <a:solidFill>
                  <a:schemeClr val="tx2"/>
                </a:solidFill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Ured za zakonodavstvo </a:t>
            </a:r>
            <a:r>
              <a:rPr lang="hr-HR" sz="6400" kern="100" dirty="0">
                <a:solidFill>
                  <a:schemeClr val="tx2"/>
                </a:solidFill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– 1 aktivnost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hr-HR" sz="6400" b="1" kern="100" dirty="0">
                <a:solidFill>
                  <a:schemeClr val="tx2"/>
                </a:solidFill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Državno izborno povjerenstvo Republike Hrvatske </a:t>
            </a:r>
            <a:r>
              <a:rPr lang="hr-HR" sz="6400" kern="100" dirty="0">
                <a:solidFill>
                  <a:schemeClr val="tx2"/>
                </a:solidFill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– 2 aktivnosti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hr-HR" sz="6400" b="1" kern="100" dirty="0">
                <a:solidFill>
                  <a:schemeClr val="tx2"/>
                </a:solidFill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Fond za zaštitu okoliša i energetsku učinkovitost </a:t>
            </a:r>
            <a:r>
              <a:rPr lang="hr-HR" sz="6400" kern="100" dirty="0">
                <a:solidFill>
                  <a:schemeClr val="tx2"/>
                </a:solidFill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– 1 aktivnost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l-PL" sz="6400" b="1" kern="100" dirty="0">
                <a:solidFill>
                  <a:schemeClr val="tx2"/>
                </a:solidFill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Ministarstvo znanosti, obrazovanja i mladih </a:t>
            </a:r>
            <a:r>
              <a:rPr lang="pl-PL" sz="6400" kern="100" dirty="0">
                <a:solidFill>
                  <a:schemeClr val="tx2"/>
                </a:solidFill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– 1 </a:t>
            </a:r>
            <a:r>
              <a:rPr lang="hr-HR" sz="6400" kern="100" dirty="0">
                <a:solidFill>
                  <a:schemeClr val="tx2"/>
                </a:solidFill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aktivnost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hr-HR" sz="6400" b="1" kern="100" dirty="0">
                <a:solidFill>
                  <a:schemeClr val="tx2"/>
                </a:solidFill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Državna škola za javnu upravu </a:t>
            </a:r>
            <a:r>
              <a:rPr lang="hr-HR" sz="6400" kern="100" dirty="0">
                <a:solidFill>
                  <a:schemeClr val="tx2"/>
                </a:solidFill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– 3 aktivnosti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0226265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F86EC481-37F3-78C0-B22F-3B6138CCBDE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82558360"/>
              </p:ext>
            </p:extLst>
          </p:nvPr>
        </p:nvGraphicFramePr>
        <p:xfrm>
          <a:off x="179512" y="116632"/>
          <a:ext cx="8712968" cy="1368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8ED63D66-618D-E67A-9626-D08A917E0D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3572601"/>
              </p:ext>
            </p:extLst>
          </p:nvPr>
        </p:nvGraphicFramePr>
        <p:xfrm>
          <a:off x="251520" y="2132856"/>
          <a:ext cx="8640960" cy="36724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60240">
                  <a:extLst>
                    <a:ext uri="{9D8B030D-6E8A-4147-A177-3AD203B41FA5}">
                      <a16:colId xmlns:a16="http://schemas.microsoft.com/office/drawing/2014/main" val="652646089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3101393152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564581477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2771479107"/>
                    </a:ext>
                  </a:extLst>
                </a:gridCol>
              </a:tblGrid>
              <a:tr h="7344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600" kern="0" dirty="0" err="1">
                          <a:effectLst/>
                        </a:rPr>
                        <a:t>Mjere</a:t>
                      </a:r>
                      <a:endParaRPr lang="hr-HR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600" kern="0" dirty="0" err="1">
                          <a:effectLst/>
                        </a:rPr>
                        <a:t>Izravni</a:t>
                      </a:r>
                      <a:r>
                        <a:rPr lang="de-DE" sz="1600" kern="0" dirty="0">
                          <a:effectLst/>
                        </a:rPr>
                        <a:t> </a:t>
                      </a:r>
                      <a:r>
                        <a:rPr lang="de-DE" sz="1600" kern="0" dirty="0" err="1">
                          <a:effectLst/>
                        </a:rPr>
                        <a:t>rezultat</a:t>
                      </a:r>
                      <a:endParaRPr lang="hr-HR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600" kern="0" dirty="0" err="1">
                          <a:effectLst/>
                        </a:rPr>
                        <a:t>Ishod</a:t>
                      </a:r>
                      <a:endParaRPr lang="hr-HR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600" kern="0">
                          <a:effectLst/>
                        </a:rPr>
                        <a:t>Učinak</a:t>
                      </a:r>
                      <a:endParaRPr lang="hr-H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703491797"/>
                  </a:ext>
                </a:extLst>
              </a:tr>
              <a:tr h="7344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600" kern="0" dirty="0" err="1">
                          <a:effectLst/>
                        </a:rPr>
                        <a:t>Digitalni</a:t>
                      </a:r>
                      <a:r>
                        <a:rPr lang="de-DE" sz="1600" kern="0" dirty="0">
                          <a:effectLst/>
                        </a:rPr>
                        <a:t> </a:t>
                      </a:r>
                      <a:r>
                        <a:rPr lang="de-DE" sz="1600" kern="0" dirty="0" err="1">
                          <a:effectLst/>
                        </a:rPr>
                        <a:t>alati</a:t>
                      </a:r>
                      <a:endParaRPr lang="hr-HR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600" kern="0">
                          <a:effectLst/>
                        </a:rPr>
                        <a:t>Otvoreni podaci</a:t>
                      </a:r>
                      <a:endParaRPr lang="hr-H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600" kern="0" dirty="0" err="1">
                          <a:effectLst/>
                        </a:rPr>
                        <a:t>Veća</a:t>
                      </a:r>
                      <a:r>
                        <a:rPr lang="de-DE" sz="1600" kern="0" dirty="0">
                          <a:effectLst/>
                        </a:rPr>
                        <a:t> </a:t>
                      </a:r>
                      <a:r>
                        <a:rPr lang="de-DE" sz="1600" kern="0" dirty="0" err="1">
                          <a:effectLst/>
                        </a:rPr>
                        <a:t>dostupnost</a:t>
                      </a:r>
                      <a:r>
                        <a:rPr lang="de-DE" sz="1600" kern="0" dirty="0">
                          <a:effectLst/>
                        </a:rPr>
                        <a:t> </a:t>
                      </a:r>
                      <a:r>
                        <a:rPr lang="de-DE" sz="1600" kern="0" dirty="0" err="1">
                          <a:effectLst/>
                        </a:rPr>
                        <a:t>informacija</a:t>
                      </a:r>
                      <a:endParaRPr lang="hr-HR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600" kern="0">
                          <a:effectLst/>
                        </a:rPr>
                        <a:t>Veće povjerenje građana</a:t>
                      </a:r>
                      <a:endParaRPr lang="hr-H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755138551"/>
                  </a:ext>
                </a:extLst>
              </a:tr>
              <a:tr h="7344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600" kern="0">
                          <a:effectLst/>
                        </a:rPr>
                        <a:t>Edukacije</a:t>
                      </a:r>
                      <a:endParaRPr lang="hr-H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600" kern="0">
                          <a:effectLst/>
                        </a:rPr>
                        <a:t>Osposobljeni službenici</a:t>
                      </a:r>
                      <a:endParaRPr lang="hr-H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600" kern="0">
                          <a:effectLst/>
                        </a:rPr>
                        <a:t>Bolja primjena zakona</a:t>
                      </a:r>
                      <a:endParaRPr lang="hr-H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600" kern="0" dirty="0" err="1">
                          <a:effectLst/>
                        </a:rPr>
                        <a:t>Efikasnija</a:t>
                      </a:r>
                      <a:r>
                        <a:rPr lang="de-DE" sz="1600" kern="0" dirty="0">
                          <a:effectLst/>
                        </a:rPr>
                        <a:t> </a:t>
                      </a:r>
                      <a:r>
                        <a:rPr lang="de-DE" sz="1600" kern="0" dirty="0" err="1">
                          <a:effectLst/>
                        </a:rPr>
                        <a:t>uprava</a:t>
                      </a:r>
                      <a:endParaRPr lang="hr-HR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860498600"/>
                  </a:ext>
                </a:extLst>
              </a:tr>
              <a:tr h="7344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600" kern="0">
                          <a:effectLst/>
                        </a:rPr>
                        <a:t>Transparentni procesi</a:t>
                      </a:r>
                      <a:endParaRPr lang="hr-H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600" kern="0">
                          <a:effectLst/>
                        </a:rPr>
                        <a:t>Više objava i savjetovanja</a:t>
                      </a:r>
                      <a:endParaRPr lang="hr-H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600" kern="0">
                          <a:effectLst/>
                        </a:rPr>
                        <a:t>Veća participacija</a:t>
                      </a:r>
                      <a:endParaRPr lang="hr-H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600" kern="0" dirty="0" err="1">
                          <a:effectLst/>
                        </a:rPr>
                        <a:t>Jača</a:t>
                      </a:r>
                      <a:r>
                        <a:rPr lang="de-DE" sz="1600" kern="0" dirty="0">
                          <a:effectLst/>
                        </a:rPr>
                        <a:t> </a:t>
                      </a:r>
                      <a:r>
                        <a:rPr lang="de-DE" sz="1600" kern="0" dirty="0" err="1">
                          <a:effectLst/>
                        </a:rPr>
                        <a:t>demokracija</a:t>
                      </a:r>
                      <a:endParaRPr lang="hr-HR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010755106"/>
                  </a:ext>
                </a:extLst>
              </a:tr>
              <a:tr h="7344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600" kern="0">
                          <a:effectLst/>
                        </a:rPr>
                        <a:t>Antikorupcijske mjere</a:t>
                      </a:r>
                      <a:endParaRPr lang="hr-H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600" kern="0" dirty="0" err="1">
                          <a:effectLst/>
                        </a:rPr>
                        <a:t>Sustavi</a:t>
                      </a:r>
                      <a:r>
                        <a:rPr lang="de-DE" sz="1600" kern="0" dirty="0">
                          <a:effectLst/>
                        </a:rPr>
                        <a:t> </a:t>
                      </a:r>
                      <a:r>
                        <a:rPr lang="de-DE" sz="1600" kern="0" dirty="0" err="1">
                          <a:effectLst/>
                        </a:rPr>
                        <a:t>zaštite</a:t>
                      </a:r>
                      <a:endParaRPr lang="hr-HR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600" kern="0">
                          <a:effectLst/>
                        </a:rPr>
                        <a:t>Veća odgovornost</a:t>
                      </a:r>
                      <a:endParaRPr lang="hr-HR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de-DE" sz="1600" kern="0" dirty="0" err="1">
                          <a:effectLst/>
                        </a:rPr>
                        <a:t>Manje</a:t>
                      </a:r>
                      <a:r>
                        <a:rPr lang="de-DE" sz="1600" kern="0" dirty="0">
                          <a:effectLst/>
                        </a:rPr>
                        <a:t> </a:t>
                      </a:r>
                      <a:r>
                        <a:rPr lang="de-DE" sz="1600" kern="0" dirty="0" err="1">
                          <a:effectLst/>
                        </a:rPr>
                        <a:t>korupcije</a:t>
                      </a:r>
                      <a:endParaRPr lang="hr-HR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6874046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6073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F86EC481-37F3-78C0-B22F-3B6138CCBDE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93278502"/>
              </p:ext>
            </p:extLst>
          </p:nvPr>
        </p:nvGraphicFramePr>
        <p:xfrm>
          <a:off x="318356" y="0"/>
          <a:ext cx="8646132" cy="15567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A2201D-28AE-4D1A-9707-B8E6D7EBB4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1983" y="1628800"/>
            <a:ext cx="8446860" cy="4680520"/>
          </a:xfrm>
        </p:spPr>
        <p:txBody>
          <a:bodyPr>
            <a:normAutofit fontScale="47500" lnSpcReduction="20000"/>
          </a:bodyPr>
          <a:lstStyle/>
          <a:p>
            <a:pPr marL="0" lvl="0" indent="0">
              <a:lnSpc>
                <a:spcPct val="115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hr-HR" sz="3400" b="1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UTJECAJ NA GRAĐANE:</a:t>
            </a:r>
          </a:p>
          <a:p>
            <a:pPr marL="0" lvl="0" indent="0">
              <a:lnSpc>
                <a:spcPct val="115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hr-HR" sz="34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Građani dobivaju: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3400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lakši</a:t>
            </a:r>
            <a:r>
              <a:rPr lang="de-DE" sz="34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3400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pristup</a:t>
            </a:r>
            <a:r>
              <a:rPr lang="de-DE" sz="34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3400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informacijama</a:t>
            </a:r>
            <a:endParaRPr lang="hr-HR" sz="3400" kern="100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3400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veće</a:t>
            </a:r>
            <a:r>
              <a:rPr lang="de-DE" sz="34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3400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mogućnosti</a:t>
            </a:r>
            <a:r>
              <a:rPr lang="de-DE" sz="34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3400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sudjelovanja</a:t>
            </a:r>
            <a:endParaRPr lang="hr-HR" sz="3400" kern="100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3400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bolji</a:t>
            </a:r>
            <a:r>
              <a:rPr lang="de-DE" sz="34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3400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uvid</a:t>
            </a:r>
            <a:r>
              <a:rPr lang="de-DE" sz="34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u </a:t>
            </a:r>
            <a:r>
              <a:rPr lang="de-DE" sz="3400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trošenje</a:t>
            </a:r>
            <a:r>
              <a:rPr lang="de-DE" sz="34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3400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javnog</a:t>
            </a:r>
            <a:r>
              <a:rPr lang="de-DE" sz="34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3400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novca</a:t>
            </a:r>
            <a:endParaRPr lang="hr-HR" sz="3400" kern="100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3400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već</a:t>
            </a:r>
            <a:r>
              <a:rPr lang="hr-HR" sz="34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a</a:t>
            </a:r>
            <a:r>
              <a:rPr lang="de-DE" sz="34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3400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transparentnost</a:t>
            </a:r>
            <a:r>
              <a:rPr lang="hr-HR" sz="34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rada</a:t>
            </a:r>
            <a:r>
              <a:rPr lang="de-DE" sz="34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3400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institucija</a:t>
            </a:r>
            <a:endParaRPr lang="hr-HR" sz="3400" kern="100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de-DE" sz="3400" b="1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UTJECAJ NA DRUŠTVO</a:t>
            </a:r>
            <a:endParaRPr lang="hr-HR" sz="3400" kern="100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de-DE" sz="3400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Širi</a:t>
            </a:r>
            <a:r>
              <a:rPr lang="de-DE" sz="34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3400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učinci</a:t>
            </a:r>
            <a:r>
              <a:rPr lang="de-DE" sz="34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3400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uključuju</a:t>
            </a:r>
            <a:r>
              <a:rPr lang="de-DE" sz="34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endParaRPr lang="hr-HR" sz="3400" kern="100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3400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smanjenje</a:t>
            </a:r>
            <a:r>
              <a:rPr lang="de-DE" sz="34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3400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korupcijskih</a:t>
            </a:r>
            <a:r>
              <a:rPr lang="de-DE" sz="34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3400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rizika</a:t>
            </a:r>
            <a:endParaRPr lang="hr-HR" sz="3400" kern="100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3400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jačanje</a:t>
            </a:r>
            <a:r>
              <a:rPr lang="de-DE" sz="34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3400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povjerenja</a:t>
            </a:r>
            <a:r>
              <a:rPr lang="de-DE" sz="34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u </a:t>
            </a:r>
            <a:r>
              <a:rPr lang="de-DE" sz="3400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institucije</a:t>
            </a:r>
            <a:endParaRPr lang="hr-HR" sz="3400" kern="100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3400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kvalitetnije</a:t>
            </a:r>
            <a:r>
              <a:rPr lang="de-DE" sz="34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3400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javne</a:t>
            </a:r>
            <a:r>
              <a:rPr lang="de-DE" sz="34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3400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politike</a:t>
            </a:r>
            <a:endParaRPr lang="hr-HR" sz="3400" kern="100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34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razvoj </a:t>
            </a:r>
            <a:r>
              <a:rPr lang="de-DE" sz="3400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otvorenog</a:t>
            </a:r>
            <a:r>
              <a:rPr lang="de-DE" sz="34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i </a:t>
            </a:r>
            <a:r>
              <a:rPr lang="de-DE" sz="3400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uključivog</a:t>
            </a:r>
            <a:r>
              <a:rPr lang="de-DE" sz="34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3400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društva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117347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467544" y="1340768"/>
            <a:ext cx="8060432" cy="2160240"/>
          </a:xfrm>
        </p:spPr>
        <p:txBody>
          <a:bodyPr>
            <a:normAutofit fontScale="90000"/>
          </a:bodyPr>
          <a:lstStyle/>
          <a:p>
            <a:pPr algn="r"/>
            <a:br>
              <a:rPr lang="hr-HR" dirty="0"/>
            </a:br>
            <a:br>
              <a:rPr lang="hr-HR" dirty="0"/>
            </a:br>
            <a:r>
              <a:rPr lang="hr-HR" sz="6000" dirty="0">
                <a:solidFill>
                  <a:schemeClr val="tx2"/>
                </a:solidFill>
              </a:rPr>
              <a:t>Hvala na </a:t>
            </a:r>
            <a:r>
              <a:rPr lang="en-US" sz="6000" dirty="0" err="1">
                <a:solidFill>
                  <a:schemeClr val="tx2"/>
                </a:solidFill>
              </a:rPr>
              <a:t>pozornosti</a:t>
            </a:r>
            <a:r>
              <a:rPr lang="hr-HR" sz="6000" dirty="0">
                <a:solidFill>
                  <a:schemeClr val="tx2"/>
                </a:solidFill>
              </a:rPr>
              <a:t>!</a:t>
            </a:r>
            <a:br>
              <a:rPr lang="hr-HR" sz="6000" dirty="0">
                <a:solidFill>
                  <a:schemeClr val="tx2"/>
                </a:solidFill>
              </a:rPr>
            </a:br>
            <a:br>
              <a:rPr lang="hr-HR" sz="3800" dirty="0">
                <a:solidFill>
                  <a:schemeClr val="tx2"/>
                </a:solidFill>
              </a:rPr>
            </a:br>
            <a:r>
              <a:rPr lang="hr-HR" sz="4000" dirty="0">
                <a:solidFill>
                  <a:schemeClr val="tx2"/>
                </a:solidFill>
                <a:latin typeface="Calibri" pitchFamily="-107" charset="0"/>
              </a:rPr>
              <a:t>Ured za udruge Vlade Republike Hrvatske</a:t>
            </a:r>
            <a:br>
              <a:rPr lang="hr-HR" sz="4000" dirty="0">
                <a:solidFill>
                  <a:schemeClr val="tx2"/>
                </a:solidFill>
                <a:latin typeface="Calibri" pitchFamily="-107" charset="0"/>
              </a:rPr>
            </a:br>
            <a:r>
              <a:rPr lang="hr-HR" sz="4000" dirty="0">
                <a:solidFill>
                  <a:schemeClr val="tx2"/>
                </a:solidFill>
                <a:latin typeface="Calibri" pitchFamily="-107" charset="0"/>
              </a:rPr>
              <a:t>Opatička 4, Zagreb</a:t>
            </a:r>
            <a:br>
              <a:rPr lang="hr-HR" sz="4000" dirty="0">
                <a:solidFill>
                  <a:schemeClr val="tx2"/>
                </a:solidFill>
                <a:latin typeface="Calibri" pitchFamily="-107" charset="0"/>
              </a:rPr>
            </a:br>
            <a:r>
              <a:rPr lang="hr-HR" sz="4000" dirty="0">
                <a:solidFill>
                  <a:schemeClr val="tx2"/>
                </a:solidFill>
                <a:latin typeface="Calibri" pitchFamily="-107" charset="0"/>
              </a:rPr>
              <a:t>tel: +385 1 4599 810</a:t>
            </a:r>
            <a:br>
              <a:rPr lang="hr-HR" sz="4000" dirty="0">
                <a:solidFill>
                  <a:schemeClr val="tx2"/>
                </a:solidFill>
                <a:latin typeface="Calibri" pitchFamily="-107" charset="0"/>
              </a:rPr>
            </a:br>
            <a:r>
              <a:rPr lang="hr-HR" sz="4000" dirty="0">
                <a:solidFill>
                  <a:schemeClr val="tx2"/>
                </a:solidFill>
                <a:latin typeface="Calibri" pitchFamily="-107" charset="0"/>
              </a:rPr>
              <a:t>faks: +385 1 4599 811</a:t>
            </a:r>
            <a:br>
              <a:rPr lang="hr-HR" sz="4000" dirty="0">
                <a:solidFill>
                  <a:schemeClr val="tx2"/>
                </a:solidFill>
                <a:latin typeface="Calibri" pitchFamily="-107" charset="0"/>
              </a:rPr>
            </a:br>
            <a:br>
              <a:rPr lang="hr-HR" sz="4000" dirty="0">
                <a:solidFill>
                  <a:schemeClr val="tx2"/>
                </a:solidFill>
                <a:latin typeface="Calibri" pitchFamily="-107" charset="0"/>
              </a:rPr>
            </a:br>
            <a:r>
              <a:rPr lang="hr-HR" sz="3600" u="sng" dirty="0">
                <a:solidFill>
                  <a:schemeClr val="tx2"/>
                </a:solidFill>
                <a:latin typeface="Calibri" pitchFamily="-107" charset="0"/>
                <a:hlinkClick r:id="rId2"/>
              </a:rPr>
              <a:t>info</a:t>
            </a:r>
            <a:r>
              <a:rPr lang="hr-HR" sz="3600" u="sng" dirty="0">
                <a:solidFill>
                  <a:schemeClr val="tx2"/>
                </a:solidFill>
                <a:hlinkClick r:id="rId2"/>
              </a:rPr>
              <a:t>@udruge.vlada.hr</a:t>
            </a:r>
            <a:r>
              <a:rPr lang="hr-HR" sz="3600" u="sng" dirty="0">
                <a:solidFill>
                  <a:schemeClr val="tx2"/>
                </a:solidFill>
              </a:rPr>
              <a:t> </a:t>
            </a:r>
            <a:r>
              <a:rPr lang="hr-HR" sz="4000" dirty="0">
                <a:solidFill>
                  <a:schemeClr val="tx2"/>
                </a:solidFill>
                <a:latin typeface="Calibri" pitchFamily="-107" charset="0"/>
              </a:rPr>
              <a:t> </a:t>
            </a:r>
            <a:br>
              <a:rPr lang="hr-HR" sz="4000" dirty="0">
                <a:solidFill>
                  <a:schemeClr val="tx2"/>
                </a:solidFill>
                <a:latin typeface="Calibri" pitchFamily="-107" charset="0"/>
              </a:rPr>
            </a:br>
            <a:r>
              <a:rPr lang="hr-HR" sz="3600" u="sng" dirty="0">
                <a:solidFill>
                  <a:schemeClr val="tx2"/>
                </a:solidFill>
                <a:hlinkClick r:id="rId3"/>
              </a:rPr>
              <a:t>https://udruge.gov.hr/partnerstvo-za-otvorenu-vlast-271/271</a:t>
            </a:r>
            <a:r>
              <a:rPr lang="hr-HR" sz="3600" u="sng" dirty="0">
                <a:solidFill>
                  <a:schemeClr val="tx2"/>
                </a:solidFill>
              </a:rPr>
              <a:t> </a:t>
            </a:r>
            <a:endParaRPr lang="hr-HR" sz="6000" dirty="0">
              <a:solidFill>
                <a:schemeClr val="tx2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038CA2E-9F50-8F15-1F32-532DC45D4CE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5536" y="5085184"/>
            <a:ext cx="922574" cy="12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216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4C3BF-5F21-FA01-F21C-D72E63983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Što je otvorena vlast?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1945C-B35A-0BF9-597F-5F9921B0D5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dirty="0"/>
              <a:t>OECD: „</a:t>
            </a:r>
            <a:r>
              <a:rPr lang="hr-HR" i="1" dirty="0"/>
              <a:t>Otvorena vlast je </a:t>
            </a:r>
            <a:r>
              <a:rPr lang="hr-HR" b="1" i="1" dirty="0">
                <a:solidFill>
                  <a:srgbClr val="0070C0"/>
                </a:solidFill>
              </a:rPr>
              <a:t>kultura upravljanja </a:t>
            </a:r>
            <a:r>
              <a:rPr lang="hr-HR" i="1" dirty="0"/>
              <a:t>temeljena na</a:t>
            </a:r>
            <a:r>
              <a:rPr lang="hr-HR" i="1" dirty="0">
                <a:solidFill>
                  <a:srgbClr val="0070C0"/>
                </a:solidFill>
              </a:rPr>
              <a:t> </a:t>
            </a:r>
            <a:r>
              <a:rPr lang="hr-HR" b="1" i="1" dirty="0">
                <a:solidFill>
                  <a:srgbClr val="0070C0"/>
                </a:solidFill>
              </a:rPr>
              <a:t>inovativnim i održivim javnim politikama i praksama </a:t>
            </a:r>
            <a:r>
              <a:rPr lang="hr-HR" i="1" dirty="0"/>
              <a:t>inspiriranim </a:t>
            </a:r>
            <a:r>
              <a:rPr lang="hr-HR" i="1" dirty="0">
                <a:solidFill>
                  <a:srgbClr val="0070C0"/>
                </a:solidFill>
              </a:rPr>
              <a:t>načelima </a:t>
            </a:r>
            <a:r>
              <a:rPr lang="hr-HR" b="1" i="1" dirty="0">
                <a:solidFill>
                  <a:srgbClr val="0070C0"/>
                </a:solidFill>
              </a:rPr>
              <a:t>transparentnosti, odgovornosti i sudjelovanja,</a:t>
            </a:r>
            <a:r>
              <a:rPr lang="hr-HR" b="1" i="1" dirty="0"/>
              <a:t> </a:t>
            </a:r>
            <a:r>
              <a:rPr lang="hr-HR" i="1" dirty="0"/>
              <a:t>koja potiče demokraciju i </a:t>
            </a:r>
            <a:r>
              <a:rPr lang="hr-HR" i="1" dirty="0" err="1"/>
              <a:t>uključivi</a:t>
            </a:r>
            <a:r>
              <a:rPr lang="hr-HR" i="1" dirty="0"/>
              <a:t> rast</a:t>
            </a:r>
            <a:r>
              <a:rPr lang="hr-HR" dirty="0"/>
              <a:t>”</a:t>
            </a:r>
          </a:p>
          <a:p>
            <a:r>
              <a:rPr lang="hr-HR" dirty="0"/>
              <a:t>= metode funkcioniranja i rada svih institucija i svakog pojedinog javnog službenika, koje podrazumijevaju odnos između vlasti i građana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956803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4C3BF-5F21-FA01-F21C-D72E63983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Što je otvorena vlast?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1945C-B35A-0BF9-597F-5F9921B0D5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hr-HR" dirty="0"/>
              <a:t>Otvorena vlast danas predstavlja ključni standard modernog upravljanja.</a:t>
            </a:r>
          </a:p>
          <a:p>
            <a:r>
              <a:rPr lang="hr-HR" dirty="0"/>
              <a:t>Riječ je o pristupu koji:</a:t>
            </a:r>
          </a:p>
          <a:p>
            <a:pPr marL="0" indent="0">
              <a:buNone/>
            </a:pPr>
            <a:r>
              <a:rPr lang="hr-HR" dirty="0"/>
              <a:t>    •	povećava povjerenje građana u institucije</a:t>
            </a:r>
          </a:p>
          <a:p>
            <a:pPr marL="0" indent="0">
              <a:buNone/>
            </a:pPr>
            <a:r>
              <a:rPr lang="hr-HR" dirty="0"/>
              <a:t>    •	jača odgovornost javne uprave</a:t>
            </a:r>
          </a:p>
          <a:p>
            <a:pPr marL="0" indent="0">
              <a:buNone/>
            </a:pPr>
            <a:r>
              <a:rPr lang="hr-HR" dirty="0"/>
              <a:t>    •	omogućuje aktivno sudjelovanje građana</a:t>
            </a:r>
          </a:p>
          <a:p>
            <a:pPr marL="0" indent="0">
              <a:buNone/>
            </a:pPr>
            <a:r>
              <a:rPr lang="hr-HR" dirty="0"/>
              <a:t>➡️    cilj: učinkovitija, transparentnija, 	odgovornija i </a:t>
            </a:r>
            <a:r>
              <a:rPr lang="hr-HR" dirty="0" err="1"/>
              <a:t>uključivija</a:t>
            </a:r>
            <a:r>
              <a:rPr lang="hr-HR" dirty="0"/>
              <a:t> javna uprava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232131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/>
          <a:lstStyle/>
          <a:p>
            <a:pPr lvl="0" rtl="0"/>
            <a:endParaRPr lang="hr-HR" sz="3200" dirty="0"/>
          </a:p>
        </p:txBody>
      </p:sp>
      <p:sp>
        <p:nvSpPr>
          <p:cNvPr id="14" name="Title 13">
            <a:extLst>
              <a:ext uri="{FF2B5EF4-FFF2-40B4-BE49-F238E27FC236}">
                <a16:creationId xmlns:a16="http://schemas.microsoft.com/office/drawing/2014/main" id="{5F73DE98-7C51-9D5A-7011-87B8FE10E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055088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D9DFEFEB-3CB2-380F-7674-279FE62745F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17452"/>
            <a:ext cx="3954016" cy="175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9150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br>
              <a:rPr lang="en-US"/>
            </a:br>
            <a:r>
              <a:rPr lang="en-US"/>
              <a:t>TEMELJNA NAČELA INICIJATIVE</a:t>
            </a:r>
            <a:br>
              <a:rPr lang="en-US"/>
            </a:br>
            <a:endParaRPr lang="hr-HR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333878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67247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TEMELJNA NAČELA INICIJATIVE</a:t>
            </a:r>
            <a:br>
              <a:rPr lang="en-US" dirty="0"/>
            </a:br>
            <a:endParaRPr lang="hr-HR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412005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80794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9" name="Text Box 9"/>
          <p:cNvSpPr txBox="1">
            <a:spLocks noChangeArrowheads="1"/>
          </p:cNvSpPr>
          <p:nvPr/>
        </p:nvSpPr>
        <p:spPr bwMode="auto">
          <a:xfrm>
            <a:off x="177081" y="1334911"/>
            <a:ext cx="4176018" cy="245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1633" tIns="40817" rIns="81633" bIns="40817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hr-HR" altLang="en-US" sz="1800" b="1" dirty="0">
                <a:solidFill>
                  <a:srgbClr val="376092"/>
                </a:solidFill>
              </a:rPr>
              <a:t>Akcijski plan za razdoblje 2012.-2013.</a:t>
            </a:r>
            <a:endParaRPr lang="en-US" altLang="en-US" sz="1800" b="1" dirty="0">
              <a:solidFill>
                <a:srgbClr val="002060"/>
              </a:solidFill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hr-HR" altLang="en-US" sz="1600" b="1" dirty="0"/>
              <a:t>4 prioritetna područja</a:t>
            </a:r>
            <a:r>
              <a:rPr lang="en-US" altLang="en-US" sz="1600" b="1" dirty="0"/>
              <a:t>,</a:t>
            </a:r>
            <a:r>
              <a:rPr lang="hr-HR" altLang="en-US" sz="1600" b="1" dirty="0"/>
              <a:t> 9 mjera</a:t>
            </a:r>
            <a:r>
              <a:rPr lang="en-US" altLang="en-US" sz="1600" b="1" dirty="0"/>
              <a:t> i </a:t>
            </a:r>
            <a:r>
              <a:rPr lang="hr-HR" altLang="en-US" sz="1600" b="1" dirty="0"/>
              <a:t>34 provedbene aktivnosti</a:t>
            </a:r>
            <a:r>
              <a:rPr lang="en-US" altLang="en-US" sz="1600" b="1" dirty="0"/>
              <a:t> s </a:t>
            </a:r>
            <a:r>
              <a:rPr lang="hr-HR" altLang="en-US" sz="1600" b="1" dirty="0"/>
              <a:t>ciljem</a:t>
            </a:r>
            <a:r>
              <a:rPr lang="en-US" altLang="en-US" sz="1600" b="1" dirty="0"/>
              <a:t> </a:t>
            </a:r>
            <a:r>
              <a:rPr lang="hr-HR" altLang="en-US" sz="1600" b="1" dirty="0"/>
              <a:t>poveća</a:t>
            </a:r>
            <a:r>
              <a:rPr lang="en-US" altLang="en-US" sz="1600" b="1" dirty="0" err="1"/>
              <a:t>nja</a:t>
            </a:r>
            <a:r>
              <a:rPr lang="en-US" altLang="en-US" sz="1600" b="1" dirty="0"/>
              <a:t> </a:t>
            </a:r>
            <a:r>
              <a:rPr lang="hr-HR" altLang="en-US" sz="1600" b="1" dirty="0" err="1"/>
              <a:t>kvalitet</a:t>
            </a:r>
            <a:r>
              <a:rPr lang="en-US" altLang="en-US" sz="1600" b="1" dirty="0"/>
              <a:t>e</a:t>
            </a:r>
            <a:r>
              <a:rPr lang="hr-HR" altLang="en-US" sz="1600" b="1" dirty="0"/>
              <a:t> i djelotvornost</a:t>
            </a:r>
            <a:r>
              <a:rPr lang="en-US" altLang="en-US" sz="1600" b="1" dirty="0" err="1"/>
              <a:t>i</a:t>
            </a:r>
            <a:r>
              <a:rPr lang="hr-HR" altLang="en-US" sz="1600" b="1" dirty="0"/>
              <a:t> upravljanja javnim resursima u područjima fiskalne transparentnosti, pristupa informacijama, korištenja informacijskih tehnologija te sudjelovanja građana u oblikovanju javnih politika. </a:t>
            </a:r>
            <a:endParaRPr lang="en-US" altLang="en-US" sz="1600" b="1" dirty="0"/>
          </a:p>
        </p:txBody>
      </p:sp>
      <p:sp>
        <p:nvSpPr>
          <p:cNvPr id="40971" name="Text Box 11"/>
          <p:cNvSpPr txBox="1">
            <a:spLocks noChangeArrowheads="1"/>
          </p:cNvSpPr>
          <p:nvPr/>
        </p:nvSpPr>
        <p:spPr bwMode="auto">
          <a:xfrm>
            <a:off x="683568" y="3765194"/>
            <a:ext cx="4392612" cy="23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633" tIns="40817" rIns="81633" bIns="40817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buFontTx/>
              <a:buNone/>
              <a:defRPr/>
            </a:pPr>
            <a:r>
              <a:rPr lang="hr-HR" sz="1800" b="1" dirty="0">
                <a:solidFill>
                  <a:srgbClr val="4F81BD">
                    <a:lumMod val="75000"/>
                  </a:srgbClr>
                </a:solidFill>
              </a:rPr>
              <a:t>Akcijski plan za razdoblje 2014.-2016</a:t>
            </a:r>
            <a:r>
              <a:rPr lang="en-US" sz="1800" b="1" dirty="0">
                <a:solidFill>
                  <a:srgbClr val="4F81BD">
                    <a:lumMod val="75000"/>
                  </a:srgbClr>
                </a:solidFill>
              </a:rPr>
              <a:t>.</a:t>
            </a:r>
            <a:endParaRPr lang="en-US" sz="2000" b="1" dirty="0">
              <a:solidFill>
                <a:srgbClr val="4F81BD">
                  <a:lumMod val="75000"/>
                </a:srgbClr>
              </a:solidFill>
            </a:endParaRPr>
          </a:p>
          <a:p>
            <a:pPr marL="285750" indent="-285750" fontAlgn="base">
              <a:spcBef>
                <a:spcPts val="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/>
            </a:pPr>
            <a:r>
              <a:rPr lang="hr-HR" altLang="sr-Latn-RS" sz="1600" b="1" dirty="0"/>
              <a:t>6 mjera i 46 provedbenih aktivnosti u 4 ključna područja: poboljšanje zakonskog okvira za ostvarivanje prava na pristup informacijama, </a:t>
            </a:r>
            <a:r>
              <a:rPr lang="hr-HR" altLang="sr-Latn-RS" sz="1600" b="1" dirty="0" err="1"/>
              <a:t>proaktivna</a:t>
            </a:r>
            <a:r>
              <a:rPr lang="hr-HR" altLang="sr-Latn-RS" sz="1600" b="1" dirty="0"/>
              <a:t> objava informacija i otvaranje podataka, transparentnost rada javne uprave, s naglaskom na fiskalnu transparentnost te </a:t>
            </a:r>
            <a:r>
              <a:rPr lang="en-US" altLang="sr-Latn-RS" sz="1600" b="1" dirty="0"/>
              <a:t>s</a:t>
            </a:r>
            <a:r>
              <a:rPr lang="hr-HR" altLang="sr-Latn-RS" sz="1600" b="1" dirty="0" err="1"/>
              <a:t>udjelovanje</a:t>
            </a:r>
            <a:r>
              <a:rPr lang="hr-HR" altLang="sr-Latn-RS" sz="1600" b="1" dirty="0"/>
              <a:t> javnosti u oblikovanju i provedbi javnih politika. </a:t>
            </a:r>
          </a:p>
        </p:txBody>
      </p:sp>
      <p:sp>
        <p:nvSpPr>
          <p:cNvPr id="3" name="Rectangle 2"/>
          <p:cNvSpPr/>
          <p:nvPr/>
        </p:nvSpPr>
        <p:spPr>
          <a:xfrm>
            <a:off x="4747350" y="2159805"/>
            <a:ext cx="4586138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b="1" dirty="0">
                <a:solidFill>
                  <a:schemeClr val="accent1">
                    <a:lumMod val="75000"/>
                  </a:schemeClr>
                </a:solidFill>
              </a:rPr>
              <a:t>Akcijski plan za provedbu inicijative Partnerstvo za otvorenu vlast u Republici Hrvatskoj za razdoblje do 2020. godine</a:t>
            </a:r>
          </a:p>
          <a:p>
            <a:endParaRPr lang="hr-HR" sz="8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hr-HR" sz="1600" b="1" dirty="0"/>
              <a:t>5 ključnih područja: transparentnost, otvorenost, sudjelovanje građana/civilnoga društva u procesima izrade, provedbe i praćenja javnih politika, provedba Partnerstva za otvorenu vlast na lokalnoj i područnoj (regionalnoj) razini te održivost inicijative Partnerstvo za otvorenu vlast.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5BA5DE7-BB23-C61F-44D5-467B9EB5D002}"/>
              </a:ext>
            </a:extLst>
          </p:cNvPr>
          <p:cNvGrpSpPr/>
          <p:nvPr/>
        </p:nvGrpSpPr>
        <p:grpSpPr>
          <a:xfrm>
            <a:off x="395536" y="116633"/>
            <a:ext cx="8229600" cy="1099604"/>
            <a:chOff x="0" y="95421"/>
            <a:chExt cx="8229600" cy="575639"/>
          </a:xfrm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8566C30B-C76C-A699-5218-1B7340E2C3C2}"/>
                </a:ext>
              </a:extLst>
            </p:cNvPr>
            <p:cNvSpPr/>
            <p:nvPr/>
          </p:nvSpPr>
          <p:spPr>
            <a:xfrm>
              <a:off x="0" y="95421"/>
              <a:ext cx="8229600" cy="575639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Rectangle: Rounded Corners 4">
              <a:extLst>
                <a:ext uri="{FF2B5EF4-FFF2-40B4-BE49-F238E27FC236}">
                  <a16:creationId xmlns:a16="http://schemas.microsoft.com/office/drawing/2014/main" id="{D19CA5CD-E91F-0A11-67DA-AE5E97C5757E}"/>
                </a:ext>
              </a:extLst>
            </p:cNvPr>
            <p:cNvSpPr txBox="1"/>
            <p:nvPr/>
          </p:nvSpPr>
          <p:spPr>
            <a:xfrm>
              <a:off x="28100" y="123521"/>
              <a:ext cx="8173400" cy="5194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marL="0" lvl="0" indent="0" algn="l" defTabSz="10668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hr-HR" sz="2400" b="1" kern="1200" noProof="0" dirty="0"/>
                <a:t>Sudjelovanje Republike Hrvatske u inicijativi Partnerstvo za otvorenu vlast – kontinuitet i iskustvo u provedbi reformi</a:t>
              </a:r>
              <a:endParaRPr lang="hr-HR" sz="2400" kern="1200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3578641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E2C60C3-AF58-F120-2527-3ABB0AE1B350}"/>
              </a:ext>
            </a:extLst>
          </p:cNvPr>
          <p:cNvSpPr txBox="1"/>
          <p:nvPr/>
        </p:nvSpPr>
        <p:spPr>
          <a:xfrm>
            <a:off x="971600" y="476672"/>
            <a:ext cx="7488832" cy="69942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endParaRPr lang="hr-HR" altLang="sr-Latn-RS" sz="2400" dirty="0">
              <a:solidFill>
                <a:srgbClr val="1F497D"/>
              </a:solidFill>
            </a:endParaRPr>
          </a:p>
          <a:p>
            <a:pPr algn="ctr"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hr-HR" altLang="sr-Latn-RS" sz="2400" dirty="0">
                <a:solidFill>
                  <a:srgbClr val="1F497D"/>
                </a:solidFill>
              </a:rPr>
              <a:t>Ostvareni </a:t>
            </a:r>
            <a:r>
              <a:rPr lang="en-US" altLang="sr-Latn-RS" sz="2400" dirty="0">
                <a:solidFill>
                  <a:srgbClr val="1F497D"/>
                </a:solidFill>
              </a:rPr>
              <a:t>z</a:t>
            </a:r>
            <a:r>
              <a:rPr lang="hr-HR" altLang="sr-Latn-RS" sz="2400" dirty="0" err="1">
                <a:solidFill>
                  <a:srgbClr val="1F497D"/>
                </a:solidFill>
              </a:rPr>
              <a:t>načajni</a:t>
            </a:r>
            <a:r>
              <a:rPr lang="hr-HR" altLang="sr-Latn-RS" sz="2400" dirty="0">
                <a:solidFill>
                  <a:srgbClr val="1F497D"/>
                </a:solidFill>
              </a:rPr>
              <a:t> rezultati, s direktnim koristima za građane, posebice u dijelu unaprjeđenja </a:t>
            </a:r>
            <a:r>
              <a:rPr lang="hr-HR" altLang="sr-Latn-RS" sz="2400" b="1" dirty="0">
                <a:solidFill>
                  <a:srgbClr val="1F497D"/>
                </a:solidFill>
              </a:rPr>
              <a:t>e-usluga</a:t>
            </a:r>
            <a:r>
              <a:rPr lang="hr-HR" altLang="sr-Latn-RS" sz="2400" dirty="0">
                <a:solidFill>
                  <a:srgbClr val="1F497D"/>
                </a:solidFill>
              </a:rPr>
              <a:t> za građane te u području </a:t>
            </a:r>
            <a:r>
              <a:rPr lang="hr-HR" altLang="sr-Latn-RS" sz="2400" b="1" dirty="0">
                <a:solidFill>
                  <a:srgbClr val="1F497D"/>
                </a:solidFill>
              </a:rPr>
              <a:t>pristupa informacijama</a:t>
            </a:r>
            <a:r>
              <a:rPr lang="en-US" altLang="sr-Latn-RS" sz="2400" dirty="0">
                <a:solidFill>
                  <a:srgbClr val="1F497D"/>
                </a:solidFill>
              </a:rPr>
              <a:t>:</a:t>
            </a:r>
            <a:endParaRPr lang="hr-HR" altLang="sr-Latn-RS" sz="2400" dirty="0">
              <a:solidFill>
                <a:srgbClr val="1F497D"/>
              </a:solidFill>
            </a:endParaRPr>
          </a:p>
          <a:p>
            <a:pPr algn="ctr"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endParaRPr lang="hr-HR" altLang="sr-Latn-RS" sz="1100" dirty="0">
              <a:solidFill>
                <a:srgbClr val="1F497D"/>
              </a:solidFill>
            </a:endParaRPr>
          </a:p>
          <a:p>
            <a:pPr marL="342900" indent="-342900" algn="ctr" fontAlgn="base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hr-HR" altLang="sr-Latn-RS" sz="3200" b="1" u="sng" dirty="0">
                <a:solidFill>
                  <a:srgbClr val="1F497D"/>
                </a:solidFill>
              </a:rPr>
              <a:t>projekt e-Građani</a:t>
            </a:r>
          </a:p>
          <a:p>
            <a:pPr marL="342900" indent="-342900" algn="ctr" fontAlgn="base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hr-HR" altLang="sr-Latn-RS" sz="3200" b="1" u="sng" dirty="0">
                <a:solidFill>
                  <a:srgbClr val="1F497D"/>
                </a:solidFill>
              </a:rPr>
              <a:t>Portal otvorenih podataka</a:t>
            </a:r>
          </a:p>
          <a:p>
            <a:pPr marL="342900" indent="-342900" algn="ctr" fontAlgn="base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hr-HR" altLang="sr-Latn-RS" sz="3200" b="1" u="sng" dirty="0">
                <a:solidFill>
                  <a:srgbClr val="1F497D"/>
                </a:solidFill>
              </a:rPr>
              <a:t>e-Savjetovanja</a:t>
            </a:r>
          </a:p>
          <a:p>
            <a:pPr marL="342900" indent="-342900" algn="ctr" fontAlgn="base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endParaRPr lang="hr-HR" altLang="sr-Latn-RS" sz="2400" b="1" u="sng" dirty="0">
              <a:solidFill>
                <a:srgbClr val="1F497D"/>
              </a:solidFill>
            </a:endParaRPr>
          </a:p>
          <a:p>
            <a:pPr marL="342900" indent="-342900" algn="ctr" fontAlgn="base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endParaRPr lang="hr-HR" altLang="sr-Latn-RS" sz="2400" b="1" u="sng" dirty="0">
              <a:solidFill>
                <a:srgbClr val="1F497D"/>
              </a:solidFill>
            </a:endParaRPr>
          </a:p>
          <a:p>
            <a:pPr marL="342900" indent="-342900" algn="ctr" fontAlgn="base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endParaRPr lang="hr-HR" altLang="sr-Latn-RS" sz="2400" b="1" u="sng" dirty="0">
              <a:solidFill>
                <a:srgbClr val="1F497D"/>
              </a:solidFill>
            </a:endParaRPr>
          </a:p>
          <a:p>
            <a:pPr marL="342900" indent="-342900" algn="ctr" fontAlgn="base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endParaRPr lang="hr-HR" altLang="sr-Latn-RS" sz="2400" b="1" u="sng" dirty="0">
              <a:solidFill>
                <a:srgbClr val="1F497D"/>
              </a:solidFill>
            </a:endParaRPr>
          </a:p>
          <a:p>
            <a:pPr marL="342900" indent="-342900" algn="ctr" fontAlgn="base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endParaRPr lang="hr-HR" altLang="sr-Latn-RS" sz="2400" b="1" u="sng" dirty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3225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2717</TotalTime>
  <Words>1897</Words>
  <Application>Microsoft Office PowerPoint</Application>
  <PresentationFormat>On-screen Show (4:3)</PresentationFormat>
  <Paragraphs>169</Paragraphs>
  <Slides>23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Aptos</vt:lpstr>
      <vt:lpstr>Arial</vt:lpstr>
      <vt:lpstr>Calibri</vt:lpstr>
      <vt:lpstr>Symbol</vt:lpstr>
      <vt:lpstr>Times New Roman</vt:lpstr>
      <vt:lpstr>Wingdings</vt:lpstr>
      <vt:lpstr>Office Theme</vt:lpstr>
      <vt:lpstr>1_Office Theme</vt:lpstr>
      <vt:lpstr>Javno predstavljanje Akcijskog plana za provedbu inicijative Partnerstvo za otvorenu vlast za razdoblje od 2026. do 2028. godine</vt:lpstr>
      <vt:lpstr>Sažetak predstavljanja</vt:lpstr>
      <vt:lpstr>Što je otvorena vlast?</vt:lpstr>
      <vt:lpstr>Što je otvorena vlast?</vt:lpstr>
      <vt:lpstr>PowerPoint Presentation</vt:lpstr>
      <vt:lpstr> TEMELJNA NAČELA INICIJATIVE </vt:lpstr>
      <vt:lpstr> TEMELJNA NAČELA INICIJATIVE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Hvala na pozornosti!  Ured za udruge Vlade Republike Hrvatske Opatička 4, Zagreb tel: +385 1 4599 810 faks: +385 1 4599 811  info@udruge.vlada.hr   https://udruge.gov.hr/partnerstvo-za-otvorenu-vlast-271/271 </vt:lpstr>
    </vt:vector>
  </TitlesOfParts>
  <Company>UZUVRH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Vesna Lendic Kasalo</dc:creator>
  <cp:lastModifiedBy>Saša Šegrt</cp:lastModifiedBy>
  <cp:revision>324</cp:revision>
  <cp:lastPrinted>2015-12-07T15:31:18Z</cp:lastPrinted>
  <dcterms:created xsi:type="dcterms:W3CDTF">2014-01-30T10:45:20Z</dcterms:created>
  <dcterms:modified xsi:type="dcterms:W3CDTF">2026-05-11T08:09:12Z</dcterms:modified>
</cp:coreProperties>
</file>