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sldIdLst>
    <p:sldId id="256" r:id="rId2"/>
    <p:sldId id="268" r:id="rId3"/>
    <p:sldId id="257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260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3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0"/>
    <p:restoredTop sz="94629"/>
  </p:normalViewPr>
  <p:slideViewPr>
    <p:cSldViewPr snapToGrid="0" snapToObjects="1">
      <p:cViewPr varScale="1">
        <p:scale>
          <a:sx n="106" d="100"/>
          <a:sy n="106" d="100"/>
        </p:scale>
        <p:origin x="172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24078" y="-1006229"/>
            <a:ext cx="6486870" cy="82944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C601833-3C09-A048-8A8C-DEB31C577D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83088" y="5754409"/>
            <a:ext cx="1447800" cy="723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5495DF2-1521-8248-9FC5-6AB6D8ED43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27417" y="5805209"/>
            <a:ext cx="863600" cy="673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0" y="1778400"/>
            <a:ext cx="3240000" cy="2123658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algn="l">
              <a:defRPr b="0" i="0">
                <a:solidFill>
                  <a:srgbClr val="878787"/>
                </a:solidFill>
                <a:latin typeface="Manuale SemiBold" panose="02040504050405060204" pitchFamily="18" charset="77"/>
                <a:cs typeface="Manuale SemiBold" panose="02040504050405060204" pitchFamily="18" charset="77"/>
              </a:defRPr>
            </a:lvl1pPr>
          </a:lstStyle>
          <a:p>
            <a:r>
              <a:rPr lang="ta-IN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107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2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3CB7E8A8-39F0-B04E-878F-37AFBD0115B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0273" y="596050"/>
            <a:ext cx="2921023" cy="4680945"/>
          </a:xfrm>
          <a:prstGeom prst="rect">
            <a:avLst/>
          </a:prstGeom>
        </p:spPr>
        <p:txBody>
          <a:bodyPr/>
          <a:lstStyle/>
          <a:p>
            <a:endParaRPr lang="sr-Latn-R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78E55C7-E0B4-D648-8B5F-A830F524EC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20999" y="6167464"/>
            <a:ext cx="888457" cy="4442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54A6874-504B-FD47-A1A3-F31425F274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90532" y="6198638"/>
            <a:ext cx="529957" cy="41305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ADB6E330-78F6-5F4C-B919-C4D4B263E14D}"/>
              </a:ext>
            </a:extLst>
          </p:cNvPr>
          <p:cNvCxnSpPr>
            <a:cxnSpLocks/>
          </p:cNvCxnSpPr>
          <p:nvPr userDrawn="1"/>
        </p:nvCxnSpPr>
        <p:spPr>
          <a:xfrm>
            <a:off x="6624000" y="5968030"/>
            <a:ext cx="2520000" cy="0"/>
          </a:xfrm>
          <a:prstGeom prst="line">
            <a:avLst/>
          </a:prstGeom>
          <a:ln w="19050">
            <a:solidFill>
              <a:srgbClr val="E306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C297C2E-660C-CE4D-BDCA-9D1D36221C3F}"/>
              </a:ext>
            </a:extLst>
          </p:cNvPr>
          <p:cNvSpPr txBox="1"/>
          <p:nvPr userDrawn="1"/>
        </p:nvSpPr>
        <p:spPr>
          <a:xfrm>
            <a:off x="470984" y="6303916"/>
            <a:ext cx="4306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b="0" i="0" dirty="0">
                <a:solidFill>
                  <a:srgbClr val="E30613"/>
                </a:solidFill>
                <a:latin typeface="Manuale SemiBold" panose="02040504050405060204" pitchFamily="18" charset="77"/>
              </a:rPr>
              <a:t>Švicarsko - hrvatski program suradnje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CDA52C2A-54F9-9C4C-B9F3-477E9494C3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48647" y="596052"/>
            <a:ext cx="4671842" cy="2112246"/>
          </a:xfrm>
          <a:prstGeom prst="rect">
            <a:avLst/>
          </a:prstGeom>
          <a:ln w="25400">
            <a:solidFill>
              <a:srgbClr val="E30613"/>
            </a:solidFill>
            <a:miter lim="800000"/>
          </a:ln>
        </p:spPr>
        <p:txBody>
          <a:bodyPr tIns="46800" bIns="46800">
            <a:normAutofit/>
          </a:bodyPr>
          <a:lstStyle>
            <a:lvl1pPr marL="0" indent="0">
              <a:buNone/>
              <a:defRPr sz="1600" b="0" i="0">
                <a:solidFill>
                  <a:srgbClr val="878787"/>
                </a:solidFill>
                <a:latin typeface="Manuale" panose="02040504050405060204" pitchFamily="18" charset="77"/>
              </a:defRPr>
            </a:lvl1pPr>
            <a:lvl2pPr>
              <a:defRPr b="0" i="0">
                <a:latin typeface="Manuale" panose="02040504050405060204" pitchFamily="18" charset="77"/>
              </a:defRPr>
            </a:lvl2pPr>
            <a:lvl3pPr>
              <a:defRPr b="0" i="0">
                <a:latin typeface="Manuale" panose="02040504050405060204" pitchFamily="18" charset="77"/>
              </a:defRPr>
            </a:lvl3pPr>
            <a:lvl4pPr>
              <a:defRPr b="0" i="0">
                <a:latin typeface="Manuale" panose="02040504050405060204" pitchFamily="18" charset="77"/>
              </a:defRPr>
            </a:lvl4pPr>
            <a:lvl5pPr>
              <a:defRPr b="0" i="0">
                <a:latin typeface="Manuale" panose="02040504050405060204" pitchFamily="18" charset="77"/>
              </a:defRPr>
            </a:lvl5pPr>
          </a:lstStyle>
          <a:p>
            <a:pPr lvl="0"/>
            <a:endParaRPr lang="sr-Latn-RS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xmlns="" id="{D60C17D6-4F34-EB4F-B8D5-E165182C2AAA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6508242" y="3164748"/>
            <a:ext cx="2112247" cy="2112247"/>
          </a:xfrm>
          <a:prstGeom prst="rect">
            <a:avLst/>
          </a:prstGeom>
          <a:ln w="25400">
            <a:solidFill>
              <a:srgbClr val="E30613"/>
            </a:solidFill>
            <a:miter lim="800000"/>
          </a:ln>
        </p:spPr>
        <p:txBody>
          <a:bodyPr tIns="46800" bIns="46800">
            <a:normAutofit/>
          </a:bodyPr>
          <a:lstStyle>
            <a:lvl1pPr marL="0" indent="0">
              <a:buNone/>
              <a:defRPr sz="1600" b="0" i="0">
                <a:solidFill>
                  <a:srgbClr val="878787"/>
                </a:solidFill>
                <a:latin typeface="Manuale" panose="02040504050405060204" pitchFamily="18" charset="77"/>
              </a:defRPr>
            </a:lvl1pPr>
            <a:lvl2pPr>
              <a:defRPr b="0" i="0">
                <a:latin typeface="Manuale" panose="02040504050405060204" pitchFamily="18" charset="77"/>
              </a:defRPr>
            </a:lvl2pPr>
            <a:lvl3pPr>
              <a:defRPr b="0" i="0">
                <a:latin typeface="Manuale" panose="02040504050405060204" pitchFamily="18" charset="77"/>
              </a:defRPr>
            </a:lvl3pPr>
            <a:lvl4pPr>
              <a:defRPr b="0" i="0">
                <a:latin typeface="Manuale" panose="02040504050405060204" pitchFamily="18" charset="77"/>
              </a:defRPr>
            </a:lvl4pPr>
            <a:lvl5pPr>
              <a:defRPr b="0" i="0">
                <a:latin typeface="Manuale" panose="02040504050405060204" pitchFamily="18" charset="77"/>
              </a:defRPr>
            </a:lvl5pPr>
          </a:lstStyle>
          <a:p>
            <a:pPr lvl="0"/>
            <a:endParaRPr lang="sr-Latn-R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97FAF39-30A1-904B-91F6-12B0FA7567ED}"/>
              </a:ext>
            </a:extLst>
          </p:cNvPr>
          <p:cNvSpPr>
            <a:spLocks/>
          </p:cNvSpPr>
          <p:nvPr userDrawn="1"/>
        </p:nvSpPr>
        <p:spPr>
          <a:xfrm>
            <a:off x="-90742" y="1050900"/>
            <a:ext cx="3144687" cy="4656124"/>
          </a:xfrm>
          <a:prstGeom prst="rect">
            <a:avLst/>
          </a:prstGeom>
          <a:noFill/>
          <a:ln w="50800">
            <a:solidFill>
              <a:srgbClr val="E30613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xmlns="" id="{E6F35835-A95B-1242-9437-EE7B0E834329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3948645" y="3164748"/>
            <a:ext cx="2112247" cy="2112247"/>
          </a:xfrm>
          <a:prstGeom prst="rect">
            <a:avLst/>
          </a:prstGeom>
          <a:ln w="25400">
            <a:solidFill>
              <a:srgbClr val="E30613"/>
            </a:solidFill>
            <a:miter lim="800000"/>
          </a:ln>
        </p:spPr>
        <p:txBody>
          <a:bodyPr tIns="46800" bIns="46800">
            <a:normAutofit/>
          </a:bodyPr>
          <a:lstStyle>
            <a:lvl1pPr marL="0" indent="0">
              <a:buNone/>
              <a:defRPr sz="1600" b="0" i="0">
                <a:solidFill>
                  <a:srgbClr val="878787"/>
                </a:solidFill>
                <a:latin typeface="Manuale" panose="02040504050405060204" pitchFamily="18" charset="77"/>
              </a:defRPr>
            </a:lvl1pPr>
            <a:lvl2pPr>
              <a:defRPr b="0" i="0">
                <a:latin typeface="Manuale" panose="02040504050405060204" pitchFamily="18" charset="77"/>
              </a:defRPr>
            </a:lvl2pPr>
            <a:lvl3pPr>
              <a:defRPr b="0" i="0">
                <a:latin typeface="Manuale" panose="02040504050405060204" pitchFamily="18" charset="77"/>
              </a:defRPr>
            </a:lvl3pPr>
            <a:lvl4pPr>
              <a:defRPr b="0" i="0">
                <a:latin typeface="Manuale" panose="02040504050405060204" pitchFamily="18" charset="77"/>
              </a:defRPr>
            </a:lvl4pPr>
            <a:lvl5pPr>
              <a:defRPr b="0" i="0">
                <a:latin typeface="Manuale" panose="02040504050405060204" pitchFamily="18" charset="77"/>
              </a:defRPr>
            </a:lvl5pPr>
          </a:lstStyle>
          <a:p>
            <a:pPr lvl="0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510333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24078" y="-1006229"/>
            <a:ext cx="6486870" cy="82944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C601833-3C09-A048-8A8C-DEB31C577D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83088" y="5754409"/>
            <a:ext cx="1447800" cy="723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5495DF2-1521-8248-9FC5-6AB6D8ED43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27417" y="5805209"/>
            <a:ext cx="863600" cy="673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9423" y="2441591"/>
            <a:ext cx="4338376" cy="1446550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b="0" i="0">
                <a:solidFill>
                  <a:srgbClr val="E30613"/>
                </a:solidFill>
                <a:latin typeface="Manuale SemiBold" panose="02040504050405060204" pitchFamily="18" charset="77"/>
                <a:cs typeface="Manuale SemiBold" panose="02040504050405060204" pitchFamily="18" charset="77"/>
              </a:defRPr>
            </a:lvl1pPr>
          </a:lstStyle>
          <a:p>
            <a:r>
              <a:rPr lang="ta-IN" dirty="0"/>
              <a:t>Click to edit Master title style</a:t>
            </a:r>
            <a:endParaRPr lang="en-US" dirty="0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xmlns="" id="{C635C4F2-F4E6-0649-AC06-D95AE55891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29423" y="3943592"/>
            <a:ext cx="4338376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400" b="0" i="0">
                <a:solidFill>
                  <a:srgbClr val="878787"/>
                </a:solidFill>
                <a:latin typeface="Manuale" panose="02040504050405060204" pitchFamily="18" charset="77"/>
              </a:defRPr>
            </a:lvl1pPr>
            <a:lvl2pPr>
              <a:defRPr b="0" i="0">
                <a:latin typeface="Manuale" panose="02040504050405060204" pitchFamily="18" charset="77"/>
              </a:defRPr>
            </a:lvl2pPr>
            <a:lvl3pPr>
              <a:defRPr b="0" i="0">
                <a:latin typeface="Manuale" panose="02040504050405060204" pitchFamily="18" charset="77"/>
              </a:defRPr>
            </a:lvl3pPr>
            <a:lvl4pPr>
              <a:defRPr b="0" i="0">
                <a:latin typeface="Manuale" panose="02040504050405060204" pitchFamily="18" charset="77"/>
              </a:defRPr>
            </a:lvl4pPr>
            <a:lvl5pPr>
              <a:defRPr b="0" i="0">
                <a:latin typeface="Manuale" panose="02040504050405060204" pitchFamily="18" charset="77"/>
              </a:defRPr>
            </a:lvl5pPr>
          </a:lstStyle>
          <a:p>
            <a:pPr lvl="0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558070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4FD1ED0-41A5-2B49-A479-155D9A5045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120" y="5754409"/>
            <a:ext cx="1447800" cy="723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D8CC918-504D-2747-81E6-CF25567F0B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92449" y="5805209"/>
            <a:ext cx="863600" cy="6731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xmlns="" id="{A93DEC7E-6E8F-6E4C-B400-26EAA79D3C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351" y="702327"/>
            <a:ext cx="4146212" cy="2123658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algn="l">
              <a:defRPr b="0" i="0">
                <a:solidFill>
                  <a:srgbClr val="E30613"/>
                </a:solidFill>
                <a:latin typeface="Manuale SemiBold" panose="02040504050405060204" pitchFamily="18" charset="77"/>
                <a:cs typeface="Manuale SemiBold" panose="02040504050405060204" pitchFamily="18" charset="77"/>
              </a:defRPr>
            </a:lvl1pPr>
          </a:lstStyle>
          <a:p>
            <a:r>
              <a:rPr lang="ta-IN" dirty="0"/>
              <a:t>Click to edit Master title style</a:t>
            </a:r>
            <a:endParaRPr lang="en-US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xmlns="" id="{5E2323C5-E060-4A46-9801-7A7969CBB1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9351" y="3254247"/>
            <a:ext cx="433837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="1" i="0">
                <a:solidFill>
                  <a:srgbClr val="878787"/>
                </a:solidFill>
                <a:latin typeface="Manuale" panose="02040504050405060204" pitchFamily="18" charset="77"/>
              </a:defRPr>
            </a:lvl1pPr>
            <a:lvl2pPr>
              <a:defRPr b="0" i="0">
                <a:latin typeface="Manuale" panose="02040504050405060204" pitchFamily="18" charset="77"/>
              </a:defRPr>
            </a:lvl2pPr>
            <a:lvl3pPr>
              <a:defRPr b="0" i="0">
                <a:latin typeface="Manuale" panose="02040504050405060204" pitchFamily="18" charset="77"/>
              </a:defRPr>
            </a:lvl3pPr>
            <a:lvl4pPr>
              <a:defRPr b="0" i="0">
                <a:latin typeface="Manuale" panose="02040504050405060204" pitchFamily="18" charset="77"/>
              </a:defRPr>
            </a:lvl4pPr>
            <a:lvl5pPr>
              <a:defRPr b="0" i="0">
                <a:latin typeface="Manuale" panose="02040504050405060204" pitchFamily="18" charset="77"/>
              </a:defRPr>
            </a:lvl5pPr>
          </a:lstStyle>
          <a:p>
            <a:pPr lvl="0"/>
            <a:endParaRPr lang="sr-Latn-R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AFE14FB-E0D9-FF41-A50F-254F78C3604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34636" y="284442"/>
            <a:ext cx="4918525" cy="628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85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6CD887-1E60-0446-8F2E-1DD900203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245" y="258265"/>
            <a:ext cx="8201244" cy="13310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>
                <a:solidFill>
                  <a:srgbClr val="E30613"/>
                </a:solidFill>
                <a:latin typeface="Manuale SemiBold" panose="02040504050405060204" pitchFamily="18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sr-Latn-R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B414C0-DC13-7E48-B58C-C164278F74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20999" y="6167464"/>
            <a:ext cx="888457" cy="4442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ECDA2F-568D-FB40-B83C-E4FB3EE6B2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90532" y="6198638"/>
            <a:ext cx="529957" cy="41305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55D1932F-86A6-6248-AE51-18A8C8993EA7}"/>
              </a:ext>
            </a:extLst>
          </p:cNvPr>
          <p:cNvCxnSpPr>
            <a:cxnSpLocks/>
          </p:cNvCxnSpPr>
          <p:nvPr userDrawn="1"/>
        </p:nvCxnSpPr>
        <p:spPr>
          <a:xfrm>
            <a:off x="6624000" y="5968030"/>
            <a:ext cx="2520000" cy="0"/>
          </a:xfrm>
          <a:prstGeom prst="line">
            <a:avLst/>
          </a:prstGeom>
          <a:ln w="19050">
            <a:solidFill>
              <a:srgbClr val="E306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8162648-2035-C244-8B4B-AB24B0E99E11}"/>
              </a:ext>
            </a:extLst>
          </p:cNvPr>
          <p:cNvSpPr txBox="1"/>
          <p:nvPr userDrawn="1"/>
        </p:nvSpPr>
        <p:spPr>
          <a:xfrm>
            <a:off x="470984" y="6303916"/>
            <a:ext cx="4306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b="0" i="0" dirty="0">
                <a:solidFill>
                  <a:srgbClr val="E30613"/>
                </a:solidFill>
                <a:latin typeface="Manuale SemiBold" panose="02040504050405060204" pitchFamily="18" charset="77"/>
              </a:rPr>
              <a:t>Švicarsko - hrvatski program suradnje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78806776-0503-CD40-9C2D-9DADBD8A8B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8645" y="1730374"/>
            <a:ext cx="8201844" cy="39444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878787"/>
                </a:solidFill>
                <a:latin typeface="Manuale" panose="02040504050405060204" pitchFamily="18" charset="77"/>
              </a:defRPr>
            </a:lvl1pPr>
            <a:lvl2pPr>
              <a:defRPr b="0" i="0">
                <a:latin typeface="Manuale" panose="02040504050405060204" pitchFamily="18" charset="77"/>
              </a:defRPr>
            </a:lvl2pPr>
            <a:lvl3pPr>
              <a:defRPr b="0" i="0">
                <a:latin typeface="Manuale" panose="02040504050405060204" pitchFamily="18" charset="77"/>
              </a:defRPr>
            </a:lvl3pPr>
            <a:lvl4pPr>
              <a:defRPr b="0" i="0">
                <a:latin typeface="Manuale" panose="02040504050405060204" pitchFamily="18" charset="77"/>
              </a:defRPr>
            </a:lvl4pPr>
            <a:lvl5pPr>
              <a:defRPr b="0" i="0">
                <a:latin typeface="Manuale" panose="02040504050405060204" pitchFamily="18" charset="77"/>
              </a:defRPr>
            </a:lvl5pPr>
          </a:lstStyle>
          <a:p>
            <a:pPr lvl="0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927134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6CD887-1E60-0446-8F2E-1DD900203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245" y="258265"/>
            <a:ext cx="8201244" cy="13310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>
                <a:solidFill>
                  <a:srgbClr val="E30613"/>
                </a:solidFill>
                <a:latin typeface="Manuale SemiBold" panose="02040504050405060204" pitchFamily="18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sr-Latn-R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B414C0-DC13-7E48-B58C-C164278F74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20999" y="6167464"/>
            <a:ext cx="888457" cy="4442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ECDA2F-568D-FB40-B83C-E4FB3EE6B2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90532" y="6198638"/>
            <a:ext cx="529957" cy="41305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55D1932F-86A6-6248-AE51-18A8C8993EA7}"/>
              </a:ext>
            </a:extLst>
          </p:cNvPr>
          <p:cNvCxnSpPr>
            <a:cxnSpLocks/>
          </p:cNvCxnSpPr>
          <p:nvPr userDrawn="1"/>
        </p:nvCxnSpPr>
        <p:spPr>
          <a:xfrm>
            <a:off x="6624000" y="5968030"/>
            <a:ext cx="2520000" cy="0"/>
          </a:xfrm>
          <a:prstGeom prst="line">
            <a:avLst/>
          </a:prstGeom>
          <a:ln w="19050">
            <a:solidFill>
              <a:srgbClr val="E306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8162648-2035-C244-8B4B-AB24B0E99E11}"/>
              </a:ext>
            </a:extLst>
          </p:cNvPr>
          <p:cNvSpPr txBox="1"/>
          <p:nvPr userDrawn="1"/>
        </p:nvSpPr>
        <p:spPr>
          <a:xfrm>
            <a:off x="470984" y="6303916"/>
            <a:ext cx="4306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b="0" i="0" dirty="0">
                <a:solidFill>
                  <a:srgbClr val="E30613"/>
                </a:solidFill>
                <a:latin typeface="Manuale SemiBold" panose="02040504050405060204" pitchFamily="18" charset="77"/>
              </a:rPr>
              <a:t>Švicarsko - hrvatski program suradnje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78806776-0503-CD40-9C2D-9DADBD8A8B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8645" y="1730374"/>
            <a:ext cx="8201844" cy="394448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E30613"/>
              </a:buClr>
              <a:buFont typeface="Arial" panose="020B0604020202020204" pitchFamily="34" charset="0"/>
              <a:buChar char="•"/>
              <a:defRPr sz="1800" b="0" i="0">
                <a:solidFill>
                  <a:srgbClr val="878787"/>
                </a:solidFill>
                <a:latin typeface="Manuale" panose="02040504050405060204" pitchFamily="18" charset="77"/>
              </a:defRPr>
            </a:lvl1pPr>
            <a:lvl2pPr>
              <a:defRPr b="0" i="0">
                <a:latin typeface="Manuale" panose="02040504050405060204" pitchFamily="18" charset="77"/>
              </a:defRPr>
            </a:lvl2pPr>
            <a:lvl3pPr>
              <a:defRPr b="0" i="0">
                <a:latin typeface="Manuale" panose="02040504050405060204" pitchFamily="18" charset="77"/>
              </a:defRPr>
            </a:lvl3pPr>
            <a:lvl4pPr>
              <a:defRPr b="0" i="0">
                <a:latin typeface="Manuale" panose="02040504050405060204" pitchFamily="18" charset="77"/>
              </a:defRPr>
            </a:lvl4pPr>
            <a:lvl5pPr>
              <a:defRPr b="0" i="0">
                <a:latin typeface="Manuale" panose="02040504050405060204" pitchFamily="18" charset="77"/>
              </a:defRPr>
            </a:lvl5pPr>
          </a:lstStyle>
          <a:p>
            <a:pPr lvl="0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745713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32BFD75-A4E7-E74D-8642-279427C5C77E}"/>
              </a:ext>
            </a:extLst>
          </p:cNvPr>
          <p:cNvSpPr>
            <a:spLocks noChangeAspect="1"/>
          </p:cNvSpPr>
          <p:nvPr userDrawn="1"/>
        </p:nvSpPr>
        <p:spPr>
          <a:xfrm>
            <a:off x="1109404" y="1479353"/>
            <a:ext cx="3600000" cy="3600000"/>
          </a:xfrm>
          <a:prstGeom prst="rect">
            <a:avLst/>
          </a:prstGeom>
          <a:noFill/>
          <a:ln w="50800">
            <a:solidFill>
              <a:srgbClr val="E30613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B414C0-DC13-7E48-B58C-C164278F74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20999" y="6167464"/>
            <a:ext cx="888457" cy="4442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ECDA2F-568D-FB40-B83C-E4FB3EE6B2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90532" y="6198638"/>
            <a:ext cx="529957" cy="41305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55D1932F-86A6-6248-AE51-18A8C8993EA7}"/>
              </a:ext>
            </a:extLst>
          </p:cNvPr>
          <p:cNvCxnSpPr>
            <a:cxnSpLocks/>
          </p:cNvCxnSpPr>
          <p:nvPr userDrawn="1"/>
        </p:nvCxnSpPr>
        <p:spPr>
          <a:xfrm>
            <a:off x="6624000" y="5968030"/>
            <a:ext cx="2520000" cy="0"/>
          </a:xfrm>
          <a:prstGeom prst="line">
            <a:avLst/>
          </a:prstGeom>
          <a:ln w="19050">
            <a:solidFill>
              <a:srgbClr val="E306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8162648-2035-C244-8B4B-AB24B0E99E11}"/>
              </a:ext>
            </a:extLst>
          </p:cNvPr>
          <p:cNvSpPr txBox="1"/>
          <p:nvPr userDrawn="1"/>
        </p:nvSpPr>
        <p:spPr>
          <a:xfrm>
            <a:off x="470984" y="6303916"/>
            <a:ext cx="4306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b="0" i="0" dirty="0">
                <a:solidFill>
                  <a:srgbClr val="E30613"/>
                </a:solidFill>
                <a:latin typeface="Manuale SemiBold" panose="02040504050405060204" pitchFamily="18" charset="77"/>
              </a:rPr>
              <a:t>Švicarsko - hrvatski program suradnje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13150855-0A55-EC47-A8DB-C9C1AB7AF345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69404" y="939353"/>
            <a:ext cx="3600000" cy="3600000"/>
          </a:xfrm>
          <a:prstGeom prst="rect">
            <a:avLst/>
          </a:prstGeom>
        </p:spPr>
        <p:txBody>
          <a:bodyPr lIns="90000"/>
          <a:lstStyle/>
          <a:p>
            <a:endParaRPr lang="sr-Latn-RS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xmlns="" id="{953598A5-E362-1446-9474-695240545E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59839" y="939353"/>
            <a:ext cx="3098587" cy="44074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rgbClr val="878787"/>
                </a:solidFill>
                <a:latin typeface="Manuale" panose="02040504050405060204" pitchFamily="18" charset="77"/>
              </a:defRPr>
            </a:lvl1pPr>
            <a:lvl2pPr>
              <a:defRPr b="0" i="0">
                <a:latin typeface="Manuale" panose="02040504050405060204" pitchFamily="18" charset="77"/>
              </a:defRPr>
            </a:lvl2pPr>
            <a:lvl3pPr>
              <a:defRPr b="0" i="0">
                <a:latin typeface="Manuale" panose="02040504050405060204" pitchFamily="18" charset="77"/>
              </a:defRPr>
            </a:lvl3pPr>
            <a:lvl4pPr>
              <a:defRPr b="0" i="0">
                <a:latin typeface="Manuale" panose="02040504050405060204" pitchFamily="18" charset="77"/>
              </a:defRPr>
            </a:lvl4pPr>
            <a:lvl5pPr>
              <a:defRPr b="0" i="0">
                <a:latin typeface="Manuale" panose="02040504050405060204" pitchFamily="18" charset="77"/>
              </a:defRPr>
            </a:lvl5pPr>
          </a:lstStyle>
          <a:p>
            <a:pPr lvl="0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01945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B414C0-DC13-7E48-B58C-C164278F74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20999" y="6167464"/>
            <a:ext cx="888457" cy="4442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ECDA2F-568D-FB40-B83C-E4FB3EE6B2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90532" y="6198638"/>
            <a:ext cx="529957" cy="41305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55D1932F-86A6-6248-AE51-18A8C8993EA7}"/>
              </a:ext>
            </a:extLst>
          </p:cNvPr>
          <p:cNvCxnSpPr>
            <a:cxnSpLocks/>
          </p:cNvCxnSpPr>
          <p:nvPr userDrawn="1"/>
        </p:nvCxnSpPr>
        <p:spPr>
          <a:xfrm>
            <a:off x="6624000" y="5968030"/>
            <a:ext cx="2520000" cy="0"/>
          </a:xfrm>
          <a:prstGeom prst="line">
            <a:avLst/>
          </a:prstGeom>
          <a:ln w="19050">
            <a:solidFill>
              <a:srgbClr val="E306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8162648-2035-C244-8B4B-AB24B0E99E11}"/>
              </a:ext>
            </a:extLst>
          </p:cNvPr>
          <p:cNvSpPr txBox="1"/>
          <p:nvPr userDrawn="1"/>
        </p:nvSpPr>
        <p:spPr>
          <a:xfrm>
            <a:off x="470984" y="6303916"/>
            <a:ext cx="4306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b="0" i="0" dirty="0">
                <a:solidFill>
                  <a:srgbClr val="E30613"/>
                </a:solidFill>
                <a:latin typeface="Manuale SemiBold" panose="02040504050405060204" pitchFamily="18" charset="77"/>
              </a:rPr>
              <a:t>Švicarsko - hrvatski program suradnje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13150855-0A55-EC47-A8DB-C9C1AB7AF345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1"/>
            <a:ext cx="9143999" cy="4203886"/>
          </a:xfrm>
          <a:prstGeom prst="rect">
            <a:avLst/>
          </a:prstGeom>
        </p:spPr>
        <p:txBody>
          <a:bodyPr lIns="90000"/>
          <a:lstStyle/>
          <a:p>
            <a:endParaRPr lang="sr-Latn-RS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xmlns="" id="{953598A5-E362-1446-9474-695240545E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1431" y="4434493"/>
            <a:ext cx="8221138" cy="13341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878787"/>
                </a:solidFill>
                <a:latin typeface="Manuale" panose="02040504050405060204" pitchFamily="18" charset="77"/>
              </a:defRPr>
            </a:lvl1pPr>
            <a:lvl2pPr>
              <a:defRPr b="0" i="0">
                <a:latin typeface="Manuale" panose="02040504050405060204" pitchFamily="18" charset="77"/>
              </a:defRPr>
            </a:lvl2pPr>
            <a:lvl3pPr>
              <a:defRPr b="0" i="0">
                <a:latin typeface="Manuale" panose="02040504050405060204" pitchFamily="18" charset="77"/>
              </a:defRPr>
            </a:lvl3pPr>
            <a:lvl4pPr>
              <a:defRPr b="0" i="0">
                <a:latin typeface="Manuale" panose="02040504050405060204" pitchFamily="18" charset="77"/>
              </a:defRPr>
            </a:lvl4pPr>
            <a:lvl5pPr>
              <a:defRPr b="0" i="0">
                <a:latin typeface="Manuale" panose="02040504050405060204" pitchFamily="18" charset="77"/>
              </a:defRPr>
            </a:lvl5pPr>
          </a:lstStyle>
          <a:p>
            <a:pPr lvl="0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556689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A1AA8B8-8C5E-AA4B-B96F-6973F974441B}"/>
              </a:ext>
            </a:extLst>
          </p:cNvPr>
          <p:cNvSpPr>
            <a:spLocks noChangeAspect="1"/>
          </p:cNvSpPr>
          <p:nvPr userDrawn="1"/>
        </p:nvSpPr>
        <p:spPr>
          <a:xfrm>
            <a:off x="1109404" y="1479353"/>
            <a:ext cx="3600000" cy="3600000"/>
          </a:xfrm>
          <a:prstGeom prst="rect">
            <a:avLst/>
          </a:prstGeom>
          <a:noFill/>
          <a:ln w="50800">
            <a:solidFill>
              <a:srgbClr val="E30613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B414C0-DC13-7E48-B58C-C164278F74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20999" y="6167464"/>
            <a:ext cx="888457" cy="4442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ECDA2F-568D-FB40-B83C-E4FB3EE6B2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90532" y="6198638"/>
            <a:ext cx="529957" cy="41305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55D1932F-86A6-6248-AE51-18A8C8993EA7}"/>
              </a:ext>
            </a:extLst>
          </p:cNvPr>
          <p:cNvCxnSpPr>
            <a:cxnSpLocks/>
          </p:cNvCxnSpPr>
          <p:nvPr userDrawn="1"/>
        </p:nvCxnSpPr>
        <p:spPr>
          <a:xfrm>
            <a:off x="6624000" y="5968030"/>
            <a:ext cx="2520000" cy="0"/>
          </a:xfrm>
          <a:prstGeom prst="line">
            <a:avLst/>
          </a:prstGeom>
          <a:ln w="19050">
            <a:solidFill>
              <a:srgbClr val="E306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8162648-2035-C244-8B4B-AB24B0E99E11}"/>
              </a:ext>
            </a:extLst>
          </p:cNvPr>
          <p:cNvSpPr txBox="1"/>
          <p:nvPr userDrawn="1"/>
        </p:nvSpPr>
        <p:spPr>
          <a:xfrm>
            <a:off x="470984" y="6303916"/>
            <a:ext cx="4306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b="0" i="0" dirty="0">
                <a:solidFill>
                  <a:srgbClr val="E30613"/>
                </a:solidFill>
                <a:latin typeface="Manuale SemiBold" panose="02040504050405060204" pitchFamily="18" charset="77"/>
              </a:rPr>
              <a:t>Švicarsko - hrvatski program suradnje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13150855-0A55-EC47-A8DB-C9C1AB7AF345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69404" y="939353"/>
            <a:ext cx="3600000" cy="3600000"/>
          </a:xfrm>
          <a:prstGeom prst="rect">
            <a:avLst/>
          </a:prstGeom>
        </p:spPr>
        <p:txBody>
          <a:bodyPr lIns="90000"/>
          <a:lstStyle/>
          <a:p>
            <a:endParaRPr lang="sr-Latn-R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3AB386D-6E56-2242-89E6-6175FF98FE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57561" y="939353"/>
            <a:ext cx="503187" cy="413969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xmlns="" id="{953598A5-E362-1446-9474-695240545E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59839" y="1488040"/>
            <a:ext cx="3098587" cy="3185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878787"/>
                </a:solidFill>
                <a:latin typeface="Manuale" panose="02040504050405060204" pitchFamily="18" charset="77"/>
              </a:defRPr>
            </a:lvl1pPr>
            <a:lvl2pPr>
              <a:defRPr b="0" i="0">
                <a:latin typeface="Manuale" panose="02040504050405060204" pitchFamily="18" charset="77"/>
              </a:defRPr>
            </a:lvl2pPr>
            <a:lvl3pPr>
              <a:defRPr b="0" i="0">
                <a:latin typeface="Manuale" panose="02040504050405060204" pitchFamily="18" charset="77"/>
              </a:defRPr>
            </a:lvl3pPr>
            <a:lvl4pPr>
              <a:defRPr b="0" i="0">
                <a:latin typeface="Manuale" panose="02040504050405060204" pitchFamily="18" charset="77"/>
              </a:defRPr>
            </a:lvl4pPr>
            <a:lvl5pPr>
              <a:defRPr b="0" i="0">
                <a:latin typeface="Manuale" panose="02040504050405060204" pitchFamily="18" charset="77"/>
              </a:defRPr>
            </a:lvl5pPr>
          </a:lstStyle>
          <a:p>
            <a:pPr lvl="0"/>
            <a:endParaRPr lang="sr-Latn-RS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xmlns="" id="{12BED8B1-9761-5E4C-BEF0-7B461888BB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59839" y="4890564"/>
            <a:ext cx="3098587" cy="30777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400" b="0" i="1">
                <a:solidFill>
                  <a:srgbClr val="E30613"/>
                </a:solidFill>
                <a:latin typeface="Manuale" panose="02040504050405060204" pitchFamily="18" charset="77"/>
              </a:defRPr>
            </a:lvl1pPr>
            <a:lvl2pPr>
              <a:defRPr b="0" i="0">
                <a:latin typeface="Manuale" panose="02040504050405060204" pitchFamily="18" charset="77"/>
              </a:defRPr>
            </a:lvl2pPr>
            <a:lvl3pPr>
              <a:defRPr b="0" i="0">
                <a:latin typeface="Manuale" panose="02040504050405060204" pitchFamily="18" charset="77"/>
              </a:defRPr>
            </a:lvl3pPr>
            <a:lvl4pPr>
              <a:defRPr b="0" i="0">
                <a:latin typeface="Manuale" panose="02040504050405060204" pitchFamily="18" charset="77"/>
              </a:defRPr>
            </a:lvl4pPr>
            <a:lvl5pPr>
              <a:defRPr b="0" i="0">
                <a:latin typeface="Manuale" panose="02040504050405060204" pitchFamily="18" charset="77"/>
              </a:defRPr>
            </a:lvl5pPr>
          </a:lstStyle>
          <a:p>
            <a:pPr lvl="0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555106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859A33E-70BF-D946-B82D-D36E16697E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024" y="402502"/>
            <a:ext cx="1081668" cy="10818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4800" b="1" i="0">
                <a:solidFill>
                  <a:srgbClr val="E30613"/>
                </a:solidFill>
                <a:latin typeface="Manuale" panose="02040504050405060204" pitchFamily="18" charset="77"/>
              </a:defRPr>
            </a:lvl1pPr>
          </a:lstStyle>
          <a:p>
            <a:pPr lvl="0"/>
            <a:r>
              <a:rPr lang="sr-Latn-RS" dirty="0"/>
              <a:t>01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xmlns="" id="{02E282C3-18FE-424D-9D73-7B9643ABAF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45981" y="392988"/>
            <a:ext cx="6674507" cy="1081887"/>
          </a:xfrm>
          <a:prstGeom prst="rect">
            <a:avLst/>
          </a:prstGeom>
        </p:spPr>
        <p:txBody>
          <a:bodyPr tIns="0" bIns="0" anchor="ctr" anchorCtr="0">
            <a:normAutofit/>
          </a:bodyPr>
          <a:lstStyle>
            <a:lvl1pPr marL="0" indent="0">
              <a:buNone/>
              <a:defRPr sz="1800" b="0" i="0">
                <a:solidFill>
                  <a:srgbClr val="878787"/>
                </a:solidFill>
                <a:latin typeface="Manuale" panose="02040504050405060204" pitchFamily="18" charset="77"/>
              </a:defRPr>
            </a:lvl1pPr>
          </a:lstStyle>
          <a:p>
            <a:pPr lvl="0"/>
            <a:endParaRPr lang="sr-Latn-R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78E55C7-E0B4-D648-8B5F-A830F524EC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20999" y="6167464"/>
            <a:ext cx="888457" cy="4442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54A6874-504B-FD47-A1A3-F31425F274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90532" y="6198638"/>
            <a:ext cx="529957" cy="41305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ADB6E330-78F6-5F4C-B919-C4D4B263E14D}"/>
              </a:ext>
            </a:extLst>
          </p:cNvPr>
          <p:cNvCxnSpPr>
            <a:cxnSpLocks/>
          </p:cNvCxnSpPr>
          <p:nvPr userDrawn="1"/>
        </p:nvCxnSpPr>
        <p:spPr>
          <a:xfrm>
            <a:off x="6624000" y="5968030"/>
            <a:ext cx="2520000" cy="0"/>
          </a:xfrm>
          <a:prstGeom prst="line">
            <a:avLst/>
          </a:prstGeom>
          <a:ln w="19050">
            <a:solidFill>
              <a:srgbClr val="E306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C297C2E-660C-CE4D-BDCA-9D1D36221C3F}"/>
              </a:ext>
            </a:extLst>
          </p:cNvPr>
          <p:cNvSpPr txBox="1"/>
          <p:nvPr userDrawn="1"/>
        </p:nvSpPr>
        <p:spPr>
          <a:xfrm>
            <a:off x="470984" y="6303916"/>
            <a:ext cx="4306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b="0" i="0" dirty="0">
                <a:solidFill>
                  <a:srgbClr val="E30613"/>
                </a:solidFill>
                <a:latin typeface="Manuale SemiBold" panose="02040504050405060204" pitchFamily="18" charset="77"/>
              </a:rPr>
              <a:t>Švicarsko - hrvatski program suradnje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8F45B3E1-0500-734D-8106-9C85EC95B9FD}"/>
              </a:ext>
            </a:extLst>
          </p:cNvPr>
          <p:cNvCxnSpPr>
            <a:cxnSpLocks/>
          </p:cNvCxnSpPr>
          <p:nvPr userDrawn="1"/>
        </p:nvCxnSpPr>
        <p:spPr>
          <a:xfrm>
            <a:off x="1668083" y="388542"/>
            <a:ext cx="0" cy="5230480"/>
          </a:xfrm>
          <a:prstGeom prst="line">
            <a:avLst/>
          </a:prstGeom>
          <a:ln w="12700">
            <a:solidFill>
              <a:srgbClr val="87878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DDA66DE-584D-F544-8D4D-5FABD32B966F}"/>
              </a:ext>
            </a:extLst>
          </p:cNvPr>
          <p:cNvSpPr/>
          <p:nvPr userDrawn="1"/>
        </p:nvSpPr>
        <p:spPr>
          <a:xfrm>
            <a:off x="1559804" y="863086"/>
            <a:ext cx="216558" cy="216558"/>
          </a:xfrm>
          <a:prstGeom prst="rect">
            <a:avLst/>
          </a:prstGeom>
          <a:solidFill>
            <a:srgbClr val="E306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0E2BB1A5-DF4D-0C40-BBF0-B63F3DEEEF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024" y="1770613"/>
            <a:ext cx="1081668" cy="10818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4800" b="1" i="0">
                <a:solidFill>
                  <a:srgbClr val="E30613"/>
                </a:solidFill>
                <a:latin typeface="Manuale" panose="02040504050405060204" pitchFamily="18" charset="77"/>
              </a:defRPr>
            </a:lvl1pPr>
          </a:lstStyle>
          <a:p>
            <a:pPr lvl="0"/>
            <a:r>
              <a:rPr lang="sr-Latn-RS" dirty="0"/>
              <a:t>02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3BE97D83-6FA2-6847-B18E-2AA0C1B0C9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45983" y="1770613"/>
            <a:ext cx="6674505" cy="1081887"/>
          </a:xfrm>
          <a:prstGeom prst="rect">
            <a:avLst/>
          </a:prstGeom>
        </p:spPr>
        <p:txBody>
          <a:bodyPr tIns="0" bIns="0" anchor="ctr" anchorCtr="0">
            <a:normAutofit/>
          </a:bodyPr>
          <a:lstStyle>
            <a:lvl1pPr marL="0" indent="0">
              <a:buNone/>
              <a:defRPr sz="1800" b="0" i="0">
                <a:solidFill>
                  <a:srgbClr val="878787"/>
                </a:solidFill>
                <a:latin typeface="Manuale" panose="02040504050405060204" pitchFamily="18" charset="77"/>
              </a:defRPr>
            </a:lvl1pPr>
          </a:lstStyle>
          <a:p>
            <a:pPr lvl="0"/>
            <a:endParaRPr lang="sr-Latn-R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D0A53C3-31A7-EF48-9890-8A34CCE944BF}"/>
              </a:ext>
            </a:extLst>
          </p:cNvPr>
          <p:cNvSpPr/>
          <p:nvPr userDrawn="1"/>
        </p:nvSpPr>
        <p:spPr>
          <a:xfrm>
            <a:off x="1559804" y="2231197"/>
            <a:ext cx="216558" cy="216558"/>
          </a:xfrm>
          <a:prstGeom prst="rect">
            <a:avLst/>
          </a:prstGeom>
          <a:solidFill>
            <a:srgbClr val="E306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xmlns="" id="{F7F4FD61-DA5C-E140-95C8-C0A0EC14B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024" y="3152679"/>
            <a:ext cx="1081668" cy="10818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4800" b="1" i="0">
                <a:solidFill>
                  <a:srgbClr val="E30613"/>
                </a:solidFill>
                <a:latin typeface="Manuale" panose="02040504050405060204" pitchFamily="18" charset="77"/>
              </a:defRPr>
            </a:lvl1pPr>
          </a:lstStyle>
          <a:p>
            <a:pPr lvl="0"/>
            <a:r>
              <a:rPr lang="sr-Latn-RS" dirty="0"/>
              <a:t>03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xmlns="" id="{2E02A9B5-900C-6549-A29B-F4CCB077F7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45983" y="3152679"/>
            <a:ext cx="6674505" cy="1081887"/>
          </a:xfrm>
          <a:prstGeom prst="rect">
            <a:avLst/>
          </a:prstGeom>
        </p:spPr>
        <p:txBody>
          <a:bodyPr tIns="0" bIns="0" anchor="ctr" anchorCtr="0">
            <a:normAutofit/>
          </a:bodyPr>
          <a:lstStyle>
            <a:lvl1pPr marL="0" indent="0">
              <a:buNone/>
              <a:defRPr sz="1800" b="0" i="0">
                <a:solidFill>
                  <a:srgbClr val="878787"/>
                </a:solidFill>
                <a:latin typeface="Manuale" panose="02040504050405060204" pitchFamily="18" charset="77"/>
              </a:defRPr>
            </a:lvl1pPr>
          </a:lstStyle>
          <a:p>
            <a:pPr lvl="0"/>
            <a:endParaRPr lang="sr-Latn-R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CB05F0A-F2F0-9247-AB02-D0F0FBF4B1AC}"/>
              </a:ext>
            </a:extLst>
          </p:cNvPr>
          <p:cNvSpPr/>
          <p:nvPr userDrawn="1"/>
        </p:nvSpPr>
        <p:spPr>
          <a:xfrm>
            <a:off x="1559804" y="3613263"/>
            <a:ext cx="216558" cy="216558"/>
          </a:xfrm>
          <a:prstGeom prst="rect">
            <a:avLst/>
          </a:prstGeom>
          <a:solidFill>
            <a:srgbClr val="E306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xmlns="" id="{E61E4D35-F867-E74E-860C-D3BBC2B1F7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024" y="4513807"/>
            <a:ext cx="1081668" cy="10818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4800" b="1" i="0">
                <a:solidFill>
                  <a:srgbClr val="E30613"/>
                </a:solidFill>
                <a:latin typeface="Manuale" panose="02040504050405060204" pitchFamily="18" charset="77"/>
              </a:defRPr>
            </a:lvl1pPr>
          </a:lstStyle>
          <a:p>
            <a:pPr lvl="0"/>
            <a:r>
              <a:rPr lang="sr-Latn-RS" dirty="0"/>
              <a:t>04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xmlns="" id="{9D816E5F-F3B6-C940-BF17-8553086B1D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45983" y="4513807"/>
            <a:ext cx="6674505" cy="1081887"/>
          </a:xfrm>
          <a:prstGeom prst="rect">
            <a:avLst/>
          </a:prstGeom>
        </p:spPr>
        <p:txBody>
          <a:bodyPr tIns="0" bIns="0" anchor="ctr" anchorCtr="0">
            <a:normAutofit/>
          </a:bodyPr>
          <a:lstStyle>
            <a:lvl1pPr marL="0" indent="0">
              <a:buNone/>
              <a:defRPr sz="1800" b="0" i="0">
                <a:solidFill>
                  <a:srgbClr val="878787"/>
                </a:solidFill>
                <a:latin typeface="Manuale" panose="02040504050405060204" pitchFamily="18" charset="77"/>
              </a:defRPr>
            </a:lvl1pPr>
          </a:lstStyle>
          <a:p>
            <a:pPr lvl="0"/>
            <a:endParaRPr lang="sr-Latn-R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92149D4-7E7D-0541-B954-A31C99BCDD7A}"/>
              </a:ext>
            </a:extLst>
          </p:cNvPr>
          <p:cNvSpPr/>
          <p:nvPr userDrawn="1"/>
        </p:nvSpPr>
        <p:spPr>
          <a:xfrm>
            <a:off x="1559804" y="4974391"/>
            <a:ext cx="216558" cy="216558"/>
          </a:xfrm>
          <a:prstGeom prst="rect">
            <a:avLst/>
          </a:prstGeom>
          <a:solidFill>
            <a:srgbClr val="E306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8500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78E55C7-E0B4-D648-8B5F-A830F524EC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20999" y="6167464"/>
            <a:ext cx="888457" cy="4442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54A6874-504B-FD47-A1A3-F31425F274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90532" y="6198638"/>
            <a:ext cx="529957" cy="41305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ADB6E330-78F6-5F4C-B919-C4D4B263E14D}"/>
              </a:ext>
            </a:extLst>
          </p:cNvPr>
          <p:cNvCxnSpPr>
            <a:cxnSpLocks/>
          </p:cNvCxnSpPr>
          <p:nvPr userDrawn="1"/>
        </p:nvCxnSpPr>
        <p:spPr>
          <a:xfrm>
            <a:off x="6624000" y="5968030"/>
            <a:ext cx="2520000" cy="0"/>
          </a:xfrm>
          <a:prstGeom prst="line">
            <a:avLst/>
          </a:prstGeom>
          <a:ln w="19050">
            <a:solidFill>
              <a:srgbClr val="E306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C297C2E-660C-CE4D-BDCA-9D1D36221C3F}"/>
              </a:ext>
            </a:extLst>
          </p:cNvPr>
          <p:cNvSpPr txBox="1"/>
          <p:nvPr userDrawn="1"/>
        </p:nvSpPr>
        <p:spPr>
          <a:xfrm>
            <a:off x="470984" y="6303916"/>
            <a:ext cx="4306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b="0" i="0" dirty="0">
                <a:solidFill>
                  <a:srgbClr val="E30613"/>
                </a:solidFill>
                <a:latin typeface="Manuale SemiBold" panose="02040504050405060204" pitchFamily="18" charset="77"/>
              </a:rPr>
              <a:t>Švicarsko - hrvatski program suradnje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xmlns="" id="{889814B2-C770-884E-BF85-20743ED9EE5D}"/>
              </a:ext>
            </a:extLst>
          </p:cNvPr>
          <p:cNvSpPr>
            <a:spLocks noGrp="1" noChangeAspect="1"/>
          </p:cNvSpPr>
          <p:nvPr>
            <p:ph type="body" sz="quarter" idx="11"/>
          </p:nvPr>
        </p:nvSpPr>
        <p:spPr>
          <a:xfrm>
            <a:off x="808777" y="596051"/>
            <a:ext cx="2112247" cy="2112247"/>
          </a:xfrm>
          <a:prstGeom prst="rect">
            <a:avLst/>
          </a:prstGeom>
          <a:ln w="25400">
            <a:solidFill>
              <a:srgbClr val="E30613"/>
            </a:solidFill>
            <a:miter lim="800000"/>
          </a:ln>
        </p:spPr>
        <p:txBody>
          <a:bodyPr tIns="46800" bIns="46800">
            <a:normAutofit/>
          </a:bodyPr>
          <a:lstStyle>
            <a:lvl1pPr marL="0" indent="0">
              <a:buNone/>
              <a:defRPr sz="1600" b="0" i="0">
                <a:solidFill>
                  <a:srgbClr val="878787"/>
                </a:solidFill>
                <a:latin typeface="Manuale" panose="02040504050405060204" pitchFamily="18" charset="77"/>
              </a:defRPr>
            </a:lvl1pPr>
            <a:lvl2pPr>
              <a:defRPr b="0" i="0">
                <a:latin typeface="Manuale" panose="02040504050405060204" pitchFamily="18" charset="77"/>
              </a:defRPr>
            </a:lvl2pPr>
            <a:lvl3pPr>
              <a:defRPr b="0" i="0">
                <a:latin typeface="Manuale" panose="02040504050405060204" pitchFamily="18" charset="77"/>
              </a:defRPr>
            </a:lvl3pPr>
            <a:lvl4pPr>
              <a:defRPr b="0" i="0">
                <a:latin typeface="Manuale" panose="02040504050405060204" pitchFamily="18" charset="77"/>
              </a:defRPr>
            </a:lvl4pPr>
            <a:lvl5pPr>
              <a:defRPr b="0" i="0">
                <a:latin typeface="Manuale" panose="02040504050405060204" pitchFamily="18" charset="77"/>
              </a:defRPr>
            </a:lvl5pPr>
          </a:lstStyle>
          <a:p>
            <a:pPr lvl="0"/>
            <a:endParaRPr lang="sr-Latn-RS" dirty="0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xmlns="" id="{755DF2D8-2DFF-3A44-A4DF-04646B9E674B}"/>
              </a:ext>
            </a:extLst>
          </p:cNvPr>
          <p:cNvSpPr>
            <a:spLocks noGrp="1" noChangeAspect="1"/>
          </p:cNvSpPr>
          <p:nvPr>
            <p:ph type="body" sz="quarter" idx="12"/>
          </p:nvPr>
        </p:nvSpPr>
        <p:spPr>
          <a:xfrm>
            <a:off x="3515877" y="596051"/>
            <a:ext cx="2112247" cy="2112247"/>
          </a:xfrm>
          <a:prstGeom prst="rect">
            <a:avLst/>
          </a:prstGeom>
          <a:ln w="25400">
            <a:solidFill>
              <a:srgbClr val="E30613"/>
            </a:solidFill>
            <a:miter lim="800000"/>
          </a:ln>
        </p:spPr>
        <p:txBody>
          <a:bodyPr tIns="46800" bIns="46800">
            <a:normAutofit/>
          </a:bodyPr>
          <a:lstStyle>
            <a:lvl1pPr marL="0" indent="0">
              <a:buNone/>
              <a:defRPr sz="1600" b="0" i="0">
                <a:solidFill>
                  <a:srgbClr val="878787"/>
                </a:solidFill>
                <a:latin typeface="Manuale" panose="02040504050405060204" pitchFamily="18" charset="77"/>
              </a:defRPr>
            </a:lvl1pPr>
            <a:lvl2pPr>
              <a:defRPr b="0" i="0">
                <a:latin typeface="Manuale" panose="02040504050405060204" pitchFamily="18" charset="77"/>
              </a:defRPr>
            </a:lvl2pPr>
            <a:lvl3pPr>
              <a:defRPr b="0" i="0">
                <a:latin typeface="Manuale" panose="02040504050405060204" pitchFamily="18" charset="77"/>
              </a:defRPr>
            </a:lvl3pPr>
            <a:lvl4pPr>
              <a:defRPr b="0" i="0">
                <a:latin typeface="Manuale" panose="02040504050405060204" pitchFamily="18" charset="77"/>
              </a:defRPr>
            </a:lvl4pPr>
            <a:lvl5pPr>
              <a:defRPr b="0" i="0">
                <a:latin typeface="Manuale" panose="02040504050405060204" pitchFamily="18" charset="77"/>
              </a:defRPr>
            </a:lvl5pPr>
          </a:lstStyle>
          <a:p>
            <a:pPr lvl="0"/>
            <a:endParaRPr lang="sr-Latn-RS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xmlns="" id="{620453EF-D9EF-224D-ABF0-CED871F8F12C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808777" y="3164748"/>
            <a:ext cx="2112247" cy="2112247"/>
          </a:xfrm>
          <a:prstGeom prst="rect">
            <a:avLst/>
          </a:prstGeom>
          <a:ln w="25400">
            <a:solidFill>
              <a:srgbClr val="E30613"/>
            </a:solidFill>
            <a:miter lim="800000"/>
          </a:ln>
        </p:spPr>
        <p:txBody>
          <a:bodyPr tIns="46800" bIns="46800">
            <a:normAutofit/>
          </a:bodyPr>
          <a:lstStyle>
            <a:lvl1pPr marL="0" indent="0">
              <a:buNone/>
              <a:defRPr sz="1600" b="0" i="0">
                <a:solidFill>
                  <a:srgbClr val="878787"/>
                </a:solidFill>
                <a:latin typeface="Manuale" panose="02040504050405060204" pitchFamily="18" charset="77"/>
              </a:defRPr>
            </a:lvl1pPr>
            <a:lvl2pPr>
              <a:defRPr b="0" i="0">
                <a:latin typeface="Manuale" panose="02040504050405060204" pitchFamily="18" charset="77"/>
              </a:defRPr>
            </a:lvl2pPr>
            <a:lvl3pPr>
              <a:defRPr b="0" i="0">
                <a:latin typeface="Manuale" panose="02040504050405060204" pitchFamily="18" charset="77"/>
              </a:defRPr>
            </a:lvl3pPr>
            <a:lvl4pPr>
              <a:defRPr b="0" i="0">
                <a:latin typeface="Manuale" panose="02040504050405060204" pitchFamily="18" charset="77"/>
              </a:defRPr>
            </a:lvl4pPr>
            <a:lvl5pPr>
              <a:defRPr b="0" i="0">
                <a:latin typeface="Manuale" panose="02040504050405060204" pitchFamily="18" charset="77"/>
              </a:defRPr>
            </a:lvl5pPr>
          </a:lstStyle>
          <a:p>
            <a:pPr lvl="0"/>
            <a:endParaRPr lang="sr-Latn-RS" dirty="0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xmlns="" id="{80236397-CC4C-DA45-9016-64B826B859D3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3515876" y="3164748"/>
            <a:ext cx="2112247" cy="2112247"/>
          </a:xfrm>
          <a:prstGeom prst="rect">
            <a:avLst/>
          </a:prstGeom>
          <a:ln w="25400">
            <a:solidFill>
              <a:srgbClr val="E30613"/>
            </a:solidFill>
            <a:miter lim="800000"/>
          </a:ln>
        </p:spPr>
        <p:txBody>
          <a:bodyPr tIns="46800" bIns="46800">
            <a:normAutofit/>
          </a:bodyPr>
          <a:lstStyle>
            <a:lvl1pPr marL="0" indent="0">
              <a:buNone/>
              <a:defRPr sz="1600" b="0" i="0">
                <a:solidFill>
                  <a:srgbClr val="878787"/>
                </a:solidFill>
                <a:latin typeface="Manuale" panose="02040504050405060204" pitchFamily="18" charset="77"/>
              </a:defRPr>
            </a:lvl1pPr>
            <a:lvl2pPr>
              <a:defRPr b="0" i="0">
                <a:latin typeface="Manuale" panose="02040504050405060204" pitchFamily="18" charset="77"/>
              </a:defRPr>
            </a:lvl2pPr>
            <a:lvl3pPr>
              <a:defRPr b="0" i="0">
                <a:latin typeface="Manuale" panose="02040504050405060204" pitchFamily="18" charset="77"/>
              </a:defRPr>
            </a:lvl3pPr>
            <a:lvl4pPr>
              <a:defRPr b="0" i="0">
                <a:latin typeface="Manuale" panose="02040504050405060204" pitchFamily="18" charset="77"/>
              </a:defRPr>
            </a:lvl4pPr>
            <a:lvl5pPr>
              <a:defRPr b="0" i="0">
                <a:latin typeface="Manuale" panose="02040504050405060204" pitchFamily="18" charset="77"/>
              </a:defRPr>
            </a:lvl5pPr>
          </a:lstStyle>
          <a:p>
            <a:pPr lvl="0"/>
            <a:endParaRPr lang="sr-Latn-RS" dirty="0"/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xmlns="" id="{38B6C1CB-8D79-A044-B124-4BE89693B5D6}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>
          <a:xfrm>
            <a:off x="6222977" y="596050"/>
            <a:ext cx="2112247" cy="2112247"/>
          </a:xfrm>
          <a:prstGeom prst="rect">
            <a:avLst/>
          </a:prstGeom>
          <a:ln w="25400">
            <a:solidFill>
              <a:srgbClr val="E30613"/>
            </a:solidFill>
            <a:miter lim="800000"/>
          </a:ln>
        </p:spPr>
        <p:txBody>
          <a:bodyPr tIns="46800" bIns="46800">
            <a:normAutofit/>
          </a:bodyPr>
          <a:lstStyle>
            <a:lvl1pPr marL="0" indent="0">
              <a:buNone/>
              <a:defRPr sz="1600" b="0" i="0">
                <a:solidFill>
                  <a:srgbClr val="878787"/>
                </a:solidFill>
                <a:latin typeface="Manuale" panose="02040504050405060204" pitchFamily="18" charset="77"/>
              </a:defRPr>
            </a:lvl1pPr>
            <a:lvl2pPr>
              <a:defRPr b="0" i="0">
                <a:latin typeface="Manuale" panose="02040504050405060204" pitchFamily="18" charset="77"/>
              </a:defRPr>
            </a:lvl2pPr>
            <a:lvl3pPr>
              <a:defRPr b="0" i="0">
                <a:latin typeface="Manuale" panose="02040504050405060204" pitchFamily="18" charset="77"/>
              </a:defRPr>
            </a:lvl3pPr>
            <a:lvl4pPr>
              <a:defRPr b="0" i="0">
                <a:latin typeface="Manuale" panose="02040504050405060204" pitchFamily="18" charset="77"/>
              </a:defRPr>
            </a:lvl4pPr>
            <a:lvl5pPr>
              <a:defRPr b="0" i="0">
                <a:latin typeface="Manuale" panose="02040504050405060204" pitchFamily="18" charset="77"/>
              </a:defRPr>
            </a:lvl5pPr>
          </a:lstStyle>
          <a:p>
            <a:pPr lvl="0"/>
            <a:endParaRPr lang="sr-Latn-RS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xmlns="" id="{DD4C4B3E-C861-4E4E-99D6-D400D738FF64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6222975" y="3164748"/>
            <a:ext cx="2112247" cy="2112247"/>
          </a:xfrm>
          <a:prstGeom prst="rect">
            <a:avLst/>
          </a:prstGeom>
          <a:ln w="25400">
            <a:solidFill>
              <a:srgbClr val="E30613"/>
            </a:solidFill>
            <a:miter lim="800000"/>
          </a:ln>
        </p:spPr>
        <p:txBody>
          <a:bodyPr tIns="46800" bIns="46800">
            <a:normAutofit/>
          </a:bodyPr>
          <a:lstStyle>
            <a:lvl1pPr marL="0" indent="0">
              <a:buNone/>
              <a:defRPr sz="1600" b="0" i="0">
                <a:solidFill>
                  <a:srgbClr val="878787"/>
                </a:solidFill>
                <a:latin typeface="Manuale" panose="02040504050405060204" pitchFamily="18" charset="77"/>
              </a:defRPr>
            </a:lvl1pPr>
            <a:lvl2pPr>
              <a:defRPr b="0" i="0">
                <a:latin typeface="Manuale" panose="02040504050405060204" pitchFamily="18" charset="77"/>
              </a:defRPr>
            </a:lvl2pPr>
            <a:lvl3pPr>
              <a:defRPr b="0" i="0">
                <a:latin typeface="Manuale" panose="02040504050405060204" pitchFamily="18" charset="77"/>
              </a:defRPr>
            </a:lvl3pPr>
            <a:lvl4pPr>
              <a:defRPr b="0" i="0">
                <a:latin typeface="Manuale" panose="02040504050405060204" pitchFamily="18" charset="77"/>
              </a:defRPr>
            </a:lvl4pPr>
            <a:lvl5pPr>
              <a:defRPr b="0" i="0">
                <a:latin typeface="Manuale" panose="02040504050405060204" pitchFamily="18" charset="77"/>
              </a:defRPr>
            </a:lvl5pPr>
          </a:lstStyle>
          <a:p>
            <a:pPr lvl="0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614615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69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7" r:id="rId6"/>
    <p:sldLayoutId id="2147483654" r:id="rId7"/>
    <p:sldLayoutId id="2147483655" r:id="rId8"/>
    <p:sldLayoutId id="2147483656" r:id="rId9"/>
    <p:sldLayoutId id="2147483659" r:id="rId10"/>
    <p:sldLayoutId id="2147483653" r:id="rId11"/>
  </p:sldLayoutIdLst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rasadnik.fyi/" TargetMode="Externa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ko.lijepa-nasa.hr/userfiles/pdf2/Knjizica_FINAL%20za%20objavu_compressed.pdf" TargetMode="External"/><Relationship Id="rId2" Type="http://schemas.openxmlformats.org/officeDocument/2006/relationships/hyperlink" Target="https://www.eko.lijepa-nasa.hr/eko-projekti-detaljno/najveca-svjetska-lekcija-u-hrvatskoj" TargetMode="Externa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cs.croatianmakers.hr/" TargetMode="Externa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63289" y="872709"/>
            <a:ext cx="3387634" cy="4154984"/>
          </a:xfrm>
        </p:spPr>
        <p:txBody>
          <a:bodyPr/>
          <a:lstStyle/>
          <a:p>
            <a:r>
              <a:rPr lang="hr-HR" dirty="0" smtClean="0"/>
              <a:t>Završna konferencija Švicarsko </a:t>
            </a:r>
            <a:r>
              <a:rPr lang="hr-HR" dirty="0"/>
              <a:t>- </a:t>
            </a:r>
            <a:r>
              <a:rPr lang="hr-HR" dirty="0" smtClean="0"/>
              <a:t>hrvatskog programa </a:t>
            </a:r>
            <a:r>
              <a:rPr lang="hr-HR" dirty="0"/>
              <a:t>suradnje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566" y="5129767"/>
            <a:ext cx="4359018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46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1EF33-30EF-3741-AD05-376D4AB9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rgbClr val="E30613"/>
                </a:solidFill>
              </a:rPr>
              <a:t>Senzibilizacijom do integracije</a:t>
            </a:r>
            <a:endParaRPr lang="sr-Latn-RS" dirty="0">
              <a:solidFill>
                <a:srgbClr val="E3061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B976982-BA8B-084E-9500-2ECCF3E85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8645" y="1036321"/>
            <a:ext cx="8201844" cy="5138056"/>
          </a:xfrm>
        </p:spPr>
        <p:txBody>
          <a:bodyPr>
            <a:normAutofit fontScale="77500" lnSpcReduction="20000"/>
          </a:bodyPr>
          <a:lstStyle/>
          <a:p>
            <a:r>
              <a:rPr lang="hr-HR" sz="2100" dirty="0" smtClean="0"/>
              <a:t>Prijavitelj: </a:t>
            </a:r>
            <a:r>
              <a:rPr lang="hr-HR" sz="2100" b="1" dirty="0" smtClean="0"/>
              <a:t>Udruga za promicanje stvaralaštva i jednakih mogućnosti Alternator, Zagreb</a:t>
            </a:r>
          </a:p>
          <a:p>
            <a:r>
              <a:rPr lang="hr-HR" sz="2100" dirty="0" smtClean="0"/>
              <a:t>Partner(i): </a:t>
            </a:r>
            <a:r>
              <a:rPr lang="hr-HR" sz="2100" b="1" dirty="0" smtClean="0"/>
              <a:t>OŠ Petar Zrinski</a:t>
            </a:r>
          </a:p>
          <a:p>
            <a:r>
              <a:rPr lang="hr-HR" sz="2100" dirty="0" smtClean="0"/>
              <a:t>Zemljopisno područje: </a:t>
            </a:r>
            <a:r>
              <a:rPr lang="hr-HR" sz="2100" b="1" dirty="0" smtClean="0"/>
              <a:t>Grad Zagreb, Primorsko–goranska, Osječko–baranjska i Koprivničko–križevačka županija</a:t>
            </a:r>
          </a:p>
          <a:p>
            <a:r>
              <a:rPr lang="hr-HR" sz="2100" dirty="0" smtClean="0"/>
              <a:t>Ukupna vrijednost projekta: </a:t>
            </a:r>
            <a:r>
              <a:rPr lang="hr-HR" sz="2100" b="1" dirty="0" smtClean="0"/>
              <a:t>261.872,93 HRK</a:t>
            </a:r>
            <a:endParaRPr lang="hr-HR" sz="2100" dirty="0" smtClean="0"/>
          </a:p>
          <a:p>
            <a:r>
              <a:rPr lang="hr-HR" sz="2100" dirty="0" smtClean="0"/>
              <a:t>Rezultati: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100" dirty="0" smtClean="0"/>
              <a:t>184 učenika uključenih </a:t>
            </a:r>
            <a:r>
              <a:rPr lang="hr-HR" sz="2100" dirty="0"/>
              <a:t>u projekt senzibilizirano je za potrebe svojih vršnjaka i odraslih osoba s manjim ili većim oštećenjima vida i/ili sluha koristeći kulturni rad – film kao jedan od ključnih </a:t>
            </a:r>
            <a:r>
              <a:rPr lang="hr-HR" sz="2100" dirty="0" smtClean="0"/>
              <a:t>alata.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100" dirty="0" smtClean="0"/>
              <a:t>„</a:t>
            </a:r>
            <a:r>
              <a:rPr lang="hr-HR" sz="2100" dirty="0"/>
              <a:t>Ulazak u cipele” djece i odraslih koji ne čuju i ne vide (primjerice učenici su gledali filmove s povezom na očima i slušalicama na ušima), ali i prezentiranje rješenja za prilagodbu filmova u vidu </a:t>
            </a:r>
            <a:r>
              <a:rPr lang="hr-HR" sz="2100" dirty="0" err="1"/>
              <a:t>audiodeskripcija</a:t>
            </a:r>
            <a:r>
              <a:rPr lang="hr-HR" sz="2100" dirty="0"/>
              <a:t> za slijepe i titlova za gluhe </a:t>
            </a:r>
            <a:r>
              <a:rPr lang="hr-HR" sz="2100" dirty="0" smtClean="0"/>
              <a:t>pokazalo je </a:t>
            </a:r>
            <a:r>
              <a:rPr lang="hr-HR" sz="2100" dirty="0"/>
              <a:t>kako </a:t>
            </a:r>
            <a:r>
              <a:rPr lang="hr-HR" sz="2100" dirty="0" smtClean="0"/>
              <a:t>se, </a:t>
            </a:r>
            <a:r>
              <a:rPr lang="hr-HR" sz="2100" dirty="0"/>
              <a:t>uz malo </a:t>
            </a:r>
            <a:r>
              <a:rPr lang="hr-HR" sz="2100" dirty="0" smtClean="0"/>
              <a:t>truda, prepreke, </a:t>
            </a:r>
            <a:r>
              <a:rPr lang="hr-HR" sz="2100" dirty="0"/>
              <a:t>koje stoje na putu pristupačnosti svih audiovizualnih djela – filmova, ali i npr. kazališnih predstava, mogu vrlo lako otkloniti te postići </a:t>
            </a:r>
            <a:r>
              <a:rPr lang="hr-HR" sz="2100" dirty="0" err="1" smtClean="0"/>
              <a:t>inkluzivnost</a:t>
            </a:r>
            <a:r>
              <a:rPr lang="hr-HR" sz="21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100" dirty="0"/>
              <a:t>p</a:t>
            </a:r>
            <a:r>
              <a:rPr lang="hr-HR" sz="2100" dirty="0" smtClean="0"/>
              <a:t>rovedene su </a:t>
            </a:r>
            <a:r>
              <a:rPr lang="hr-HR" sz="2100" dirty="0"/>
              <a:t>akcije s ciljem poboljšanja okruženja za osobe sa senzornim </a:t>
            </a:r>
            <a:r>
              <a:rPr lang="hr-HR" sz="2100" dirty="0" smtClean="0"/>
              <a:t>oštećenjima, izrađeni </a:t>
            </a:r>
            <a:r>
              <a:rPr lang="hr-HR" sz="2100" dirty="0"/>
              <a:t>su </a:t>
            </a:r>
            <a:r>
              <a:rPr lang="hr-HR" sz="2100" dirty="0" smtClean="0"/>
              <a:t>plakati </a:t>
            </a:r>
            <a:r>
              <a:rPr lang="hr-HR" sz="2100" dirty="0"/>
              <a:t>o </a:t>
            </a:r>
            <a:r>
              <a:rPr lang="hr-HR" sz="2100" dirty="0" smtClean="0"/>
              <a:t>naučenom, </a:t>
            </a:r>
            <a:r>
              <a:rPr lang="hr-HR" sz="2100" dirty="0"/>
              <a:t>snimljeni </a:t>
            </a:r>
            <a:r>
              <a:rPr lang="hr-HR" sz="2100" dirty="0" smtClean="0"/>
              <a:t>su filmovi </a:t>
            </a:r>
            <a:r>
              <a:rPr lang="hr-HR" sz="2100" dirty="0"/>
              <a:t>i </a:t>
            </a:r>
            <a:r>
              <a:rPr lang="hr-HR" sz="2100" dirty="0" smtClean="0"/>
              <a:t>prilagođeni putem </a:t>
            </a:r>
            <a:r>
              <a:rPr lang="hr-HR" sz="2100" dirty="0"/>
              <a:t>titlova i </a:t>
            </a:r>
            <a:r>
              <a:rPr lang="hr-HR" sz="2100" dirty="0" err="1"/>
              <a:t>audiodeskripcije</a:t>
            </a:r>
            <a:r>
              <a:rPr lang="hr-HR" sz="2100" dirty="0"/>
              <a:t>, </a:t>
            </a:r>
            <a:endParaRPr lang="hr-HR" sz="2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100" dirty="0"/>
              <a:t>i</a:t>
            </a:r>
            <a:r>
              <a:rPr lang="hr-HR" sz="2100" dirty="0" smtClean="0"/>
              <a:t>nformirani</a:t>
            </a:r>
            <a:r>
              <a:rPr lang="hr-HR" sz="2100" dirty="0"/>
              <a:t>, e</a:t>
            </a:r>
            <a:r>
              <a:rPr lang="hr-HR" sz="2100" dirty="0" smtClean="0"/>
              <a:t>ducirani </a:t>
            </a:r>
            <a:r>
              <a:rPr lang="hr-HR" sz="2100" dirty="0"/>
              <a:t>i senzibilizirani učenici ključ su prema suzbijanju diskriminacije i u budućnosti mogu kreirati uvjete za povećanje integracije djece s teškoćama u razvoju i poticanje empatije kod svojih vršnjaka i odraslih.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84762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1EF33-30EF-3741-AD05-376D4AB9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rgbClr val="E30613"/>
                </a:solidFill>
              </a:rPr>
              <a:t>Kvartovske veze (nisu bezveze)</a:t>
            </a:r>
            <a:endParaRPr lang="sr-Latn-RS" dirty="0">
              <a:solidFill>
                <a:srgbClr val="E3061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B976982-BA8B-084E-9500-2ECCF3E85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8645" y="1210491"/>
            <a:ext cx="8201844" cy="4685211"/>
          </a:xfrm>
        </p:spPr>
        <p:txBody>
          <a:bodyPr>
            <a:normAutofit/>
          </a:bodyPr>
          <a:lstStyle/>
          <a:p>
            <a:r>
              <a:rPr lang="hr-HR" dirty="0" smtClean="0"/>
              <a:t>Prijavitelj: </a:t>
            </a:r>
            <a:r>
              <a:rPr lang="hr-HR" b="1" dirty="0" smtClean="0"/>
              <a:t>Zeleni klik!, Zagreb</a:t>
            </a:r>
          </a:p>
          <a:p>
            <a:r>
              <a:rPr lang="hr-HR" dirty="0" smtClean="0"/>
              <a:t>Partner(i): </a:t>
            </a:r>
            <a:r>
              <a:rPr lang="hr-HR" b="1" dirty="0"/>
              <a:t>Centar za kulturu Trešnjevka, Zagreb,  OŠ </a:t>
            </a:r>
            <a:r>
              <a:rPr lang="hr-HR" b="1" dirty="0" smtClean="0"/>
              <a:t>Nikole Tesle, </a:t>
            </a:r>
            <a:r>
              <a:rPr lang="hr-HR" b="1" dirty="0"/>
              <a:t>Zagreb, OŠ Prečko, Zagreb</a:t>
            </a:r>
          </a:p>
          <a:p>
            <a:r>
              <a:rPr lang="hr-HR" dirty="0" smtClean="0"/>
              <a:t>Zemljopisno područje: </a:t>
            </a:r>
            <a:r>
              <a:rPr lang="hr-HR" b="1" dirty="0" smtClean="0"/>
              <a:t>Grad Zagreb, Republika Hrvatska</a:t>
            </a:r>
          </a:p>
          <a:p>
            <a:r>
              <a:rPr lang="hr-HR" dirty="0" smtClean="0"/>
              <a:t>Ukupna vrijednost projekta: </a:t>
            </a:r>
            <a:r>
              <a:rPr lang="hr-HR" b="1" dirty="0" smtClean="0"/>
              <a:t>494.716,10 HRK</a:t>
            </a:r>
          </a:p>
          <a:p>
            <a:r>
              <a:rPr lang="hr-HR" dirty="0" smtClean="0"/>
              <a:t>Rezultati: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o</a:t>
            </a:r>
            <a:r>
              <a:rPr lang="hr-HR" dirty="0" smtClean="0"/>
              <a:t>snovana 2 volonterska školska kluba u OŠ Prečko i OŠ Nikole Tesle, Zagreb (sudjelovalo 105 učenika volontera)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>
                    <a:lumMod val="50000"/>
                  </a:schemeClr>
                </a:solidFill>
              </a:rPr>
              <a:t>u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 OŠ Prečko uređen školski vrt i voćnjak; u </a:t>
            </a:r>
            <a:r>
              <a:rPr lang="hr-HR" dirty="0" smtClean="0"/>
              <a:t>OŠ N. Tesle </a:t>
            </a:r>
            <a:r>
              <a:rPr lang="hr-HR" dirty="0"/>
              <a:t>obogaćen sadržaj školskog dvorišta sa vrtom leptira, začinskim </a:t>
            </a:r>
            <a:r>
              <a:rPr lang="hr-HR" dirty="0" smtClean="0"/>
              <a:t>vrtom te posađena nova stabla voćaka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</a:t>
            </a:r>
            <a:r>
              <a:rPr lang="hr-HR" dirty="0" smtClean="0"/>
              <a:t>okrenuta inicijativa </a:t>
            </a:r>
            <a:r>
              <a:rPr lang="hr-HR" dirty="0"/>
              <a:t>u školama, vrtiću i široj zajednici „Sačuvaj cvijet za leptira let</a:t>
            </a:r>
            <a:r>
              <a:rPr lang="hr-HR" dirty="0" smtClean="0"/>
              <a:t>“ – rezultati predstavljeni </a:t>
            </a:r>
            <a:r>
              <a:rPr lang="hr-HR" dirty="0"/>
              <a:t>Gradskom uredu za odgoj i obrazovanje </a:t>
            </a:r>
            <a:r>
              <a:rPr lang="hr-HR" dirty="0" smtClean="0"/>
              <a:t> Grada Zagreba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/>
              <a:t>provedena 21 mala volonterska akcija s 837 učenika partnerskih škola</a:t>
            </a:r>
          </a:p>
          <a:p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0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1EF33-30EF-3741-AD05-376D4AB9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000" dirty="0" smtClean="0">
                <a:solidFill>
                  <a:srgbClr val="E30613"/>
                </a:solidFill>
              </a:rPr>
              <a:t>#MI MOŽEMO JEDNAKO – Djeca i mladi za otklanjanje stereotipa o muškarcima i ženama</a:t>
            </a:r>
            <a:endParaRPr lang="sr-Latn-RS" sz="3000" dirty="0">
              <a:solidFill>
                <a:srgbClr val="E3061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B976982-BA8B-084E-9500-2ECCF3E85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8645" y="1730374"/>
            <a:ext cx="8201844" cy="4417877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Prijavitelj: </a:t>
            </a:r>
            <a:r>
              <a:rPr lang="hr-HR" b="1" dirty="0" smtClean="0"/>
              <a:t>Institut za istraživanje i edukaciju Zaposlena mama, Zagreb</a:t>
            </a:r>
          </a:p>
          <a:p>
            <a:r>
              <a:rPr lang="hr-HR" dirty="0" smtClean="0"/>
              <a:t>Partner(i): </a:t>
            </a:r>
            <a:r>
              <a:rPr lang="hr-HR" b="1" dirty="0" smtClean="0"/>
              <a:t>Hrvatska zajednica županija, Zagreb, Filozofski fakultet Sveučilišta u Zagrebu, OŠ Silvija </a:t>
            </a:r>
            <a:r>
              <a:rPr lang="hr-HR" b="1" dirty="0" err="1" smtClean="0"/>
              <a:t>Strahimira</a:t>
            </a:r>
            <a:r>
              <a:rPr lang="hr-HR" b="1" dirty="0" smtClean="0"/>
              <a:t> Kranjčevića, Zagreb, SŠ Stjepana </a:t>
            </a:r>
            <a:r>
              <a:rPr lang="hr-HR" b="1" dirty="0" err="1" smtClean="0"/>
              <a:t>Sulimanca</a:t>
            </a:r>
            <a:r>
              <a:rPr lang="hr-HR" b="1" dirty="0" smtClean="0"/>
              <a:t>, Pitomača</a:t>
            </a:r>
            <a:endParaRPr lang="hr-HR" b="1" dirty="0"/>
          </a:p>
          <a:p>
            <a:r>
              <a:rPr lang="hr-HR" dirty="0" smtClean="0"/>
              <a:t>Zemljopisno područje: </a:t>
            </a:r>
            <a:r>
              <a:rPr lang="hr-HR" b="1" dirty="0"/>
              <a:t>Republika </a:t>
            </a:r>
            <a:r>
              <a:rPr lang="hr-HR" b="1" dirty="0" smtClean="0"/>
              <a:t>Hrvatska; Županije Virovitičko–podravska, Primorsko–goranska, Zagrebačka i Grad Zagreb</a:t>
            </a:r>
          </a:p>
          <a:p>
            <a:r>
              <a:rPr lang="hr-HR" dirty="0" smtClean="0"/>
              <a:t>Ukupna vrijednost projekta: </a:t>
            </a:r>
            <a:r>
              <a:rPr lang="hr-HR" b="1" dirty="0"/>
              <a:t>607.550,00 </a:t>
            </a:r>
            <a:r>
              <a:rPr lang="hr-HR" b="1" dirty="0" smtClean="0"/>
              <a:t>HRK</a:t>
            </a:r>
            <a:endParaRPr lang="hr-HR" b="1" dirty="0"/>
          </a:p>
          <a:p>
            <a:r>
              <a:rPr lang="hr-HR" dirty="0" smtClean="0"/>
              <a:t>Rezultati: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kvalitativno </a:t>
            </a:r>
            <a:r>
              <a:rPr lang="hr-HR" dirty="0"/>
              <a:t>i kvantitativno </a:t>
            </a:r>
            <a:r>
              <a:rPr lang="hr-HR" dirty="0" smtClean="0"/>
              <a:t>istraživanje provedeno je sa učenicima </a:t>
            </a:r>
            <a:r>
              <a:rPr lang="hr-HR" dirty="0"/>
              <a:t>osnovnih i srednjih škola, </a:t>
            </a:r>
            <a:r>
              <a:rPr lang="hr-HR" dirty="0" smtClean="0"/>
              <a:t>s ciljem utvrđivanja njihovih </a:t>
            </a:r>
            <a:r>
              <a:rPr lang="hr-HR" dirty="0"/>
              <a:t>iskustva i stavove </a:t>
            </a:r>
            <a:r>
              <a:rPr lang="hr-HR" dirty="0" smtClean="0"/>
              <a:t>povezanih </a:t>
            </a:r>
            <a:r>
              <a:rPr lang="hr-HR" dirty="0"/>
              <a:t>sa spolnim stereotipima i rodnom ravnopravnošću u obitelji i </a:t>
            </a:r>
            <a:r>
              <a:rPr lang="hr-HR" dirty="0" smtClean="0"/>
              <a:t>školi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i</a:t>
            </a:r>
            <a:r>
              <a:rPr lang="hr-HR" dirty="0" smtClean="0"/>
              <a:t>zrađen i proveden edukativni program koji je prebačen u digitalni oblik kako bi bio dostupan i nakon provedbe kao i dodatni edukativni materijali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</a:t>
            </a:r>
            <a:r>
              <a:rPr lang="hr-HR" dirty="0" smtClean="0"/>
              <a:t>rovedena evaluacija pokazala je da je ostvaren </a:t>
            </a:r>
            <a:r>
              <a:rPr lang="hr-HR" dirty="0"/>
              <a:t>napredak u percepciji </a:t>
            </a:r>
            <a:r>
              <a:rPr lang="hr-HR" dirty="0" smtClean="0"/>
              <a:t>jednakosti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1,358</a:t>
            </a:r>
            <a:r>
              <a:rPr lang="hr-HR" dirty="0" smtClean="0"/>
              <a:t> učenika je sudjelovalo u projektu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312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1EF33-30EF-3741-AD05-376D4AB9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000" dirty="0" smtClean="0">
                <a:solidFill>
                  <a:srgbClr val="E30613"/>
                </a:solidFill>
              </a:rPr>
              <a:t>(O)DRŽI KORAK: Obrazovanjem romske djece i mladih do održivog razvoja zajednice</a:t>
            </a:r>
            <a:endParaRPr lang="sr-Latn-RS" sz="3000" dirty="0">
              <a:solidFill>
                <a:srgbClr val="E3061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B976982-BA8B-084E-9500-2ECCF3E85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245" y="1480458"/>
            <a:ext cx="8201844" cy="4545874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Prijavitelj: </a:t>
            </a:r>
            <a:r>
              <a:rPr lang="hr-HR" b="1" dirty="0" smtClean="0"/>
              <a:t>Udruga Roma Korak po korak, Koprivnica</a:t>
            </a:r>
          </a:p>
          <a:p>
            <a:r>
              <a:rPr lang="hr-HR" dirty="0" smtClean="0"/>
              <a:t>Partner(i): </a:t>
            </a:r>
            <a:r>
              <a:rPr lang="hr-HR" b="1" dirty="0" smtClean="0"/>
              <a:t>OŠ </a:t>
            </a:r>
            <a:r>
              <a:rPr lang="hr-HR" b="1" dirty="0" err="1" smtClean="0"/>
              <a:t>Fran</a:t>
            </a:r>
            <a:r>
              <a:rPr lang="hr-HR" b="1" dirty="0" smtClean="0"/>
              <a:t> </a:t>
            </a:r>
            <a:r>
              <a:rPr lang="hr-HR" b="1" dirty="0" err="1" smtClean="0"/>
              <a:t>Koncelak</a:t>
            </a:r>
            <a:r>
              <a:rPr lang="hr-HR" b="1" dirty="0" smtClean="0"/>
              <a:t> </a:t>
            </a:r>
            <a:r>
              <a:rPr lang="hr-HR" b="1" dirty="0" err="1" smtClean="0"/>
              <a:t>Drnje</a:t>
            </a:r>
            <a:r>
              <a:rPr lang="hr-HR" b="1" dirty="0" smtClean="0"/>
              <a:t>, </a:t>
            </a:r>
            <a:r>
              <a:rPr lang="hr-HR" b="1" dirty="0" err="1" smtClean="0"/>
              <a:t>Drnje</a:t>
            </a:r>
            <a:r>
              <a:rPr lang="hr-HR" b="1" dirty="0" smtClean="0"/>
              <a:t>, OŠ Antun </a:t>
            </a:r>
            <a:r>
              <a:rPr lang="hr-HR" b="1" dirty="0" err="1" smtClean="0"/>
              <a:t>Nemčić</a:t>
            </a:r>
            <a:r>
              <a:rPr lang="hr-HR" b="1" dirty="0" smtClean="0"/>
              <a:t> </a:t>
            </a:r>
            <a:r>
              <a:rPr lang="hr-HR" b="1" dirty="0" err="1" smtClean="0"/>
              <a:t>Gostovinski</a:t>
            </a:r>
            <a:r>
              <a:rPr lang="hr-HR" b="1" dirty="0" smtClean="0"/>
              <a:t> Koprivnica, Pučko otvoreno učilište Korak po korak, Zagreb, Knjižnica i čitaonica </a:t>
            </a:r>
            <a:r>
              <a:rPr lang="hr-HR" b="1" dirty="0" err="1" smtClean="0"/>
              <a:t>Fran</a:t>
            </a:r>
            <a:r>
              <a:rPr lang="hr-HR" b="1" dirty="0" smtClean="0"/>
              <a:t> Galović, Koprivnica, Koprivničko–križevačka županija</a:t>
            </a:r>
            <a:endParaRPr lang="hr-HR" b="1" dirty="0"/>
          </a:p>
          <a:p>
            <a:r>
              <a:rPr lang="hr-HR" dirty="0" smtClean="0"/>
              <a:t>Zemljopisno područje: </a:t>
            </a:r>
            <a:r>
              <a:rPr lang="hr-HR" b="1" dirty="0" smtClean="0"/>
              <a:t>Koprivničko–križevačka županija</a:t>
            </a:r>
          </a:p>
          <a:p>
            <a:r>
              <a:rPr lang="hr-HR" dirty="0" smtClean="0"/>
              <a:t>Ukupna vrijednost projekta</a:t>
            </a:r>
            <a:r>
              <a:rPr lang="hr-HR" dirty="0"/>
              <a:t>: </a:t>
            </a:r>
            <a:r>
              <a:rPr lang="hr-HR" b="1" dirty="0"/>
              <a:t>474.838,13 </a:t>
            </a:r>
            <a:r>
              <a:rPr lang="hr-HR" b="1" dirty="0" smtClean="0"/>
              <a:t>HRK</a:t>
            </a:r>
          </a:p>
          <a:p>
            <a:r>
              <a:rPr lang="hr-HR" dirty="0" smtClean="0"/>
              <a:t>Rezultati: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stvoreni preduvjeti za kvalitetniju integraciju romske djece u </a:t>
            </a:r>
            <a:r>
              <a:rPr lang="hr-HR" dirty="0" smtClean="0"/>
              <a:t>zajednicu: 283 učenika unaprijedilo socijalne vještine i nova znanja, upoznalo </a:t>
            </a:r>
            <a:r>
              <a:rPr lang="hr-HR" dirty="0"/>
              <a:t>romsku kulturnu baštinu i </a:t>
            </a:r>
            <a:r>
              <a:rPr lang="hr-HR" dirty="0" smtClean="0"/>
              <a:t>naučilo </a:t>
            </a:r>
            <a:r>
              <a:rPr lang="hr-HR" dirty="0"/>
              <a:t>poštivati kulturnu raznolikost </a:t>
            </a:r>
            <a:r>
              <a:rPr lang="hr-HR" dirty="0" smtClean="0"/>
              <a:t>Roma</a:t>
            </a:r>
            <a:r>
              <a:rPr lang="hr-HR" dirty="0"/>
              <a:t>.</a:t>
            </a:r>
            <a:endParaRPr lang="hr-HR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27 učitelja i pomoćnika u nastavi podržano u poučavanju učenika romske manjine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roditelji </a:t>
            </a:r>
            <a:r>
              <a:rPr lang="hr-HR" dirty="0"/>
              <a:t>i </a:t>
            </a:r>
            <a:r>
              <a:rPr lang="hr-HR" dirty="0" smtClean="0"/>
              <a:t>učenici Romi senzibilizirani na važnost obrazovanja i potaknuti </a:t>
            </a:r>
            <a:r>
              <a:rPr lang="hr-HR" dirty="0"/>
              <a:t>na bolju suradnju sa školom kako bi se učenici Romi lakše i kvalitetnije integrirali u odgojno-obrazovni </a:t>
            </a:r>
            <a:r>
              <a:rPr lang="hr-HR" dirty="0" smtClean="0"/>
              <a:t>proces, a time i zajednicu u cjelini.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4338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1EF33-30EF-3741-AD05-376D4AB9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200" dirty="0" smtClean="0"/>
              <a:t>Globalni ciljevi – lokalne mogućnosti </a:t>
            </a:r>
            <a:endParaRPr lang="sr-Latn-RS" sz="3200" dirty="0">
              <a:solidFill>
                <a:srgbClr val="E3061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B976982-BA8B-084E-9500-2ECCF3E85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245" y="1010194"/>
            <a:ext cx="8201844" cy="4963886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Prijavitelj: </a:t>
            </a:r>
            <a:r>
              <a:rPr lang="hr-HR" b="1" dirty="0" smtClean="0"/>
              <a:t>Odred izviđača „</a:t>
            </a:r>
            <a:r>
              <a:rPr lang="hr-HR" b="1" dirty="0" err="1" smtClean="0"/>
              <a:t>Suvara</a:t>
            </a:r>
            <a:r>
              <a:rPr lang="hr-HR" b="1" dirty="0" smtClean="0"/>
              <a:t>”, Otok</a:t>
            </a:r>
          </a:p>
          <a:p>
            <a:r>
              <a:rPr lang="hr-HR" dirty="0" smtClean="0"/>
              <a:t>Partner(i): </a:t>
            </a:r>
            <a:r>
              <a:rPr lang="hr-HR" b="1" dirty="0" smtClean="0"/>
              <a:t>OŠ „Vladimir Nazor” </a:t>
            </a:r>
            <a:r>
              <a:rPr lang="hr-HR" b="1" dirty="0" err="1" smtClean="0"/>
              <a:t>Komletinci</a:t>
            </a:r>
            <a:r>
              <a:rPr lang="hr-HR" b="1" dirty="0" smtClean="0"/>
              <a:t>, Grad Otok</a:t>
            </a:r>
          </a:p>
          <a:p>
            <a:r>
              <a:rPr lang="hr-HR" dirty="0" smtClean="0"/>
              <a:t>Zemljopisno područje: </a:t>
            </a:r>
            <a:r>
              <a:rPr lang="hr-HR" b="1" dirty="0"/>
              <a:t>Republika </a:t>
            </a:r>
            <a:r>
              <a:rPr lang="hr-HR" b="1" dirty="0" smtClean="0"/>
              <a:t>Hrvatska; Županije Vukovarsko–srijemska, Osječko–baranjska i Požeško–slavonska </a:t>
            </a:r>
          </a:p>
          <a:p>
            <a:r>
              <a:rPr lang="hr-HR" dirty="0" smtClean="0"/>
              <a:t>Ukupna vrijednost projekta: </a:t>
            </a:r>
            <a:r>
              <a:rPr lang="hr-HR" b="1" dirty="0" smtClean="0"/>
              <a:t>237.289,31 HRK</a:t>
            </a:r>
            <a:endParaRPr lang="hr-HR" dirty="0" smtClean="0"/>
          </a:p>
          <a:p>
            <a:r>
              <a:rPr lang="hr-HR" dirty="0" smtClean="0"/>
              <a:t>Rezultati: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u </a:t>
            </a:r>
            <a:r>
              <a:rPr lang="hr-HR" dirty="0"/>
              <a:t>projektu je sudjelovalo 145 učenika u ukupno 5 obrazovnih programa.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postavljen je mobilni planetarij čime je omogućeno </a:t>
            </a:r>
            <a:r>
              <a:rPr lang="hr-HR" dirty="0"/>
              <a:t>upoznavanje sa znanstvenim sadržajima koji inače nisu dostupni u lokalnom </a:t>
            </a:r>
            <a:r>
              <a:rPr lang="hr-HR" dirty="0" smtClean="0"/>
              <a:t>okruženju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o</a:t>
            </a:r>
            <a:r>
              <a:rPr lang="hr-HR" dirty="0" smtClean="0"/>
              <a:t>držana su stručna </a:t>
            </a:r>
            <a:r>
              <a:rPr lang="hr-HR" dirty="0"/>
              <a:t>predavanja i rasprava na temu održivog razvoja za ciljane skupine i širu lokalnu zajednicu</a:t>
            </a:r>
            <a:r>
              <a:rPr lang="hr-HR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učenici su sudjelovali i aktivnostima Istraživanje </a:t>
            </a:r>
            <a:r>
              <a:rPr lang="hr-HR" dirty="0"/>
              <a:t>zavičaja </a:t>
            </a:r>
            <a:r>
              <a:rPr lang="hr-HR" dirty="0" smtClean="0"/>
              <a:t>i </a:t>
            </a:r>
            <a:r>
              <a:rPr lang="hr-HR" dirty="0"/>
              <a:t>Volontiranje u lokalnoj </a:t>
            </a:r>
            <a:r>
              <a:rPr lang="hr-HR" dirty="0" smtClean="0"/>
              <a:t>zajednici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kroz </a:t>
            </a:r>
            <a:r>
              <a:rPr lang="hr-HR" dirty="0"/>
              <a:t>a</a:t>
            </a:r>
            <a:r>
              <a:rPr lang="hr-HR" dirty="0" smtClean="0"/>
              <a:t>ktivnost </a:t>
            </a:r>
            <a:r>
              <a:rPr lang="hr-HR" dirty="0"/>
              <a:t>"Zdravo tijelo – zdrav duh – zdrav okoliš" </a:t>
            </a:r>
            <a:r>
              <a:rPr lang="hr-HR" dirty="0" smtClean="0"/>
              <a:t> </a:t>
            </a:r>
            <a:r>
              <a:rPr lang="hr-HR" dirty="0"/>
              <a:t>postavljeno je vanjsko vježbalište, demonstrirane su </a:t>
            </a:r>
            <a:r>
              <a:rPr lang="hr-HR" dirty="0" smtClean="0"/>
              <a:t>vježbe te se vježbalište </a:t>
            </a:r>
            <a:r>
              <a:rPr lang="hr-HR" dirty="0"/>
              <a:t>koristi za nastavu Tjelesne i zdravstvene kulture u Osnovnoj školi "Vladimir Nazor" </a:t>
            </a:r>
            <a:r>
              <a:rPr lang="hr-HR" dirty="0" err="1"/>
              <a:t>Komletinci</a:t>
            </a:r>
            <a:r>
              <a:rPr lang="hr-HR" dirty="0"/>
              <a:t> i također je dostupno svih građanima za </a:t>
            </a:r>
            <a:r>
              <a:rPr lang="hr-HR" dirty="0" smtClean="0"/>
              <a:t>korištenje. 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245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1EF33-30EF-3741-AD05-376D4AB9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200" dirty="0" smtClean="0">
                <a:solidFill>
                  <a:srgbClr val="E30613"/>
                </a:solidFill>
              </a:rPr>
              <a:t>Sinergija održivog razvoja i poduzetničke aktivnosti u školskim klupama</a:t>
            </a:r>
            <a:endParaRPr lang="sr-Latn-RS" sz="3200" dirty="0">
              <a:solidFill>
                <a:srgbClr val="E3061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B976982-BA8B-084E-9500-2ECCF3E85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245" y="1375954"/>
            <a:ext cx="8201844" cy="4720046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Prijavitelj: </a:t>
            </a:r>
            <a:r>
              <a:rPr lang="hr-HR" b="1" dirty="0" smtClean="0"/>
              <a:t>Centar za edukaciju i savjetovanje Sunce, Zagreb</a:t>
            </a:r>
          </a:p>
          <a:p>
            <a:r>
              <a:rPr lang="hr-HR" dirty="0" smtClean="0"/>
              <a:t>Partner(i): </a:t>
            </a:r>
            <a:r>
              <a:rPr lang="hr-HR" b="1" dirty="0" smtClean="0"/>
              <a:t>PRONI Centar za socijalno podučavanje, Osijek, SŠ </a:t>
            </a:r>
            <a:r>
              <a:rPr lang="hr-HR" b="1" dirty="0" err="1" smtClean="0"/>
              <a:t>Viktorovac</a:t>
            </a:r>
            <a:r>
              <a:rPr lang="hr-HR" b="1" dirty="0" smtClean="0"/>
              <a:t>, Sisak, Gimnazija Antuna Vrančića Šibenik, OŠ Jurja </a:t>
            </a:r>
            <a:r>
              <a:rPr lang="hr-HR" b="1" dirty="0" err="1" smtClean="0"/>
              <a:t>Šižgorića</a:t>
            </a:r>
            <a:r>
              <a:rPr lang="hr-HR" b="1" dirty="0" smtClean="0"/>
              <a:t> Šibenik, Ekonomska škola Vukovar, OŠ Antuna Gustava Matoša, Zagreb</a:t>
            </a:r>
            <a:endParaRPr lang="hr-HR" b="1" dirty="0"/>
          </a:p>
          <a:p>
            <a:r>
              <a:rPr lang="hr-HR" dirty="0" smtClean="0"/>
              <a:t>Zemljopisno područje: </a:t>
            </a:r>
            <a:r>
              <a:rPr lang="hr-HR" b="1" dirty="0" smtClean="0"/>
              <a:t>Grad Zagreb, te Vukovarsko–srijemska, Osječko–baranjska, Sisačko–moslavačka i Šibensko–kninska županija</a:t>
            </a:r>
          </a:p>
          <a:p>
            <a:r>
              <a:rPr lang="hr-HR" dirty="0" smtClean="0"/>
              <a:t>Ukupna vrijednost projekta</a:t>
            </a:r>
            <a:r>
              <a:rPr lang="hr-HR" dirty="0"/>
              <a:t>: </a:t>
            </a:r>
            <a:r>
              <a:rPr lang="hr-HR" b="1" dirty="0"/>
              <a:t>551.752,17 </a:t>
            </a:r>
            <a:r>
              <a:rPr lang="hr-HR" b="1" dirty="0" smtClean="0"/>
              <a:t>HRK</a:t>
            </a:r>
          </a:p>
          <a:p>
            <a:r>
              <a:rPr lang="hr-HR" dirty="0" smtClean="0"/>
              <a:t>Rezultati: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K</a:t>
            </a:r>
            <a:r>
              <a:rPr lang="hr-HR" dirty="0" smtClean="0"/>
              <a:t>roz usvajanje znanja, razvoj kritičkog mišljenja i poticanje </a:t>
            </a:r>
            <a:r>
              <a:rPr lang="hr-HR" dirty="0" err="1" smtClean="0"/>
              <a:t>proaktivnosti</a:t>
            </a:r>
            <a:r>
              <a:rPr lang="hr-HR" dirty="0"/>
              <a:t>, samostalnosti i inovativnosti </a:t>
            </a:r>
            <a:r>
              <a:rPr lang="hr-HR" dirty="0" smtClean="0"/>
              <a:t>337 osnovnoškolaca </a:t>
            </a:r>
            <a:r>
              <a:rPr lang="hr-HR" dirty="0"/>
              <a:t>i </a:t>
            </a:r>
            <a:r>
              <a:rPr lang="hr-HR" dirty="0" smtClean="0"/>
              <a:t>srednjoškolaca steklo vještine </a:t>
            </a:r>
            <a:r>
              <a:rPr lang="hr-HR" dirty="0"/>
              <a:t>i </a:t>
            </a:r>
            <a:r>
              <a:rPr lang="hr-HR" dirty="0" smtClean="0"/>
              <a:t>kompetencije tražene </a:t>
            </a:r>
            <a:r>
              <a:rPr lang="hr-HR" dirty="0"/>
              <a:t>na tržištu </a:t>
            </a:r>
            <a:r>
              <a:rPr lang="hr-HR" dirty="0" smtClean="0"/>
              <a:t>rada.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Pružen doprinos </a:t>
            </a:r>
            <a:r>
              <a:rPr lang="hr-HR" dirty="0"/>
              <a:t>razvoju gospodarstva koje </a:t>
            </a:r>
            <a:r>
              <a:rPr lang="hr-HR" dirty="0" smtClean="0"/>
              <a:t>se temelji </a:t>
            </a:r>
            <a:r>
              <a:rPr lang="hr-HR" dirty="0"/>
              <a:t>na </a:t>
            </a:r>
            <a:r>
              <a:rPr lang="hr-HR" dirty="0" smtClean="0"/>
              <a:t>razvojnim promjenama, blagostanju i </a:t>
            </a:r>
            <a:r>
              <a:rPr lang="hr-HR" dirty="0"/>
              <a:t>društvenoj odgovornosti, </a:t>
            </a:r>
            <a:r>
              <a:rPr lang="hr-HR" dirty="0" smtClean="0"/>
              <a:t>osigurava </a:t>
            </a:r>
            <a:r>
              <a:rPr lang="fi-FI" dirty="0"/>
              <a:t>kvalitetu života te punu </a:t>
            </a:r>
            <a:r>
              <a:rPr lang="fi-FI" dirty="0" smtClean="0"/>
              <a:t>zaposlenost</a:t>
            </a:r>
            <a:r>
              <a:rPr lang="hr-HR" dirty="0" smtClean="0"/>
              <a:t>, kao i demokratskom, socijalnom, kohezivnom, zdravom, sigurnom </a:t>
            </a:r>
            <a:r>
              <a:rPr lang="hr-HR" dirty="0"/>
              <a:t>i </a:t>
            </a:r>
            <a:r>
              <a:rPr lang="hr-HR" dirty="0" smtClean="0"/>
              <a:t>pravednom društvu </a:t>
            </a:r>
            <a:r>
              <a:rPr lang="hr-HR" dirty="0"/>
              <a:t>koje poštuje temeljna prava i kulturnu raznolikost te </a:t>
            </a:r>
            <a:r>
              <a:rPr lang="hr-HR" dirty="0" smtClean="0"/>
              <a:t>stvara jednake </a:t>
            </a:r>
            <a:r>
              <a:rPr lang="hr-HR" dirty="0"/>
              <a:t>mogućnosti i bori se protiv diskriminacije u svim </a:t>
            </a:r>
            <a:r>
              <a:rPr lang="hr-HR" dirty="0" smtClean="0"/>
              <a:t>oblicima.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25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1EF33-30EF-3741-AD05-376D4AB9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200" dirty="0" smtClean="0">
                <a:solidFill>
                  <a:srgbClr val="E30613"/>
                </a:solidFill>
              </a:rPr>
              <a:t>EKO LAB</a:t>
            </a:r>
            <a:endParaRPr lang="sr-Latn-RS" sz="3200" dirty="0">
              <a:solidFill>
                <a:srgbClr val="E3061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B976982-BA8B-084E-9500-2ECCF3E85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245" y="1062446"/>
            <a:ext cx="8201844" cy="4807131"/>
          </a:xfrm>
        </p:spPr>
        <p:txBody>
          <a:bodyPr>
            <a:normAutofit fontScale="77500" lnSpcReduction="20000"/>
          </a:bodyPr>
          <a:lstStyle/>
          <a:p>
            <a:r>
              <a:rPr lang="hr-HR" sz="2300" dirty="0" smtClean="0"/>
              <a:t>Prijavitelj: </a:t>
            </a:r>
            <a:r>
              <a:rPr lang="hr-HR" sz="2300" b="1" dirty="0" smtClean="0"/>
              <a:t>Udruga Zona za poboljšanje kvalitete življenja</a:t>
            </a:r>
          </a:p>
          <a:p>
            <a:r>
              <a:rPr lang="hr-HR" sz="2300" dirty="0" smtClean="0"/>
              <a:t>Partner(i): </a:t>
            </a:r>
            <a:r>
              <a:rPr lang="hr-HR" sz="2300" b="1" dirty="0" smtClean="0"/>
              <a:t>Gimnazija Pula, Škola primijenjenih umjetnosti i dizajna – Pula, Tehnička škola Pula, Hrvatsko društvo interdisciplinarnih umjetnika</a:t>
            </a:r>
          </a:p>
          <a:p>
            <a:r>
              <a:rPr lang="hr-HR" sz="2300" dirty="0" smtClean="0"/>
              <a:t>Zemljopisno područje: </a:t>
            </a:r>
            <a:r>
              <a:rPr lang="hr-HR" sz="2300" b="1" dirty="0" smtClean="0"/>
              <a:t>Istarska županija</a:t>
            </a:r>
          </a:p>
          <a:p>
            <a:r>
              <a:rPr lang="hr-HR" sz="2300" dirty="0" smtClean="0"/>
              <a:t>Ukupna vrijednost projekta: </a:t>
            </a:r>
            <a:r>
              <a:rPr lang="hr-HR" sz="2300" b="1" dirty="0" smtClean="0"/>
              <a:t>540.711,44 HRK</a:t>
            </a:r>
          </a:p>
          <a:p>
            <a:r>
              <a:rPr lang="hr-HR" sz="2300" dirty="0" smtClean="0"/>
              <a:t>Rezultati: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300" dirty="0"/>
              <a:t>uređen EKO LAB u partnerskoj Gimnaziji Pula - 74 učenika/</a:t>
            </a:r>
            <a:r>
              <a:rPr lang="hr-HR" sz="2300" dirty="0" err="1"/>
              <a:t>ca</a:t>
            </a:r>
            <a:r>
              <a:rPr lang="hr-HR" sz="2300" dirty="0"/>
              <a:t> </a:t>
            </a:r>
            <a:r>
              <a:rPr lang="hr-HR" sz="2300" dirty="0" smtClean="0"/>
              <a:t>upoznato s </a:t>
            </a:r>
            <a:r>
              <a:rPr lang="hr-HR" sz="2300" dirty="0"/>
              <a:t>radom strojeva za recikliranje </a:t>
            </a:r>
            <a:r>
              <a:rPr lang="hr-HR" sz="2300" dirty="0" smtClean="0"/>
              <a:t>plastike i 3-D printera kroz izradu eksperimentalnih oblika od reciklirane plastike (šah, naušnice </a:t>
            </a:r>
            <a:r>
              <a:rPr lang="hr-HR" sz="2300" dirty="0"/>
              <a:t>s morskim </a:t>
            </a:r>
            <a:r>
              <a:rPr lang="hr-HR" sz="2300" dirty="0" smtClean="0"/>
              <a:t>motivima, izrađeni </a:t>
            </a:r>
            <a:r>
              <a:rPr lang="hr-HR" sz="2300" dirty="0"/>
              <a:t>3D printani </a:t>
            </a:r>
            <a:r>
              <a:rPr lang="hr-HR" sz="2300" dirty="0" smtClean="0"/>
              <a:t>prototipovi)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300" dirty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hr-HR" sz="2300" dirty="0" smtClean="0">
                <a:solidFill>
                  <a:schemeClr val="bg1">
                    <a:lumMod val="50000"/>
                  </a:schemeClr>
                </a:solidFill>
              </a:rPr>
              <a:t>držan EKO WEEK: izložba „Druga strana plastike: projekt EKO LAB”, radionice „Od čepova do lustera” i GIF animacije, predavanja o primjeni zelenih politika, </a:t>
            </a:r>
            <a:r>
              <a:rPr lang="hr-HR" sz="2300" dirty="0" err="1" smtClean="0">
                <a:solidFill>
                  <a:schemeClr val="bg1">
                    <a:lumMod val="50000"/>
                  </a:schemeClr>
                </a:solidFill>
              </a:rPr>
              <a:t>mikroplastici</a:t>
            </a:r>
            <a:r>
              <a:rPr lang="hr-HR" sz="2300" dirty="0" smtClean="0">
                <a:solidFill>
                  <a:schemeClr val="bg1">
                    <a:lumMod val="50000"/>
                  </a:schemeClr>
                </a:solidFill>
              </a:rPr>
              <a:t> i plastičnom otpadu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300" dirty="0" smtClean="0">
                <a:solidFill>
                  <a:schemeClr val="bg1">
                    <a:lumMod val="50000"/>
                  </a:schemeClr>
                </a:solidFill>
              </a:rPr>
              <a:t>199 učenika upoznato s problematikom plastičnog otpada, važnosti udruživanja i interdisciplinarnog djelovanja te </a:t>
            </a:r>
            <a:r>
              <a:rPr lang="hr-HR" sz="2300" i="1" dirty="0" smtClean="0">
                <a:solidFill>
                  <a:schemeClr val="bg1">
                    <a:lumMod val="50000"/>
                  </a:schemeClr>
                </a:solidFill>
              </a:rPr>
              <a:t>design </a:t>
            </a:r>
            <a:r>
              <a:rPr lang="hr-HR" sz="2300" i="1" dirty="0" err="1" smtClean="0">
                <a:solidFill>
                  <a:schemeClr val="bg1">
                    <a:lumMod val="50000"/>
                  </a:schemeClr>
                </a:solidFill>
              </a:rPr>
              <a:t>thinking</a:t>
            </a:r>
            <a:r>
              <a:rPr lang="hr-HR" sz="23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2300" dirty="0" smtClean="0">
                <a:solidFill>
                  <a:schemeClr val="bg1">
                    <a:lumMod val="50000"/>
                  </a:schemeClr>
                </a:solidFill>
              </a:rPr>
              <a:t>metodama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300" dirty="0" smtClean="0">
                <a:solidFill>
                  <a:schemeClr val="bg1">
                    <a:lumMod val="50000"/>
                  </a:schemeClr>
                </a:solidFill>
              </a:rPr>
              <a:t>osnažena </a:t>
            </a:r>
            <a:r>
              <a:rPr lang="hr-HR" sz="2300" dirty="0">
                <a:solidFill>
                  <a:schemeClr val="bg1">
                    <a:lumMod val="50000"/>
                  </a:schemeClr>
                </a:solidFill>
              </a:rPr>
              <a:t>partnerstva organizacija civilnoga društva i škola u svrhu širenja svijesti o važnosti zaštite okoliša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641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1EF33-30EF-3741-AD05-376D4AB9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200" dirty="0" smtClean="0"/>
              <a:t>Mladi za održivi razvoj Like</a:t>
            </a:r>
            <a:endParaRPr lang="sr-Latn-RS" sz="3200" dirty="0">
              <a:solidFill>
                <a:srgbClr val="E3061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B976982-BA8B-084E-9500-2ECCF3E85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245" y="1219200"/>
            <a:ext cx="8201844" cy="4737463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Prijavitelj: </a:t>
            </a:r>
            <a:r>
              <a:rPr lang="hr-HR" b="1" dirty="0" err="1" smtClean="0"/>
              <a:t>Klaster</a:t>
            </a:r>
            <a:r>
              <a:rPr lang="hr-HR" b="1" dirty="0" smtClean="0"/>
              <a:t> Lika </a:t>
            </a:r>
            <a:r>
              <a:rPr lang="hr-HR" b="1" dirty="0" err="1" smtClean="0"/>
              <a:t>Destination</a:t>
            </a:r>
            <a:endParaRPr lang="hr-HR" b="1" dirty="0" smtClean="0"/>
          </a:p>
          <a:p>
            <a:r>
              <a:rPr lang="hr-HR" dirty="0" smtClean="0"/>
              <a:t>Partner(i): </a:t>
            </a:r>
            <a:r>
              <a:rPr lang="hr-HR" b="1" dirty="0" smtClean="0"/>
              <a:t>OŠ dr. Jure </a:t>
            </a:r>
            <a:r>
              <a:rPr lang="hr-HR" b="1" dirty="0" err="1" smtClean="0"/>
              <a:t>Turića</a:t>
            </a:r>
            <a:r>
              <a:rPr lang="hr-HR" b="1" dirty="0" smtClean="0"/>
              <a:t>, SŠ Plitvička jezera, Lička ekološka akcija, Društvo „Naša djeca” grada Gospića</a:t>
            </a:r>
          </a:p>
          <a:p>
            <a:r>
              <a:rPr lang="hr-HR" dirty="0" smtClean="0"/>
              <a:t>Zemljopisno područje: </a:t>
            </a:r>
            <a:r>
              <a:rPr lang="hr-HR" b="1" dirty="0" smtClean="0"/>
              <a:t>Ličko–senjska županija</a:t>
            </a:r>
            <a:endParaRPr lang="hr-HR" b="1" dirty="0"/>
          </a:p>
          <a:p>
            <a:r>
              <a:rPr lang="hr-HR" dirty="0" smtClean="0"/>
              <a:t>Ukupna vrijednost projekta: </a:t>
            </a:r>
            <a:r>
              <a:rPr lang="hr-HR" b="1" dirty="0"/>
              <a:t>484.467,58</a:t>
            </a:r>
            <a:r>
              <a:rPr lang="hr-HR" dirty="0"/>
              <a:t> </a:t>
            </a:r>
            <a:r>
              <a:rPr lang="hr-HR" dirty="0" smtClean="0"/>
              <a:t>HRK</a:t>
            </a:r>
          </a:p>
          <a:p>
            <a:r>
              <a:rPr lang="hr-HR" dirty="0" smtClean="0"/>
              <a:t>Rezultati: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provedena su 3 programa izobrazbe za održivi razvoj djeci i </a:t>
            </a:r>
            <a:r>
              <a:rPr lang="hr-HR" dirty="0" smtClean="0"/>
              <a:t>mladima: 1. Mali </a:t>
            </a:r>
            <a:r>
              <a:rPr lang="hr-HR" dirty="0"/>
              <a:t>vrtlari za </a:t>
            </a:r>
            <a:r>
              <a:rPr lang="hr-HR" dirty="0" smtClean="0"/>
              <a:t>OR, 2. Mali </a:t>
            </a:r>
            <a:r>
              <a:rPr lang="hr-HR" dirty="0"/>
              <a:t>istraživači </a:t>
            </a:r>
            <a:r>
              <a:rPr lang="hr-HR" dirty="0" smtClean="0"/>
              <a:t>za OR i  3. OR turizma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učenicima </a:t>
            </a:r>
            <a:r>
              <a:rPr lang="hr-HR" dirty="0"/>
              <a:t>je kroz 12 edukacija i 1 terensku nastavu razvijena svijest o važnosti i potrebama OR-a te dan dodatan motiv za aktivnim uključivanjem na području OR-a u lokalnoj </a:t>
            </a:r>
            <a:r>
              <a:rPr lang="hr-HR" dirty="0" smtClean="0"/>
              <a:t>zajednici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nastavno osoblje, zaposlenici </a:t>
            </a:r>
            <a:r>
              <a:rPr lang="hr-HR" dirty="0"/>
              <a:t>i </a:t>
            </a:r>
            <a:r>
              <a:rPr lang="hr-HR" dirty="0" smtClean="0"/>
              <a:t>volonteri </a:t>
            </a:r>
            <a:r>
              <a:rPr lang="hr-HR" dirty="0"/>
              <a:t>organizacija civilnoga </a:t>
            </a:r>
            <a:r>
              <a:rPr lang="hr-HR" dirty="0" smtClean="0"/>
              <a:t>društva educirani su </a:t>
            </a:r>
            <a:r>
              <a:rPr lang="hr-HR" dirty="0"/>
              <a:t>za implementaciju programa izobrazbe za </a:t>
            </a:r>
            <a:r>
              <a:rPr lang="hr-HR" dirty="0" smtClean="0"/>
              <a:t>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i</a:t>
            </a:r>
            <a:r>
              <a:rPr lang="hr-HR" dirty="0" smtClean="0"/>
              <a:t>zrađen je priručnik </a:t>
            </a:r>
            <a:r>
              <a:rPr lang="hr-HR" dirty="0"/>
              <a:t>za teorijsku i praktičnu nastavu za </a:t>
            </a:r>
            <a:r>
              <a:rPr lang="hr-HR" dirty="0" smtClean="0"/>
              <a:t>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o</a:t>
            </a:r>
            <a:r>
              <a:rPr lang="hr-HR" dirty="0" smtClean="0"/>
              <a:t>čišćen je park </a:t>
            </a:r>
            <a:r>
              <a:rPr lang="hr-HR" dirty="0" err="1" smtClean="0"/>
              <a:t>Jasikovac</a:t>
            </a: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u projektnim aktivnostima </a:t>
            </a:r>
            <a:r>
              <a:rPr lang="hr-HR" dirty="0" smtClean="0"/>
              <a:t>sudjelovalo je </a:t>
            </a:r>
            <a:r>
              <a:rPr lang="hr-HR" dirty="0"/>
              <a:t>99 učenika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  <a:p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25991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1EF33-30EF-3741-AD05-376D4AB9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200" dirty="0" smtClean="0">
                <a:solidFill>
                  <a:srgbClr val="E30613"/>
                </a:solidFill>
              </a:rPr>
              <a:t>Održivi razvoj društva kreće od mladih</a:t>
            </a:r>
            <a:endParaRPr lang="sr-Latn-RS" sz="3200" dirty="0">
              <a:solidFill>
                <a:srgbClr val="E3061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B976982-BA8B-084E-9500-2ECCF3E85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245" y="966651"/>
            <a:ext cx="8201844" cy="5190309"/>
          </a:xfrm>
        </p:spPr>
        <p:txBody>
          <a:bodyPr>
            <a:normAutofit fontScale="85000" lnSpcReduction="20000"/>
          </a:bodyPr>
          <a:lstStyle/>
          <a:p>
            <a:r>
              <a:rPr lang="hr-HR" sz="1900" dirty="0" smtClean="0"/>
              <a:t>Prijavitelj: </a:t>
            </a:r>
            <a:r>
              <a:rPr lang="hr-HR" sz="1900" b="1" dirty="0" smtClean="0"/>
              <a:t>Life </a:t>
            </a:r>
            <a:r>
              <a:rPr lang="hr-HR" sz="1900" b="1" dirty="0" err="1" smtClean="0"/>
              <a:t>Potential</a:t>
            </a:r>
            <a:r>
              <a:rPr lang="hr-HR" sz="1900" b="1" dirty="0" smtClean="0"/>
              <a:t> organizacija</a:t>
            </a:r>
          </a:p>
          <a:p>
            <a:r>
              <a:rPr lang="hr-HR" sz="1900" dirty="0" smtClean="0"/>
              <a:t>Partner(i): </a:t>
            </a:r>
            <a:r>
              <a:rPr lang="hr-HR" sz="1900" b="1" dirty="0" smtClean="0"/>
              <a:t>ODRAZ – Održivi razvoj zajednice, Škola za grafiku, dizajn i medijsku produkciju, Zagreb, Prva ekonomska škola, Zagreb</a:t>
            </a:r>
          </a:p>
          <a:p>
            <a:r>
              <a:rPr lang="hr-HR" sz="1900" dirty="0" smtClean="0"/>
              <a:t>Zemljopisno područje: </a:t>
            </a:r>
            <a:r>
              <a:rPr lang="hr-HR" sz="1900" b="1" dirty="0" smtClean="0"/>
              <a:t>Grad Zagreb</a:t>
            </a:r>
            <a:endParaRPr lang="hr-HR" sz="1900" b="1" dirty="0"/>
          </a:p>
          <a:p>
            <a:r>
              <a:rPr lang="hr-HR" sz="1900" dirty="0" smtClean="0"/>
              <a:t>Ukupna vrijednost </a:t>
            </a:r>
            <a:r>
              <a:rPr lang="hr-HR" sz="1900" dirty="0"/>
              <a:t>projekta</a:t>
            </a:r>
            <a:r>
              <a:rPr lang="hr-HR" sz="1900" dirty="0" smtClean="0"/>
              <a:t>: </a:t>
            </a:r>
            <a:r>
              <a:rPr lang="hr-HR" sz="1900" b="1" dirty="0" smtClean="0"/>
              <a:t>555.019,96 </a:t>
            </a:r>
            <a:r>
              <a:rPr lang="hr-HR" sz="1900" b="1" dirty="0"/>
              <a:t>kn HRK</a:t>
            </a:r>
          </a:p>
          <a:p>
            <a:endParaRPr lang="hr-HR" sz="1900" dirty="0" smtClean="0"/>
          </a:p>
          <a:p>
            <a:r>
              <a:rPr lang="hr-HR" sz="1900" dirty="0" smtClean="0"/>
              <a:t>Rezultati: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900" dirty="0"/>
              <a:t>proveden program od 5 dvodnevnih trening-blokova o </a:t>
            </a:r>
            <a:r>
              <a:rPr lang="hr-HR" sz="1900" dirty="0" smtClean="0"/>
              <a:t>održivom </a:t>
            </a:r>
            <a:r>
              <a:rPr lang="hr-HR" sz="1900" dirty="0"/>
              <a:t>razvoju, organiziranju zajednice, važnosti suradnje i partnerstva, ekonomske i socijalne kohezije, ulogama sektora u društvu, volonterstvu, održivom razvoju u školama itd. u trajanju od 10 </a:t>
            </a:r>
            <a:r>
              <a:rPr lang="hr-HR" sz="1900" dirty="0" smtClean="0"/>
              <a:t>dana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900" dirty="0" smtClean="0"/>
              <a:t>57 </a:t>
            </a:r>
            <a:r>
              <a:rPr lang="hr-HR" sz="1900" dirty="0"/>
              <a:t>srednjoškolskih nastavnika i predstavnika organizacija civilnog društva s područja grada Zagreba educirano o održivom razvoju, važnosti suradnje i partnerstva, ekonomske i socijalne kohezije, ulogama </a:t>
            </a:r>
            <a:r>
              <a:rPr lang="hr-HR" sz="1900" dirty="0" smtClean="0"/>
              <a:t>civilnog sektora </a:t>
            </a:r>
            <a:r>
              <a:rPr lang="hr-HR" sz="1900" dirty="0"/>
              <a:t>u društvu, volonterstvu, održivom razvoju u </a:t>
            </a:r>
            <a:r>
              <a:rPr lang="hr-HR" sz="1900" dirty="0" smtClean="0"/>
              <a:t>školama</a:t>
            </a:r>
            <a:endParaRPr lang="hr-HR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900" dirty="0"/>
              <a:t>provedeno 17 radionica osnaživanja mladih za održivi razvoj zajednice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900" dirty="0"/>
              <a:t>105 učenika i učenica je educirano o održivom razvoju zajednice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900" dirty="0"/>
              <a:t>provedene 4 dvosatne radionice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900" dirty="0"/>
              <a:t>provedene 4 volonterske akcije na temu održivog razvoja u školi i/ili lokalnoj </a:t>
            </a:r>
            <a:r>
              <a:rPr lang="hr-HR" sz="1900" dirty="0" smtClean="0"/>
              <a:t>zajednici sa 127 učenika</a:t>
            </a:r>
            <a:endParaRPr lang="hr-HR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900" dirty="0"/>
              <a:t>održane su dvije panel rasprave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900" dirty="0"/>
              <a:t>objavljena su 33 posta o održivom razvoju na društvenim </a:t>
            </a:r>
            <a:r>
              <a:rPr lang="hr-HR" sz="1900" dirty="0" smtClean="0"/>
              <a:t>mrežama</a:t>
            </a:r>
            <a:endParaRPr lang="hr-HR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65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1EF33-30EF-3741-AD05-376D4AB9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200" dirty="0" smtClean="0">
                <a:solidFill>
                  <a:srgbClr val="E30613"/>
                </a:solidFill>
              </a:rPr>
              <a:t>Učenje u zajednici</a:t>
            </a:r>
            <a:endParaRPr lang="sr-Latn-RS" sz="3200" dirty="0">
              <a:solidFill>
                <a:srgbClr val="E3061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B976982-BA8B-084E-9500-2ECCF3E85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245" y="1071154"/>
            <a:ext cx="8201844" cy="4690795"/>
          </a:xfrm>
        </p:spPr>
        <p:txBody>
          <a:bodyPr>
            <a:normAutofit/>
          </a:bodyPr>
          <a:lstStyle/>
          <a:p>
            <a:r>
              <a:rPr lang="hr-HR" dirty="0" smtClean="0"/>
              <a:t>Prijavitelj: </a:t>
            </a:r>
            <a:r>
              <a:rPr lang="hr-HR" b="1" dirty="0" smtClean="0"/>
              <a:t>Dječji kreativni centar „DOKKICA”</a:t>
            </a:r>
          </a:p>
          <a:p>
            <a:r>
              <a:rPr lang="hr-HR" dirty="0" smtClean="0"/>
              <a:t>Partner(i): </a:t>
            </a:r>
            <a:r>
              <a:rPr lang="hr-HR" b="1" dirty="0" smtClean="0"/>
              <a:t>OŠ „Tin Ujević”</a:t>
            </a:r>
            <a:r>
              <a:rPr lang="en-US" b="1" dirty="0" smtClean="0"/>
              <a:t>,</a:t>
            </a:r>
            <a:r>
              <a:rPr lang="hr-HR" b="1" dirty="0" smtClean="0"/>
              <a:t> Osijek</a:t>
            </a:r>
          </a:p>
          <a:p>
            <a:r>
              <a:rPr lang="hr-HR" dirty="0" smtClean="0"/>
              <a:t>Zemljopisno područje: </a:t>
            </a:r>
            <a:r>
              <a:rPr lang="hr-HR" b="1" dirty="0" smtClean="0"/>
              <a:t>Osijek, Osječko–baranjska županija, Republika Hrvatska, Republika Srbija</a:t>
            </a:r>
            <a:endParaRPr lang="hr-HR" b="1" dirty="0"/>
          </a:p>
          <a:p>
            <a:r>
              <a:rPr lang="hr-HR" dirty="0" smtClean="0"/>
              <a:t>Ukupna vrijednost projekta: </a:t>
            </a:r>
            <a:r>
              <a:rPr lang="hr-HR" b="1" dirty="0" smtClean="0"/>
              <a:t>519.046,39 HRK</a:t>
            </a:r>
          </a:p>
          <a:p>
            <a:r>
              <a:rPr lang="hr-HR" dirty="0" smtClean="0"/>
              <a:t>Rezultati: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</a:t>
            </a:r>
            <a:r>
              <a:rPr lang="hr-HR" dirty="0" smtClean="0"/>
              <a:t>rovedene edukacije </a:t>
            </a:r>
            <a:r>
              <a:rPr lang="hr-HR" dirty="0"/>
              <a:t>o održivom razvoju s ciljem jačanja kapaciteta nastavnika i učenika za bolje razumijevanje koncepta i ciljeva održivog </a:t>
            </a:r>
            <a:r>
              <a:rPr lang="hr-HR" dirty="0" smtClean="0"/>
              <a:t>razvoja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održano </a:t>
            </a:r>
            <a:r>
              <a:rPr lang="hr-HR" dirty="0"/>
              <a:t>57 kreativnih radionica EKOLABOS i EKOART </a:t>
            </a:r>
            <a:r>
              <a:rPr lang="hr-HR" dirty="0" smtClean="0"/>
              <a:t>s 550 </a:t>
            </a:r>
            <a:r>
              <a:rPr lang="hr-HR" dirty="0"/>
              <a:t>učenika </a:t>
            </a:r>
            <a:r>
              <a:rPr lang="hr-HR" dirty="0" smtClean="0"/>
              <a:t>(dob: 6-15 godina) razredne </a:t>
            </a:r>
            <a:r>
              <a:rPr lang="hr-HR" dirty="0"/>
              <a:t>i predmetne nastave </a:t>
            </a:r>
            <a:r>
              <a:rPr lang="hr-HR" dirty="0" smtClean="0"/>
              <a:t>iz partnerske osnovne škole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o</a:t>
            </a:r>
            <a:r>
              <a:rPr lang="hr-HR" dirty="0" smtClean="0"/>
              <a:t>držani dječji kampovi na temu održivog razvoja s 25 djece, 11 vršnjačkih radionica </a:t>
            </a:r>
            <a:r>
              <a:rPr lang="hr-HR" dirty="0"/>
              <a:t>na temu Globalnih ciljeva održivog razvoja u kojima je sudjelovalo 219 učenika </a:t>
            </a:r>
            <a:r>
              <a:rPr lang="hr-HR" dirty="0" smtClean="0"/>
              <a:t>partnerske škole</a:t>
            </a:r>
          </a:p>
          <a:p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45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756659-4089-F649-8CA7-073C390E5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351" y="702327"/>
            <a:ext cx="4146212" cy="5078313"/>
          </a:xfrm>
        </p:spPr>
        <p:txBody>
          <a:bodyPr/>
          <a:lstStyle/>
          <a:p>
            <a:r>
              <a:rPr lang="sr-Latn-RS" sz="3600" dirty="0" smtClean="0"/>
              <a:t>Osnaživanje doprinosa organizacija civilnoga društva obrazovanju za održivi razvoj za unapređenje ekonomske i socijalne kohezije</a:t>
            </a:r>
            <a:endParaRPr lang="sr-Latn-R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4904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1EF33-30EF-3741-AD05-376D4AB9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200" dirty="0" smtClean="0">
                <a:solidFill>
                  <a:srgbClr val="E30613"/>
                </a:solidFill>
              </a:rPr>
              <a:t>Obrazovanje za održivi razvoj</a:t>
            </a:r>
            <a:endParaRPr lang="sr-Latn-RS" sz="3200" dirty="0">
              <a:solidFill>
                <a:srgbClr val="E3061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B976982-BA8B-084E-9500-2ECCF3E85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245" y="1149532"/>
            <a:ext cx="8201844" cy="4612418"/>
          </a:xfrm>
        </p:spPr>
        <p:txBody>
          <a:bodyPr>
            <a:normAutofit/>
          </a:bodyPr>
          <a:lstStyle/>
          <a:p>
            <a:r>
              <a:rPr lang="hr-HR" dirty="0" smtClean="0"/>
              <a:t>Prijavitelj: </a:t>
            </a:r>
            <a:r>
              <a:rPr lang="hr-HR" b="1" dirty="0" smtClean="0"/>
              <a:t>Udruga žena Velike Pisanice</a:t>
            </a:r>
          </a:p>
          <a:p>
            <a:r>
              <a:rPr lang="hr-HR" dirty="0" smtClean="0"/>
              <a:t>Partner(i): </a:t>
            </a:r>
            <a:r>
              <a:rPr lang="hr-HR" b="1" dirty="0" smtClean="0"/>
              <a:t>OŠ Velika Pisanica, Općina Velika Pisanica</a:t>
            </a:r>
          </a:p>
          <a:p>
            <a:r>
              <a:rPr lang="hr-HR" dirty="0" smtClean="0"/>
              <a:t>Zemljopisno područje: </a:t>
            </a:r>
            <a:r>
              <a:rPr lang="hr-HR" b="1" dirty="0" smtClean="0"/>
              <a:t>Bjelovarsko–bilogorska </a:t>
            </a:r>
            <a:r>
              <a:rPr lang="hr-HR" b="1" dirty="0"/>
              <a:t>i</a:t>
            </a:r>
            <a:r>
              <a:rPr lang="hr-HR" b="1" dirty="0" smtClean="0"/>
              <a:t> Zagrebačka županija</a:t>
            </a:r>
            <a:endParaRPr lang="hr-HR" b="1" dirty="0"/>
          </a:p>
          <a:p>
            <a:r>
              <a:rPr lang="hr-HR" dirty="0" smtClean="0"/>
              <a:t>Ukupna vrijednost projekta: </a:t>
            </a:r>
            <a:r>
              <a:rPr lang="hr-HR" b="1" dirty="0"/>
              <a:t>513.790,51 </a:t>
            </a:r>
            <a:r>
              <a:rPr lang="hr-HR" b="1" dirty="0" smtClean="0"/>
              <a:t>HRK</a:t>
            </a:r>
            <a:r>
              <a:rPr lang="hr-HR" dirty="0" smtClean="0"/>
              <a:t> </a:t>
            </a:r>
          </a:p>
          <a:p>
            <a:r>
              <a:rPr lang="hr-HR" dirty="0" smtClean="0"/>
              <a:t>Rezultati: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10 Programa </a:t>
            </a:r>
            <a:r>
              <a:rPr lang="hr-HR" dirty="0"/>
              <a:t>izobrazbe za održivi </a:t>
            </a:r>
            <a:r>
              <a:rPr lang="hr-HR" dirty="0" smtClean="0"/>
              <a:t>lokalni razvoj je provedeno: Mala </a:t>
            </a:r>
            <a:r>
              <a:rPr lang="hr-HR" dirty="0"/>
              <a:t>škola održivoga </a:t>
            </a:r>
            <a:r>
              <a:rPr lang="hr-HR" dirty="0" smtClean="0"/>
              <a:t>razvoja, Ekološko vrtlarenje, Zdrava </a:t>
            </a:r>
            <a:r>
              <a:rPr lang="hr-HR" dirty="0"/>
              <a:t>prehrana i održiva </a:t>
            </a:r>
            <a:r>
              <a:rPr lang="hr-HR" dirty="0" smtClean="0"/>
              <a:t>potrošnja, Recikliranje </a:t>
            </a:r>
            <a:r>
              <a:rPr lang="hr-HR" dirty="0"/>
              <a:t>plastičnih vrećica papira i </a:t>
            </a:r>
            <a:r>
              <a:rPr lang="hr-HR" dirty="0" smtClean="0"/>
              <a:t>odjeće, </a:t>
            </a:r>
            <a:r>
              <a:rPr lang="hr-HR" dirty="0" err="1" smtClean="0"/>
              <a:t>Filcanje</a:t>
            </a:r>
            <a:r>
              <a:rPr lang="hr-HR" dirty="0" smtClean="0"/>
              <a:t> vune, Kozmetika </a:t>
            </a:r>
            <a:r>
              <a:rPr lang="hr-HR" dirty="0"/>
              <a:t>iz </a:t>
            </a:r>
            <a:r>
              <a:rPr lang="hr-HR" dirty="0" smtClean="0"/>
              <a:t>vlastite kuhinje, Radionica </a:t>
            </a:r>
            <a:r>
              <a:rPr lang="hr-HR" dirty="0"/>
              <a:t>izrade kućica za </a:t>
            </a:r>
            <a:r>
              <a:rPr lang="hr-HR" dirty="0" smtClean="0"/>
              <a:t>ptice, Radionica </a:t>
            </a:r>
            <a:r>
              <a:rPr lang="hr-HR" dirty="0"/>
              <a:t>izrade hotela za </a:t>
            </a:r>
            <a:r>
              <a:rPr lang="hr-HR" dirty="0" smtClean="0"/>
              <a:t>kukce, Radionica </a:t>
            </a:r>
            <a:r>
              <a:rPr lang="hr-HR" dirty="0"/>
              <a:t>izrade hranilica za </a:t>
            </a:r>
            <a:r>
              <a:rPr lang="hr-HR" dirty="0" smtClean="0"/>
              <a:t>ptice, </a:t>
            </a:r>
            <a:r>
              <a:rPr lang="hr-HR" dirty="0"/>
              <a:t>Od ideje do održivog </a:t>
            </a:r>
            <a:r>
              <a:rPr lang="hr-HR" dirty="0" smtClean="0"/>
              <a:t>projekta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održane su i </a:t>
            </a:r>
            <a:r>
              <a:rPr lang="hr-HR" dirty="0"/>
              <a:t>k</a:t>
            </a:r>
            <a:r>
              <a:rPr lang="hr-HR" dirty="0" smtClean="0"/>
              <a:t>azališne </a:t>
            </a:r>
            <a:r>
              <a:rPr lang="hr-HR" dirty="0"/>
              <a:t>predstave na temu </a:t>
            </a:r>
            <a:r>
              <a:rPr lang="hr-HR" dirty="0" smtClean="0"/>
              <a:t>održivoga razvoja „AUT”, pokazne radionice, volonterska </a:t>
            </a:r>
            <a:r>
              <a:rPr lang="hr-HR" dirty="0"/>
              <a:t>akcija sadnje </a:t>
            </a:r>
            <a:r>
              <a:rPr lang="hr-HR" dirty="0" smtClean="0"/>
              <a:t>drveća, predavanje na temu </a:t>
            </a:r>
            <a:r>
              <a:rPr lang="hr-HR" dirty="0"/>
              <a:t>održivog </a:t>
            </a:r>
            <a:r>
              <a:rPr lang="hr-HR" dirty="0" smtClean="0"/>
              <a:t>razvoja, studijsko putovanje, Info </a:t>
            </a:r>
            <a:r>
              <a:rPr lang="hr-HR" dirty="0"/>
              <a:t>dani održivoga </a:t>
            </a:r>
            <a:r>
              <a:rPr lang="hr-HR" dirty="0" smtClean="0"/>
              <a:t>razvoja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u</a:t>
            </a:r>
            <a:r>
              <a:rPr lang="hr-HR" dirty="0" smtClean="0"/>
              <a:t> projektu je sudjelovalo 228 učenika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304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1EF33-30EF-3741-AD05-376D4AB9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200" dirty="0" smtClean="0">
                <a:solidFill>
                  <a:srgbClr val="E30613"/>
                </a:solidFill>
              </a:rPr>
              <a:t>Izviđački koraci za održivi razvoj</a:t>
            </a:r>
            <a:endParaRPr lang="sr-Latn-RS" sz="3200" dirty="0">
              <a:solidFill>
                <a:srgbClr val="E3061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B976982-BA8B-084E-9500-2ECCF3E85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245" y="1105989"/>
            <a:ext cx="8201844" cy="4833257"/>
          </a:xfrm>
        </p:spPr>
        <p:txBody>
          <a:bodyPr>
            <a:normAutofit/>
          </a:bodyPr>
          <a:lstStyle/>
          <a:p>
            <a:r>
              <a:rPr lang="hr-HR" dirty="0" smtClean="0"/>
              <a:t>Prijavitelj: </a:t>
            </a:r>
            <a:r>
              <a:rPr lang="hr-HR" b="1" dirty="0" smtClean="0"/>
              <a:t>Izviđački klub Javor Osijek</a:t>
            </a:r>
          </a:p>
          <a:p>
            <a:r>
              <a:rPr lang="hr-HR" dirty="0" smtClean="0"/>
              <a:t>Partner(i): </a:t>
            </a:r>
            <a:r>
              <a:rPr lang="hr-HR" b="1" dirty="0" smtClean="0"/>
              <a:t>OŠ Frane Krste Frankopana, </a:t>
            </a:r>
            <a:r>
              <a:rPr lang="en-US" b="1" dirty="0" smtClean="0"/>
              <a:t>Osijek, </a:t>
            </a:r>
            <a:r>
              <a:rPr lang="hr-HR" b="1" dirty="0" smtClean="0"/>
              <a:t>Tehnička škola i prirodoslovna gimnazija Ruđera Boškovića, Osijek, Fakultet za odgojne i obrazovne znanosti, Sveučilište Josipa Jurja Strossmayera u Osijeku</a:t>
            </a:r>
          </a:p>
          <a:p>
            <a:r>
              <a:rPr lang="hr-HR" dirty="0" smtClean="0"/>
              <a:t>Zemljopisno područje: </a:t>
            </a:r>
            <a:r>
              <a:rPr lang="hr-HR" b="1" dirty="0"/>
              <a:t>Republika </a:t>
            </a:r>
            <a:r>
              <a:rPr lang="hr-HR" b="1" dirty="0" smtClean="0"/>
              <a:t>Hrvatska; Osječko-baranjska županija </a:t>
            </a:r>
            <a:r>
              <a:rPr lang="hr-HR" dirty="0" smtClean="0"/>
              <a:t>Ukupna vrijednost projekta: </a:t>
            </a:r>
            <a:r>
              <a:rPr lang="hr-HR" b="1" dirty="0" smtClean="0"/>
              <a:t>568.937,79 HRK</a:t>
            </a:r>
          </a:p>
          <a:p>
            <a:r>
              <a:rPr lang="hr-HR" dirty="0" smtClean="0"/>
              <a:t>Rezultati: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unaprjeđena </a:t>
            </a:r>
            <a:r>
              <a:rPr lang="hr-HR" dirty="0"/>
              <a:t>znanja i vještine mladih o održivom razvoju na temelju izviđačkih načela i metoda </a:t>
            </a:r>
            <a:r>
              <a:rPr lang="hr-HR" dirty="0" smtClean="0"/>
              <a:t>rada: 29 edukativnih radionica s 527 sudionika; radionice mjerenja čistoće vode te o jednakosti i prihvaćanju; posjeti primjerima dobre prakse (Izviđački kamp Rakov Jarak </a:t>
            </a:r>
            <a:r>
              <a:rPr lang="hr-HR" dirty="0" err="1" smtClean="0"/>
              <a:t>Fužine</a:t>
            </a:r>
            <a:r>
              <a:rPr lang="hr-HR" dirty="0" smtClean="0"/>
              <a:t>, Kamp Kopačevo Zlatna školjka, Zlatna greda,  PP </a:t>
            </a:r>
            <a:r>
              <a:rPr lang="hr-HR" dirty="0"/>
              <a:t>M</a:t>
            </a:r>
            <a:r>
              <a:rPr lang="hr-HR" dirty="0" smtClean="0"/>
              <a:t>edvednica)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podignuta </a:t>
            </a:r>
            <a:r>
              <a:rPr lang="hr-HR" dirty="0"/>
              <a:t>svijest među djecom i mladima o dobrobiti volontiranja kako za lokalnu zajednicu, tako i za osobni </a:t>
            </a:r>
            <a:r>
              <a:rPr lang="hr-HR" dirty="0" smtClean="0"/>
              <a:t>razvoj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779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1EF33-30EF-3741-AD05-376D4AB9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200" dirty="0" smtClean="0">
                <a:solidFill>
                  <a:srgbClr val="E30613"/>
                </a:solidFill>
              </a:rPr>
              <a:t>STEaM Lika – obrazovanjem do održivog razvoja</a:t>
            </a:r>
            <a:endParaRPr lang="sr-Latn-RS" sz="3200" dirty="0">
              <a:solidFill>
                <a:srgbClr val="E3061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B976982-BA8B-084E-9500-2ECCF3E85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245" y="1463040"/>
            <a:ext cx="8201844" cy="4502331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Prijavitelj: </a:t>
            </a:r>
            <a:r>
              <a:rPr lang="hr-HR" b="1" dirty="0" smtClean="0"/>
              <a:t>ZIR – zajednica i razvoj</a:t>
            </a:r>
          </a:p>
          <a:p>
            <a:r>
              <a:rPr lang="hr-HR" dirty="0" smtClean="0"/>
              <a:t>Partner(i): </a:t>
            </a:r>
            <a:r>
              <a:rPr lang="hr-HR" b="1" dirty="0" smtClean="0"/>
              <a:t>OŠ dr. Jure </a:t>
            </a:r>
            <a:r>
              <a:rPr lang="hr-HR" b="1" dirty="0" err="1" smtClean="0"/>
              <a:t>Turića</a:t>
            </a:r>
            <a:r>
              <a:rPr lang="hr-HR" b="1" dirty="0" smtClean="0"/>
              <a:t>, Centar za civilne inicijative, Speleološko društvo Velebit</a:t>
            </a:r>
          </a:p>
          <a:p>
            <a:r>
              <a:rPr lang="hr-HR" dirty="0" smtClean="0"/>
              <a:t>Zemljopisno područje: </a:t>
            </a:r>
            <a:r>
              <a:rPr lang="hr-HR" b="1" dirty="0"/>
              <a:t>Republika </a:t>
            </a:r>
            <a:r>
              <a:rPr lang="hr-HR" b="1" dirty="0" smtClean="0"/>
              <a:t>Hrvatska; Ličko–senjska županija </a:t>
            </a:r>
            <a:endParaRPr lang="hr-HR" b="1" dirty="0"/>
          </a:p>
          <a:p>
            <a:r>
              <a:rPr lang="hr-HR" dirty="0" smtClean="0"/>
              <a:t>Ukupna vrijednost projekta: </a:t>
            </a:r>
            <a:r>
              <a:rPr lang="hr-HR" b="1" dirty="0"/>
              <a:t>315.330,36 </a:t>
            </a:r>
            <a:r>
              <a:rPr lang="hr-HR" b="1" dirty="0" smtClean="0"/>
              <a:t> HRK</a:t>
            </a:r>
          </a:p>
          <a:p>
            <a:r>
              <a:rPr lang="hr-HR" dirty="0" smtClean="0"/>
              <a:t>Rezultati: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proveden obrazovni program </a:t>
            </a:r>
            <a:r>
              <a:rPr lang="hr-HR" dirty="0"/>
              <a:t>STEAM Lika </a:t>
            </a:r>
            <a:r>
              <a:rPr lang="hr-HR" dirty="0" smtClean="0"/>
              <a:t>na temu „Kretanje”, te radionice i terenske radionice:  Snalazim </a:t>
            </a:r>
            <a:r>
              <a:rPr lang="hr-HR" dirty="0"/>
              <a:t>se u </a:t>
            </a:r>
            <a:r>
              <a:rPr lang="hr-HR" dirty="0" smtClean="0"/>
              <a:t>prirodi, Učim </a:t>
            </a:r>
            <a:r>
              <a:rPr lang="hr-HR" dirty="0"/>
              <a:t>o </a:t>
            </a:r>
            <a:r>
              <a:rPr lang="hr-HR" dirty="0" smtClean="0"/>
              <a:t>održivosti, Hidrologija</a:t>
            </a:r>
            <a:r>
              <a:rPr lang="hr-HR" dirty="0"/>
              <a:t>, Živi svijet i Robotika </a:t>
            </a: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r</a:t>
            </a:r>
            <a:r>
              <a:rPr lang="hr-HR" dirty="0" smtClean="0"/>
              <a:t>adionice </a:t>
            </a:r>
            <a:r>
              <a:rPr lang="hr-HR" dirty="0"/>
              <a:t>je prošlo 193 </a:t>
            </a:r>
            <a:r>
              <a:rPr lang="hr-HR" dirty="0" smtClean="0"/>
              <a:t>učenika, a </a:t>
            </a:r>
            <a:r>
              <a:rPr lang="hr-HR" dirty="0"/>
              <a:t>obrazovano </a:t>
            </a:r>
            <a:r>
              <a:rPr lang="hr-HR" dirty="0" smtClean="0"/>
              <a:t>je i </a:t>
            </a:r>
            <a:r>
              <a:rPr lang="hr-HR" dirty="0"/>
              <a:t>25 </a:t>
            </a:r>
            <a:r>
              <a:rPr lang="hr-HR" dirty="0" smtClean="0"/>
              <a:t>nastavnika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izrađen je priručnik „Terenska </a:t>
            </a:r>
            <a:r>
              <a:rPr lang="hr-HR" dirty="0"/>
              <a:t>nastava u suvremenom </a:t>
            </a:r>
            <a:r>
              <a:rPr lang="hr-HR" dirty="0" smtClean="0"/>
              <a:t>obrazovanju”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t</a:t>
            </a:r>
            <a:r>
              <a:rPr lang="hr-HR" dirty="0" smtClean="0"/>
              <a:t>akođer su izrađeni filmski i video </a:t>
            </a:r>
            <a:r>
              <a:rPr lang="hr-HR" dirty="0" err="1" smtClean="0"/>
              <a:t>uratci</a:t>
            </a:r>
            <a:r>
              <a:rPr lang="hr-HR" dirty="0" smtClean="0"/>
              <a:t>: kratki </a:t>
            </a:r>
            <a:r>
              <a:rPr lang="hr-HR" dirty="0"/>
              <a:t>video film </a:t>
            </a:r>
            <a:r>
              <a:rPr lang="hr-HR" dirty="0" smtClean="0"/>
              <a:t>„Kretanje </a:t>
            </a:r>
            <a:r>
              <a:rPr lang="hr-HR" dirty="0"/>
              <a:t>u živom svijetu“, </a:t>
            </a:r>
            <a:r>
              <a:rPr lang="hr-HR" dirty="0" smtClean="0"/>
              <a:t>film </a:t>
            </a:r>
            <a:r>
              <a:rPr lang="hr-HR" dirty="0"/>
              <a:t>„Živi svijet na </a:t>
            </a:r>
            <a:r>
              <a:rPr lang="hr-HR" dirty="0" smtClean="0"/>
              <a:t>travnjacima”, video </a:t>
            </a:r>
            <a:r>
              <a:rPr lang="hr-HR" dirty="0"/>
              <a:t>„</a:t>
            </a:r>
            <a:r>
              <a:rPr lang="hr-HR" dirty="0" smtClean="0"/>
              <a:t>Robotika”, video </a:t>
            </a:r>
            <a:r>
              <a:rPr lang="hr-HR" dirty="0"/>
              <a:t>zapis „Hidrologija“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o</a:t>
            </a:r>
            <a:r>
              <a:rPr lang="hr-HR" dirty="0" smtClean="0"/>
              <a:t>držana je Smotra </a:t>
            </a:r>
            <a:r>
              <a:rPr lang="hr-HR" dirty="0"/>
              <a:t>udruga „Planet zemlja- Lika mjesto gdje živimo“ na kojoj je sudjelovalo 340 </a:t>
            </a:r>
            <a:r>
              <a:rPr lang="hr-HR" dirty="0" smtClean="0"/>
              <a:t>učenika</a:t>
            </a:r>
          </a:p>
          <a:p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571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1EF33-30EF-3741-AD05-376D4AB9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200" dirty="0" smtClean="0">
                <a:solidFill>
                  <a:srgbClr val="E30613"/>
                </a:solidFill>
              </a:rPr>
              <a:t>Promicanje obrazovnog programa održivog razvoja u OŠ Brestje</a:t>
            </a:r>
            <a:endParaRPr lang="sr-Latn-RS" sz="3200" dirty="0">
              <a:solidFill>
                <a:srgbClr val="E3061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B976982-BA8B-084E-9500-2ECCF3E85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245" y="1817460"/>
            <a:ext cx="8201844" cy="3944489"/>
          </a:xfrm>
        </p:spPr>
        <p:txBody>
          <a:bodyPr>
            <a:normAutofit/>
          </a:bodyPr>
          <a:lstStyle/>
          <a:p>
            <a:r>
              <a:rPr lang="hr-HR" dirty="0" smtClean="0"/>
              <a:t>Prijavitelj: </a:t>
            </a:r>
            <a:r>
              <a:rPr lang="hr-HR" b="1" dirty="0" smtClean="0"/>
              <a:t>Udruga „GRAD”</a:t>
            </a:r>
          </a:p>
          <a:p>
            <a:r>
              <a:rPr lang="hr-HR" dirty="0" smtClean="0"/>
              <a:t>Partner(i): </a:t>
            </a:r>
            <a:r>
              <a:rPr lang="hr-HR" b="1" dirty="0" smtClean="0"/>
              <a:t>OŠ </a:t>
            </a:r>
            <a:r>
              <a:rPr lang="hr-HR" b="1" dirty="0" err="1" smtClean="0"/>
              <a:t>Brestje</a:t>
            </a:r>
            <a:r>
              <a:rPr lang="en-US" b="1" dirty="0" smtClean="0"/>
              <a:t>, </a:t>
            </a:r>
            <a:r>
              <a:rPr lang="en-US" b="1" dirty="0" err="1" smtClean="0"/>
              <a:t>Sesvete</a:t>
            </a:r>
            <a:r>
              <a:rPr lang="en-US" b="1" dirty="0" smtClean="0"/>
              <a:t> - Zagreb</a:t>
            </a:r>
            <a:endParaRPr lang="hr-HR" b="1" dirty="0" smtClean="0"/>
          </a:p>
          <a:p>
            <a:r>
              <a:rPr lang="hr-HR" dirty="0" smtClean="0"/>
              <a:t>Zemljopisno područje: </a:t>
            </a:r>
            <a:r>
              <a:rPr lang="hr-HR" b="1" dirty="0" smtClean="0"/>
              <a:t>Grad Zagreb</a:t>
            </a:r>
            <a:endParaRPr lang="hr-HR" b="1" dirty="0"/>
          </a:p>
          <a:p>
            <a:r>
              <a:rPr lang="hr-HR" dirty="0" smtClean="0"/>
              <a:t>Ukupna vrijednost projekta: </a:t>
            </a:r>
            <a:r>
              <a:rPr lang="hr-HR" b="1" dirty="0" smtClean="0"/>
              <a:t>300.051,81 HRK</a:t>
            </a:r>
          </a:p>
          <a:p>
            <a:r>
              <a:rPr lang="hr-HR" dirty="0" smtClean="0"/>
              <a:t>Rezultati: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u</a:t>
            </a:r>
            <a:r>
              <a:rPr lang="hr-HR" dirty="0" smtClean="0"/>
              <a:t>čenici </a:t>
            </a:r>
            <a:r>
              <a:rPr lang="hr-HR" dirty="0"/>
              <a:t>od 5. do 8. razreda OŠ </a:t>
            </a:r>
            <a:r>
              <a:rPr lang="hr-HR" dirty="0" err="1"/>
              <a:t>Brestje</a:t>
            </a:r>
            <a:r>
              <a:rPr lang="hr-HR" dirty="0"/>
              <a:t> </a:t>
            </a:r>
            <a:r>
              <a:rPr lang="hr-HR" dirty="0" smtClean="0"/>
              <a:t>(454</a:t>
            </a:r>
            <a:r>
              <a:rPr lang="hr-HR" dirty="0"/>
              <a:t>) </a:t>
            </a:r>
            <a:r>
              <a:rPr lang="hr-HR" dirty="0" smtClean="0"/>
              <a:t>razvili </a:t>
            </a:r>
            <a:r>
              <a:rPr lang="hr-HR" dirty="0"/>
              <a:t>kompetencije i unaprijedili svoje znanje o održivom razvoju te podignuli svijest o važnosti očuvanja okoliša </a:t>
            </a: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52 pripadnika nastavnog osoblja </a:t>
            </a:r>
            <a:r>
              <a:rPr lang="hr-HR" dirty="0" smtClean="0"/>
              <a:t>ojačalo </a:t>
            </a:r>
            <a:r>
              <a:rPr lang="hr-HR" dirty="0"/>
              <a:t>je kapacitete za razvijanje kompetencija djece i mladih na području održivog </a:t>
            </a:r>
            <a:r>
              <a:rPr lang="hr-HR" dirty="0" smtClean="0"/>
              <a:t>razvoja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o</a:t>
            </a:r>
            <a:r>
              <a:rPr lang="hr-HR" dirty="0" smtClean="0"/>
              <a:t>držana predavanja i debate na temu obnovljivih izvora energije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45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1EF33-30EF-3741-AD05-376D4AB9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200" dirty="0" smtClean="0">
                <a:solidFill>
                  <a:srgbClr val="E30613"/>
                </a:solidFill>
              </a:rPr>
              <a:t>Sinergija tradicije i baštine za održivu zelenu budućnost </a:t>
            </a:r>
            <a:endParaRPr lang="sr-Latn-RS" sz="3200" dirty="0">
              <a:solidFill>
                <a:srgbClr val="E3061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B976982-BA8B-084E-9500-2ECCF3E85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245" y="1454331"/>
            <a:ext cx="8201844" cy="4528457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Prijavitelj: </a:t>
            </a:r>
            <a:r>
              <a:rPr lang="hr-HR" b="1" dirty="0" smtClean="0"/>
              <a:t>Kulturna udruga </a:t>
            </a:r>
            <a:r>
              <a:rPr lang="hr-HR" b="1" dirty="0" err="1" smtClean="0"/>
              <a:t>Kreativa</a:t>
            </a:r>
            <a:r>
              <a:rPr lang="hr-HR" b="1" dirty="0" smtClean="0"/>
              <a:t>, </a:t>
            </a:r>
            <a:r>
              <a:rPr lang="hr-HR" b="1" dirty="0" err="1" smtClean="0"/>
              <a:t>Edukativa</a:t>
            </a:r>
            <a:r>
              <a:rPr lang="hr-HR" b="1" dirty="0" smtClean="0"/>
              <a:t>, Aktiva - </a:t>
            </a:r>
            <a:r>
              <a:rPr lang="hr-HR" b="1" dirty="0" err="1" smtClean="0"/>
              <a:t>KrEdA</a:t>
            </a:r>
            <a:endParaRPr lang="hr-HR" b="1" dirty="0" smtClean="0"/>
          </a:p>
          <a:p>
            <a:r>
              <a:rPr lang="hr-HR" dirty="0" smtClean="0"/>
              <a:t>Partner(i): </a:t>
            </a:r>
            <a:r>
              <a:rPr lang="hr-HR" b="1" dirty="0" smtClean="0"/>
              <a:t>Općina Suhopolje, OŠ Suhopolje </a:t>
            </a:r>
          </a:p>
          <a:p>
            <a:r>
              <a:rPr lang="hr-HR" dirty="0" smtClean="0"/>
              <a:t>Zemljopisno područje: </a:t>
            </a:r>
            <a:r>
              <a:rPr lang="hr-HR" b="1" dirty="0"/>
              <a:t>Republika </a:t>
            </a:r>
            <a:r>
              <a:rPr lang="hr-HR" b="1" dirty="0" smtClean="0"/>
              <a:t>Hrvatska; Virovitičko–podravska županija </a:t>
            </a:r>
            <a:endParaRPr lang="hr-HR" b="1" dirty="0"/>
          </a:p>
          <a:p>
            <a:r>
              <a:rPr lang="hr-HR" dirty="0" smtClean="0"/>
              <a:t>Ukupna vrijednost </a:t>
            </a:r>
            <a:r>
              <a:rPr lang="hr-HR" dirty="0"/>
              <a:t>projekta</a:t>
            </a:r>
            <a:r>
              <a:rPr lang="hr-HR" dirty="0" smtClean="0"/>
              <a:t>:</a:t>
            </a:r>
            <a:r>
              <a:rPr lang="en-US" dirty="0" smtClean="0"/>
              <a:t> </a:t>
            </a:r>
            <a:r>
              <a:rPr lang="hr-HR" b="1" dirty="0" smtClean="0"/>
              <a:t>502.119,95 </a:t>
            </a:r>
            <a:r>
              <a:rPr lang="hr-HR" b="1" dirty="0"/>
              <a:t>HRK</a:t>
            </a:r>
            <a:endParaRPr lang="hr-HR" b="1" dirty="0" smtClean="0"/>
          </a:p>
          <a:p>
            <a:r>
              <a:rPr lang="hr-HR" dirty="0" smtClean="0"/>
              <a:t>Rezultati: </a:t>
            </a: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/>
              <a:t>p</a:t>
            </a:r>
            <a:r>
              <a:rPr lang="hr-HR" dirty="0" smtClean="0"/>
              <a:t>rojektom </a:t>
            </a:r>
            <a:r>
              <a:rPr lang="hr-HR" dirty="0"/>
              <a:t>se podigla svijest stanovništva o održivom razvoju kroz partnerstvo organizacije civilnog društva sa školom i lokalnom zajednicom u svrhu ekonomske i socijalne kohezije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/>
              <a:t>o</a:t>
            </a:r>
            <a:r>
              <a:rPr lang="hr-HR" dirty="0" smtClean="0"/>
              <a:t>rganizacijom </a:t>
            </a:r>
            <a:r>
              <a:rPr lang="hr-HR" dirty="0"/>
              <a:t>niza edukativnih aktivnosti ciljane su skupine educirane o važnim temama održivog razvoja i njihovom uključivanju u konkretne aktivnosti ostvarivanja održivog razvoja u Općini Suhopolje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/>
              <a:t>p</a:t>
            </a:r>
            <a:r>
              <a:rPr lang="hr-HR" dirty="0" smtClean="0"/>
              <a:t>osađeni </a:t>
            </a:r>
            <a:r>
              <a:rPr lang="hr-HR" dirty="0"/>
              <a:t>su novi drvoredi, adaptirana vanjska učionica kod Osnovne škole Suhopolje, organizirana je nova manifestacija 'Dani oraha', izdana </a:t>
            </a:r>
            <a:r>
              <a:rPr lang="hr-HR" dirty="0" err="1"/>
              <a:t>Omamina</a:t>
            </a:r>
            <a:r>
              <a:rPr lang="hr-HR" dirty="0"/>
              <a:t> kuharica – Orah, kao  i turistička brošura o Crkvi svete Terezije </a:t>
            </a:r>
            <a:r>
              <a:rPr lang="hr-HR" dirty="0" err="1"/>
              <a:t>Avilske</a:t>
            </a:r>
            <a:r>
              <a:rPr lang="hr-HR" dirty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/>
              <a:t>o</a:t>
            </a:r>
            <a:r>
              <a:rPr lang="hr-HR" dirty="0" smtClean="0"/>
              <a:t>snivanje </a:t>
            </a:r>
            <a:r>
              <a:rPr lang="hr-HR" dirty="0"/>
              <a:t>i rad Povjerenstva za održivi razvoj Općine Suhopolje</a:t>
            </a:r>
          </a:p>
        </p:txBody>
      </p:sp>
    </p:spTree>
    <p:extLst>
      <p:ext uri="{BB962C8B-B14F-4D97-AF65-F5344CB8AC3E}">
        <p14:creationId xmlns:p14="http://schemas.microsoft.com/office/powerpoint/2010/main" val="531744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1EF33-30EF-3741-AD05-376D4AB99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45" y="188596"/>
            <a:ext cx="8201244" cy="1331052"/>
          </a:xfrm>
        </p:spPr>
        <p:txBody>
          <a:bodyPr>
            <a:noAutofit/>
          </a:bodyPr>
          <a:lstStyle/>
          <a:p>
            <a:r>
              <a:rPr lang="sr-Latn-RS" sz="3000" dirty="0" smtClean="0">
                <a:solidFill>
                  <a:srgbClr val="E30613"/>
                </a:solidFill>
              </a:rPr>
              <a:t>Budućnost počinje danas: jačanje znanja i vještina mladih za izgradnju održivih lokalnih zajednica</a:t>
            </a:r>
            <a:endParaRPr lang="sr-Latn-RS" sz="3000" dirty="0">
              <a:solidFill>
                <a:srgbClr val="E3061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B976982-BA8B-084E-9500-2ECCF3E85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245" y="1680754"/>
            <a:ext cx="8201844" cy="4563292"/>
          </a:xfrm>
        </p:spPr>
        <p:txBody>
          <a:bodyPr>
            <a:normAutofit fontScale="62500" lnSpcReduction="20000"/>
          </a:bodyPr>
          <a:lstStyle/>
          <a:p>
            <a:r>
              <a:rPr lang="hr-HR" sz="2400" dirty="0" smtClean="0"/>
              <a:t>Prijavitelj: </a:t>
            </a:r>
            <a:r>
              <a:rPr lang="hr-HR" sz="2400" b="1" dirty="0" smtClean="0"/>
              <a:t>Mreža udruga </a:t>
            </a:r>
            <a:r>
              <a:rPr lang="hr-HR" sz="2400" b="1" dirty="0" err="1" smtClean="0"/>
              <a:t>Zagor</a:t>
            </a:r>
            <a:endParaRPr lang="hr-HR" sz="2400" b="1" dirty="0" smtClean="0"/>
          </a:p>
          <a:p>
            <a:r>
              <a:rPr lang="hr-HR" sz="2400" dirty="0" smtClean="0"/>
              <a:t>Partner(i): </a:t>
            </a:r>
            <a:r>
              <a:rPr lang="hr-HR" sz="2400" b="1" dirty="0" smtClean="0"/>
              <a:t>Gimnazija Antuna Gustava Matoša, Zabok, SŠ Pregrada, SŠ Zlatar, SŠ </a:t>
            </a:r>
            <a:r>
              <a:rPr lang="hr-HR" sz="2400" b="1" dirty="0" err="1" smtClean="0"/>
              <a:t>Bedekovčina</a:t>
            </a:r>
            <a:r>
              <a:rPr lang="hr-HR" sz="2400" b="1" dirty="0" smtClean="0"/>
              <a:t>, LAG Zagorje – Sutla, Zagorska sela, Zelena akcija Hrvatska, Zagreb, Krapinsko – zagorska županija</a:t>
            </a:r>
          </a:p>
          <a:p>
            <a:r>
              <a:rPr lang="hr-HR" sz="2400" dirty="0" smtClean="0"/>
              <a:t>Zemljopisno područje: </a:t>
            </a:r>
            <a:r>
              <a:rPr lang="hr-HR" sz="2400" b="1" dirty="0" smtClean="0"/>
              <a:t>Krapinsko–zagorska županija, Republika Hrvatska, Republika Portugal</a:t>
            </a:r>
            <a:endParaRPr lang="hr-HR" sz="2400" b="1" dirty="0"/>
          </a:p>
          <a:p>
            <a:r>
              <a:rPr lang="hr-HR" sz="2400" dirty="0" smtClean="0"/>
              <a:t>Ukupna vrijednost projekta: </a:t>
            </a:r>
            <a:r>
              <a:rPr lang="hr-HR" sz="2400" b="1" dirty="0" smtClean="0"/>
              <a:t>1.208.267,44 HRK</a:t>
            </a:r>
            <a:r>
              <a:rPr lang="hr-HR" sz="2400" dirty="0" smtClean="0"/>
              <a:t> </a:t>
            </a:r>
          </a:p>
          <a:p>
            <a:r>
              <a:rPr lang="hr-HR" sz="2400" dirty="0" smtClean="0"/>
              <a:t>Rezultati: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chemeClr val="bg1">
                    <a:lumMod val="65000"/>
                  </a:schemeClr>
                </a:solidFill>
              </a:rPr>
              <a:t>provedena su 3 programa neformalnog obrazovanja: Ekologija i održivi razvoj, Društvena pravednost i aktivizam i Volonterski program kroz 48 interaktivnih radionica u 4 škole, uključujući teme gospodarenja otpadom, izrade solarnih kolektora i energetike, klimatskih promjena, transporta i održivog prometnog sustava, volontiranja i zakonske podloge, stavove, stereotipe, komunikaciju i motivaciju, školski volonterski klub i program, izrade plana volonterske akcije, ljudskih prava i ravnopravnosti spolova, društvene pravednosti i ekonomskog blagostanja, demokracije i održive javne politike, migracije i mirotvorstva.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chemeClr val="bg1">
                    <a:lumMod val="65000"/>
                  </a:schemeClr>
                </a:solidFill>
              </a:rPr>
              <a:t>mladi su osmislili i proveli svoje </a:t>
            </a:r>
            <a:r>
              <a:rPr lang="hr-HR" sz="2400" dirty="0">
                <a:solidFill>
                  <a:schemeClr val="bg1">
                    <a:lumMod val="65000"/>
                  </a:schemeClr>
                </a:solidFill>
              </a:rPr>
              <a:t>volonterske akcije u svojim </a:t>
            </a:r>
            <a:r>
              <a:rPr lang="hr-HR" sz="2400" dirty="0" smtClean="0">
                <a:solidFill>
                  <a:schemeClr val="bg1">
                    <a:lumMod val="65000"/>
                  </a:schemeClr>
                </a:solidFill>
              </a:rPr>
              <a:t>sredinama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>
                    <a:lumMod val="65000"/>
                  </a:schemeClr>
                </a:solidFill>
              </a:rPr>
              <a:t>o</a:t>
            </a:r>
            <a:r>
              <a:rPr lang="hr-HR" sz="2400" dirty="0" smtClean="0">
                <a:solidFill>
                  <a:schemeClr val="bg1">
                    <a:lumMod val="65000"/>
                  </a:schemeClr>
                </a:solidFill>
              </a:rPr>
              <a:t>rganizirano je i provedeno </a:t>
            </a:r>
            <a:r>
              <a:rPr lang="hr-HR" sz="2400" dirty="0">
                <a:solidFill>
                  <a:schemeClr val="bg1">
                    <a:lumMod val="65000"/>
                  </a:schemeClr>
                </a:solidFill>
              </a:rPr>
              <a:t>6 </a:t>
            </a:r>
            <a:r>
              <a:rPr lang="hr-HR" sz="2400" dirty="0" smtClean="0">
                <a:solidFill>
                  <a:schemeClr val="bg1">
                    <a:lumMod val="65000"/>
                  </a:schemeClr>
                </a:solidFill>
              </a:rPr>
              <a:t>izložbi </a:t>
            </a:r>
            <a:r>
              <a:rPr lang="hr-HR" sz="2400" dirty="0">
                <a:solidFill>
                  <a:schemeClr val="bg1">
                    <a:lumMod val="65000"/>
                  </a:schemeClr>
                </a:solidFill>
              </a:rPr>
              <a:t>radova nastalih na likovnoj </a:t>
            </a:r>
            <a:r>
              <a:rPr lang="hr-HR" sz="2400" dirty="0" smtClean="0">
                <a:solidFill>
                  <a:schemeClr val="bg1">
                    <a:lumMod val="65000"/>
                  </a:schemeClr>
                </a:solidFill>
              </a:rPr>
              <a:t>koloniji, izrađena su 3 </a:t>
            </a:r>
            <a:r>
              <a:rPr lang="hr-HR" sz="2400" dirty="0">
                <a:solidFill>
                  <a:schemeClr val="bg1">
                    <a:lumMod val="65000"/>
                  </a:schemeClr>
                </a:solidFill>
              </a:rPr>
              <a:t>video </a:t>
            </a:r>
            <a:r>
              <a:rPr lang="hr-HR" sz="2400" dirty="0" smtClean="0">
                <a:solidFill>
                  <a:schemeClr val="bg1">
                    <a:lumMod val="65000"/>
                  </a:schemeClr>
                </a:solidFill>
              </a:rPr>
              <a:t>uratka osmišljena </a:t>
            </a:r>
            <a:r>
              <a:rPr lang="hr-HR" sz="2400" dirty="0">
                <a:solidFill>
                  <a:schemeClr val="bg1">
                    <a:lumMod val="65000"/>
                  </a:schemeClr>
                </a:solidFill>
              </a:rPr>
              <a:t>od strane mladih i projektnih partnera, </a:t>
            </a:r>
            <a:r>
              <a:rPr lang="hr-HR" sz="2400" dirty="0" smtClean="0">
                <a:solidFill>
                  <a:schemeClr val="bg1">
                    <a:lumMod val="65000"/>
                  </a:schemeClr>
                </a:solidFill>
              </a:rPr>
              <a:t>koji su </a:t>
            </a:r>
            <a:r>
              <a:rPr lang="hr-HR" sz="2400" dirty="0" err="1" smtClean="0">
                <a:solidFill>
                  <a:schemeClr val="bg1">
                    <a:lumMod val="65000"/>
                  </a:schemeClr>
                </a:solidFill>
              </a:rPr>
              <a:t>diseminirani</a:t>
            </a:r>
            <a:r>
              <a:rPr lang="hr-HR" sz="2400" dirty="0" smtClean="0">
                <a:solidFill>
                  <a:schemeClr val="bg1">
                    <a:lumMod val="65000"/>
                  </a:schemeClr>
                </a:solidFill>
              </a:rPr>
              <a:t> široj </a:t>
            </a:r>
            <a:r>
              <a:rPr lang="hr-HR" sz="2400" dirty="0">
                <a:solidFill>
                  <a:schemeClr val="bg1">
                    <a:lumMod val="65000"/>
                  </a:schemeClr>
                </a:solidFill>
              </a:rPr>
              <a:t>javnosti.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chemeClr val="bg1">
                    <a:lumMod val="65000"/>
                  </a:schemeClr>
                </a:solidFill>
              </a:rPr>
              <a:t>uređene su školske sobe za odmor i druženje učenika, školska dvorišta i tribine, park, postavljene su pametne klupe ispred škola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457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1EF33-30EF-3741-AD05-376D4AB9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200" dirty="0" smtClean="0">
                <a:solidFill>
                  <a:srgbClr val="E30613"/>
                </a:solidFill>
              </a:rPr>
              <a:t>Vrline znanja – ulaganje u ljude i zajednice</a:t>
            </a:r>
            <a:endParaRPr lang="sr-Latn-RS" sz="3200" dirty="0">
              <a:solidFill>
                <a:srgbClr val="E3061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B976982-BA8B-084E-9500-2ECCF3E85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245" y="1589317"/>
            <a:ext cx="8201844" cy="4515391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Prijavitelj: </a:t>
            </a:r>
            <a:r>
              <a:rPr lang="hr-HR" b="1" dirty="0" err="1" smtClean="0"/>
              <a:t>DKolektiv</a:t>
            </a:r>
            <a:endParaRPr lang="hr-HR" b="1" dirty="0" smtClean="0"/>
          </a:p>
          <a:p>
            <a:r>
              <a:rPr lang="hr-HR" dirty="0" smtClean="0"/>
              <a:t>Partner(i): </a:t>
            </a:r>
            <a:r>
              <a:rPr lang="hr-HR" b="1" dirty="0" smtClean="0"/>
              <a:t>Zaklada Slagalica, OŠ Antuna Gustava Matoša, Medicinska škola Osijek, Udruga za zaštitu prirode i okoliša Zeleni Osijek, Grad Osijek</a:t>
            </a:r>
          </a:p>
          <a:p>
            <a:r>
              <a:rPr lang="hr-HR" dirty="0" smtClean="0"/>
              <a:t>Zemljopisno područje: </a:t>
            </a:r>
            <a:r>
              <a:rPr lang="hr-HR" b="1" dirty="0" smtClean="0"/>
              <a:t>Slavonija i Baranja, Županije Osječko–baranjska županija, Vukovarsko–srijemska, Virovitičko–podravska i Požeško–slavonska </a:t>
            </a:r>
            <a:endParaRPr lang="hr-HR" b="1" dirty="0"/>
          </a:p>
          <a:p>
            <a:r>
              <a:rPr lang="hr-HR" dirty="0" smtClean="0"/>
              <a:t>Ukupna vrijednost projekta</a:t>
            </a:r>
            <a:r>
              <a:rPr lang="hr-HR" dirty="0"/>
              <a:t>: </a:t>
            </a:r>
            <a:r>
              <a:rPr lang="hr-HR" b="1" dirty="0"/>
              <a:t>1,299,738.43 </a:t>
            </a:r>
            <a:r>
              <a:rPr lang="hr-HR" b="1" dirty="0" smtClean="0"/>
              <a:t>HRK</a:t>
            </a:r>
          </a:p>
          <a:p>
            <a:r>
              <a:rPr lang="hr-HR" dirty="0" smtClean="0"/>
              <a:t>Rezultati: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</a:t>
            </a:r>
            <a:r>
              <a:rPr lang="hr-HR" dirty="0" smtClean="0"/>
              <a:t>ovećan društveni </a:t>
            </a:r>
            <a:r>
              <a:rPr lang="hr-HR" dirty="0"/>
              <a:t>angažman različitih dionika u 7 </a:t>
            </a:r>
            <a:r>
              <a:rPr lang="hr-HR" dirty="0" smtClean="0"/>
              <a:t>općina u </a:t>
            </a:r>
            <a:r>
              <a:rPr lang="hr-HR" dirty="0"/>
              <a:t>ruralnim sredinama Osječko-baranjske, Virovitičko-podravske i Požeško-slavonske </a:t>
            </a:r>
            <a:r>
              <a:rPr lang="hr-HR" dirty="0" smtClean="0"/>
              <a:t>županije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</a:t>
            </a:r>
            <a:r>
              <a:rPr lang="hr-HR" dirty="0" smtClean="0"/>
              <a:t>oboljšane sposobnosti </a:t>
            </a:r>
            <a:r>
              <a:rPr lang="hr-HR" dirty="0"/>
              <a:t>i kompetencije </a:t>
            </a:r>
            <a:r>
              <a:rPr lang="hr-HR" dirty="0" smtClean="0"/>
              <a:t>učenika, </a:t>
            </a:r>
            <a:r>
              <a:rPr lang="hr-HR" dirty="0"/>
              <a:t>nastavnika i predstavnika OCD-a, potrebnih za razumijevanje i dugoročno bavljenje pitanjima održivog </a:t>
            </a:r>
            <a:r>
              <a:rPr lang="hr-HR" dirty="0" smtClean="0"/>
              <a:t>razvoja kroz interaktivnu ljetnu školu i demo akademiju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</a:t>
            </a:r>
            <a:r>
              <a:rPr lang="hr-HR" dirty="0" smtClean="0"/>
              <a:t>romovirane vrijednosti </a:t>
            </a:r>
            <a:r>
              <a:rPr lang="hr-HR" dirty="0"/>
              <a:t>i načela održivog </a:t>
            </a:r>
            <a:r>
              <a:rPr lang="hr-HR" dirty="0" smtClean="0"/>
              <a:t>razvoja: </a:t>
            </a:r>
            <a:r>
              <a:rPr lang="hr-HR" dirty="0"/>
              <a:t>socijalna kohezija, demokratsko građanstvo i ljudska prava, zaštita okoliša i očuvanje dobara, ujednačen ruralni i urbani razvoj, osiguranje </a:t>
            </a:r>
            <a:r>
              <a:rPr lang="hr-HR" dirty="0" smtClean="0"/>
              <a:t>mira</a:t>
            </a:r>
          </a:p>
        </p:txBody>
      </p:sp>
    </p:spTree>
    <p:extLst>
      <p:ext uri="{BB962C8B-B14F-4D97-AF65-F5344CB8AC3E}">
        <p14:creationId xmlns:p14="http://schemas.microsoft.com/office/powerpoint/2010/main" val="3692307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1EF33-30EF-3741-AD05-376D4AB9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200" dirty="0" smtClean="0">
                <a:solidFill>
                  <a:srgbClr val="E30613"/>
                </a:solidFill>
              </a:rPr>
              <a:t>EdUTOPIJA21 – stvaramo održivu budućnost </a:t>
            </a:r>
            <a:endParaRPr lang="sr-Latn-RS" sz="3200" dirty="0">
              <a:solidFill>
                <a:srgbClr val="E3061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B976982-BA8B-084E-9500-2ECCF3E85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245" y="1489166"/>
            <a:ext cx="8201844" cy="4272783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Prijavitelj: </a:t>
            </a:r>
            <a:r>
              <a:rPr lang="hr-HR" b="1" dirty="0" smtClean="0"/>
              <a:t>Zelena mreža aktivističkih grupa (ZMAG)</a:t>
            </a:r>
          </a:p>
          <a:p>
            <a:r>
              <a:rPr lang="hr-HR" dirty="0" smtClean="0"/>
              <a:t>Partner(i): </a:t>
            </a:r>
            <a:r>
              <a:rPr lang="hr-HR" b="1" dirty="0" smtClean="0"/>
              <a:t>Grad Velika Gorica, OŠ Eugena Kumičića, Velika Gorica, OŠ Novo Čiče, Novo Čiče, Područna škola </a:t>
            </a:r>
            <a:r>
              <a:rPr lang="hr-HR" b="1" dirty="0" err="1" smtClean="0"/>
              <a:t>Lukavec</a:t>
            </a:r>
            <a:r>
              <a:rPr lang="hr-HR" b="1" dirty="0" smtClean="0"/>
              <a:t> (OŠ Eugena Kvaternika), Velika Gorica, Područna škola </a:t>
            </a:r>
            <a:r>
              <a:rPr lang="hr-HR" b="1" dirty="0" err="1" smtClean="0"/>
              <a:t>Dubranec</a:t>
            </a:r>
            <a:r>
              <a:rPr lang="hr-HR" b="1" dirty="0" smtClean="0"/>
              <a:t> </a:t>
            </a:r>
            <a:r>
              <a:rPr lang="hr-HR" b="1" dirty="0"/>
              <a:t>(OŠ Eugena Kvaternika</a:t>
            </a:r>
            <a:r>
              <a:rPr lang="hr-HR" b="1" dirty="0" smtClean="0"/>
              <a:t>), </a:t>
            </a:r>
            <a:r>
              <a:rPr lang="hr-HR" b="1" dirty="0" err="1" smtClean="0"/>
              <a:t>Dubranec</a:t>
            </a:r>
            <a:r>
              <a:rPr lang="hr-HR" b="1" dirty="0" smtClean="0"/>
              <a:t>, OŠ Eugena Kvaternika, Velika Gorica, OŠ </a:t>
            </a:r>
            <a:r>
              <a:rPr lang="hr-HR" b="1" dirty="0" err="1" smtClean="0"/>
              <a:t>Vukovina</a:t>
            </a:r>
            <a:r>
              <a:rPr lang="hr-HR" b="1" dirty="0" smtClean="0"/>
              <a:t> – PŠ </a:t>
            </a:r>
            <a:r>
              <a:rPr lang="hr-HR" b="1" dirty="0" err="1" smtClean="0"/>
              <a:t>Rakitovec</a:t>
            </a:r>
            <a:r>
              <a:rPr lang="hr-HR" b="1" dirty="0" smtClean="0"/>
              <a:t>, </a:t>
            </a:r>
            <a:r>
              <a:rPr lang="hr-HR" b="1" dirty="0" err="1" smtClean="0"/>
              <a:t>Rakitovec</a:t>
            </a:r>
            <a:r>
              <a:rPr lang="hr-HR" b="1" dirty="0" smtClean="0"/>
              <a:t>, OŠ </a:t>
            </a:r>
            <a:r>
              <a:rPr lang="hr-HR" b="1" dirty="0" err="1" smtClean="0"/>
              <a:t>Vukovina</a:t>
            </a:r>
            <a:r>
              <a:rPr lang="hr-HR" b="1" dirty="0" smtClean="0"/>
              <a:t>, </a:t>
            </a:r>
            <a:r>
              <a:rPr lang="hr-HR" b="1" dirty="0" err="1" smtClean="0"/>
              <a:t>Vukovina</a:t>
            </a:r>
            <a:endParaRPr lang="hr-HR" b="1" dirty="0" smtClean="0"/>
          </a:p>
          <a:p>
            <a:r>
              <a:rPr lang="hr-HR" dirty="0" smtClean="0"/>
              <a:t>Zemljopisno područje: </a:t>
            </a:r>
            <a:r>
              <a:rPr lang="hr-HR" b="1" dirty="0" smtClean="0"/>
              <a:t>Zagrebačka županija</a:t>
            </a:r>
            <a:endParaRPr lang="hr-HR" b="1" dirty="0"/>
          </a:p>
          <a:p>
            <a:r>
              <a:rPr lang="hr-HR" dirty="0" smtClean="0"/>
              <a:t>Ukupna vrijednost projekta</a:t>
            </a:r>
            <a:r>
              <a:rPr lang="hr-HR" dirty="0"/>
              <a:t>: </a:t>
            </a:r>
            <a:r>
              <a:rPr lang="hr-HR" b="1" dirty="0" smtClean="0"/>
              <a:t>1.309.261,43 HRK</a:t>
            </a:r>
          </a:p>
          <a:p>
            <a:r>
              <a:rPr lang="hr-HR" dirty="0" smtClean="0"/>
              <a:t>Rezultati: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o</a:t>
            </a:r>
            <a:r>
              <a:rPr lang="hr-HR" dirty="0" smtClean="0"/>
              <a:t>bjavljena publikacija „Alati </a:t>
            </a:r>
            <a:r>
              <a:rPr lang="hr-HR" dirty="0"/>
              <a:t>za suradnju škola i lokalne zajednice za održivi </a:t>
            </a:r>
            <a:r>
              <a:rPr lang="hr-HR" dirty="0" smtClean="0"/>
              <a:t>razvoj” s primjerima, modelima </a:t>
            </a:r>
            <a:r>
              <a:rPr lang="hr-HR" dirty="0"/>
              <a:t>i </a:t>
            </a:r>
            <a:r>
              <a:rPr lang="hr-HR" dirty="0" smtClean="0"/>
              <a:t>alatima za </a:t>
            </a:r>
            <a:r>
              <a:rPr lang="hr-HR" dirty="0"/>
              <a:t>poticanje suradnje između relevantnih dionika u lokalnoj </a:t>
            </a:r>
            <a:r>
              <a:rPr lang="hr-HR" dirty="0" smtClean="0"/>
              <a:t>zajednici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r</a:t>
            </a:r>
            <a:r>
              <a:rPr lang="hr-HR" dirty="0" smtClean="0"/>
              <a:t>azvijen i proveden program </a:t>
            </a:r>
            <a:r>
              <a:rPr lang="hr-HR" dirty="0"/>
              <a:t>od 7 obrazovnih modula za izobrazbu učitelja i </a:t>
            </a:r>
            <a:r>
              <a:rPr lang="hr-HR" dirty="0" smtClean="0"/>
              <a:t>nastavnika, zaposlenika organizacija civilnog </a:t>
            </a:r>
            <a:r>
              <a:rPr lang="hr-HR" dirty="0"/>
              <a:t>društva i djelatnika javne </a:t>
            </a:r>
            <a:r>
              <a:rPr lang="hr-HR" dirty="0" smtClean="0"/>
              <a:t>uprave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</a:t>
            </a:r>
            <a:r>
              <a:rPr lang="hr-HR" dirty="0" smtClean="0"/>
              <a:t>rovedene edukativne </a:t>
            </a:r>
            <a:r>
              <a:rPr lang="hr-HR" dirty="0"/>
              <a:t>radionice, predavanja, </a:t>
            </a:r>
            <a:r>
              <a:rPr lang="hr-HR" dirty="0" err="1"/>
              <a:t>webinari</a:t>
            </a:r>
            <a:r>
              <a:rPr lang="hr-HR" dirty="0"/>
              <a:t> </a:t>
            </a:r>
            <a:r>
              <a:rPr lang="hr-HR" dirty="0" smtClean="0"/>
              <a:t>i volonterske akcije o svim područjima </a:t>
            </a:r>
            <a:r>
              <a:rPr lang="hr-HR" dirty="0"/>
              <a:t>održivog </a:t>
            </a:r>
            <a:r>
              <a:rPr lang="hr-HR" dirty="0" smtClean="0"/>
              <a:t>razvoja, u kojima je sudjelovalo 1.664 učenika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902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1EF33-30EF-3741-AD05-376D4AB9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200" dirty="0" smtClean="0">
                <a:solidFill>
                  <a:srgbClr val="E30613"/>
                </a:solidFill>
              </a:rPr>
              <a:t>Budućnost: za nas i za vas!</a:t>
            </a:r>
            <a:endParaRPr lang="sr-Latn-RS" sz="3200" dirty="0">
              <a:solidFill>
                <a:srgbClr val="E3061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B976982-BA8B-084E-9500-2ECCF3E85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245" y="1166949"/>
            <a:ext cx="8201844" cy="4815839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Prijavitelj: </a:t>
            </a:r>
            <a:r>
              <a:rPr lang="hr-HR" b="1" dirty="0" smtClean="0"/>
              <a:t>Hrvatski Crveni križ – Gradsko društvo Crvenog križa Čakovec</a:t>
            </a:r>
          </a:p>
          <a:p>
            <a:r>
              <a:rPr lang="hr-HR" dirty="0" smtClean="0"/>
              <a:t>Partner(i): </a:t>
            </a:r>
            <a:r>
              <a:rPr lang="hr-HR" b="1" dirty="0" smtClean="0"/>
              <a:t>HCK – GDCK Donja Stubica, HCK - GDCK Sisak, Mreža udruga </a:t>
            </a:r>
            <a:r>
              <a:rPr lang="hr-HR" b="1" dirty="0" err="1" smtClean="0"/>
              <a:t>Zagor</a:t>
            </a:r>
            <a:r>
              <a:rPr lang="hr-HR" b="1" dirty="0" smtClean="0"/>
              <a:t>, ACT Grupa, Agencija lokalne demokracije Sisak, OŠ </a:t>
            </a:r>
            <a:r>
              <a:rPr lang="hr-HR" b="1" dirty="0" err="1" smtClean="0"/>
              <a:t>Štrigova</a:t>
            </a:r>
            <a:r>
              <a:rPr lang="hr-HR" b="1" dirty="0" smtClean="0"/>
              <a:t>, OŠ Matije Gupca Gornja Stubica, OŠ Ivana Kukuljevića Sisak</a:t>
            </a:r>
          </a:p>
          <a:p>
            <a:r>
              <a:rPr lang="hr-HR" dirty="0" smtClean="0"/>
              <a:t>Zemljopisno područje: </a:t>
            </a:r>
            <a:r>
              <a:rPr lang="hr-HR" b="1" dirty="0" smtClean="0"/>
              <a:t>Međimurska, Sisačko–moslavačka i Krapinsko–zagorska županija; Republika Francuska</a:t>
            </a:r>
            <a:endParaRPr lang="hr-HR" b="1" dirty="0"/>
          </a:p>
          <a:p>
            <a:r>
              <a:rPr lang="hr-HR" dirty="0" smtClean="0"/>
              <a:t>Ukupna vrijednost projekta: </a:t>
            </a:r>
            <a:r>
              <a:rPr lang="hr-HR" b="1" dirty="0" smtClean="0"/>
              <a:t>1.439.424,98  </a:t>
            </a:r>
            <a:r>
              <a:rPr lang="hr-HR" b="1" dirty="0"/>
              <a:t>HRK</a:t>
            </a:r>
          </a:p>
          <a:p>
            <a:endParaRPr lang="hr-HR" dirty="0" smtClean="0"/>
          </a:p>
          <a:p>
            <a:r>
              <a:rPr lang="hr-HR" dirty="0" smtClean="0"/>
              <a:t>Rezultati: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k</a:t>
            </a:r>
            <a:r>
              <a:rPr lang="hr-HR" dirty="0" smtClean="0"/>
              <a:t>roz program </a:t>
            </a:r>
            <a:r>
              <a:rPr lang="hr-HR" dirty="0"/>
              <a:t>održivog </a:t>
            </a:r>
            <a:r>
              <a:rPr lang="hr-HR" dirty="0" smtClean="0"/>
              <a:t>razvoja, </a:t>
            </a:r>
            <a:r>
              <a:rPr lang="hr-HR" dirty="0"/>
              <a:t>koji je cjelovit i uključuje sve dimenzije održivog </a:t>
            </a:r>
            <a:r>
              <a:rPr lang="hr-HR" dirty="0" smtClean="0"/>
              <a:t>razvoja, s </a:t>
            </a:r>
            <a:r>
              <a:rPr lang="hr-HR" dirty="0"/>
              <a:t>učenicima je provedeno ukupno 109 radionica na teme ciljeva održivog </a:t>
            </a:r>
            <a:r>
              <a:rPr lang="hr-HR" dirty="0" smtClean="0"/>
              <a:t>razvoja, u kojima je sudjelovalo 140 </a:t>
            </a:r>
            <a:r>
              <a:rPr lang="hr-HR" dirty="0"/>
              <a:t>učenika iz </a:t>
            </a:r>
            <a:r>
              <a:rPr lang="hr-HR" dirty="0" smtClean="0"/>
              <a:t>Sisačko-moslavačke, Krapinsko-zagorske </a:t>
            </a:r>
            <a:r>
              <a:rPr lang="hr-HR" dirty="0"/>
              <a:t>i Međimurske </a:t>
            </a:r>
            <a:r>
              <a:rPr lang="hr-HR" dirty="0" smtClean="0"/>
              <a:t>županije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</a:t>
            </a:r>
            <a:r>
              <a:rPr lang="hr-HR" dirty="0" smtClean="0"/>
              <a:t>rovedene su 24 </a:t>
            </a:r>
            <a:r>
              <a:rPr lang="hr-HR" dirty="0"/>
              <a:t>obiteljske radionice za 130 sudionika (68 roditelja i 62 </a:t>
            </a:r>
            <a:r>
              <a:rPr lang="hr-HR" dirty="0" smtClean="0"/>
              <a:t>učenika), 60 </a:t>
            </a:r>
            <a:r>
              <a:rPr lang="hr-HR" dirty="0"/>
              <a:t>volonterskih akcija, po 20 u svakoj od škola uključenih u projektne </a:t>
            </a:r>
            <a:r>
              <a:rPr lang="hr-HR" dirty="0" smtClean="0"/>
              <a:t>aktivnosti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u</a:t>
            </a:r>
            <a:r>
              <a:rPr lang="hr-HR" dirty="0" smtClean="0"/>
              <a:t> </a:t>
            </a:r>
            <a:r>
              <a:rPr lang="hr-HR" dirty="0"/>
              <a:t>programu obiteljskog volontiranja sudjelovala je 41 obitelj </a:t>
            </a:r>
            <a:r>
              <a:rPr lang="hr-HR" dirty="0" smtClean="0"/>
              <a:t>sudionika projekta te je ostvareno ukupno </a:t>
            </a:r>
            <a:r>
              <a:rPr lang="hr-HR" dirty="0"/>
              <a:t>1704 volonterska sata</a:t>
            </a: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54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1EF33-30EF-3741-AD05-376D4AB9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2700" dirty="0" smtClean="0">
                <a:solidFill>
                  <a:srgbClr val="E30613"/>
                </a:solidFill>
              </a:rPr>
              <a:t>Plava Eko – patrola – vannastavni edukacijski program za održivi razvoj u priobalnim i otočnim lokalnim zajednicama Šibensko – kninske županije namijenjen osnovnim školama</a:t>
            </a:r>
            <a:endParaRPr lang="sr-Latn-RS" sz="2700" dirty="0">
              <a:solidFill>
                <a:srgbClr val="E3061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B976982-BA8B-084E-9500-2ECCF3E85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245" y="2043884"/>
            <a:ext cx="8201844" cy="4086950"/>
          </a:xfrm>
        </p:spPr>
        <p:txBody>
          <a:bodyPr>
            <a:normAutofit fontScale="70000" lnSpcReduction="20000"/>
          </a:bodyPr>
          <a:lstStyle/>
          <a:p>
            <a:r>
              <a:rPr lang="hr-HR" sz="2300" dirty="0" smtClean="0"/>
              <a:t>Prijavitelj: </a:t>
            </a:r>
            <a:r>
              <a:rPr lang="hr-HR" sz="2300" b="1" dirty="0" smtClean="0"/>
              <a:t>Udruga za zaštitu prirode i okoliša te promicanje održivog razvoja Argonauta</a:t>
            </a:r>
          </a:p>
          <a:p>
            <a:r>
              <a:rPr lang="hr-HR" sz="2300" dirty="0" smtClean="0"/>
              <a:t>Partner(i): </a:t>
            </a:r>
            <a:r>
              <a:rPr lang="hr-HR" sz="2300" b="1" dirty="0" smtClean="0"/>
              <a:t>L</a:t>
            </a:r>
            <a:r>
              <a:rPr lang="en-US" sz="2300" b="1" dirty="0" err="1" smtClean="0"/>
              <a:t>okalna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akcijska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grupa</a:t>
            </a:r>
            <a:r>
              <a:rPr lang="en-US" sz="2300" b="1" dirty="0"/>
              <a:t> </a:t>
            </a:r>
            <a:r>
              <a:rPr lang="en-US" sz="2300" b="1" dirty="0" smtClean="0"/>
              <a:t>- L</a:t>
            </a:r>
            <a:r>
              <a:rPr lang="hr-HR" sz="2300" b="1" dirty="0" smtClean="0"/>
              <a:t>AG More</a:t>
            </a:r>
            <a:r>
              <a:rPr lang="en-US" sz="2300" b="1" dirty="0" smtClean="0"/>
              <a:t> </a:t>
            </a:r>
            <a:r>
              <a:rPr lang="hr-HR" sz="2300" b="1" dirty="0" smtClean="0"/>
              <a:t>249, OŠ </a:t>
            </a:r>
            <a:r>
              <a:rPr lang="hr-HR" sz="2300" b="1" dirty="0" err="1" smtClean="0"/>
              <a:t>Murterski</a:t>
            </a:r>
            <a:r>
              <a:rPr lang="hr-HR" sz="2300" b="1" dirty="0" smtClean="0"/>
              <a:t> </a:t>
            </a:r>
            <a:r>
              <a:rPr lang="hr-HR" sz="2300" b="1" dirty="0" err="1" smtClean="0"/>
              <a:t>škoji</a:t>
            </a:r>
            <a:r>
              <a:rPr lang="hr-HR" sz="2300" b="1" dirty="0" smtClean="0"/>
              <a:t>, Općina Murter – Kornati</a:t>
            </a:r>
          </a:p>
          <a:p>
            <a:r>
              <a:rPr lang="hr-HR" sz="2300" dirty="0" smtClean="0"/>
              <a:t>Zemljopisno područje: </a:t>
            </a:r>
            <a:r>
              <a:rPr lang="hr-HR" sz="2300" b="1" dirty="0" smtClean="0"/>
              <a:t>Šibensko–kninska županija</a:t>
            </a:r>
            <a:endParaRPr lang="hr-HR" sz="2300" b="1" dirty="0"/>
          </a:p>
          <a:p>
            <a:r>
              <a:rPr lang="hr-HR" sz="2300" dirty="0" smtClean="0"/>
              <a:t>Ukupna vrijednost projekta: </a:t>
            </a:r>
            <a:r>
              <a:rPr lang="hr-HR" sz="2300" b="1" dirty="0" smtClean="0"/>
              <a:t>1.278.675,85 HRK</a:t>
            </a:r>
          </a:p>
          <a:p>
            <a:r>
              <a:rPr lang="hr-HR" sz="2300" dirty="0" smtClean="0"/>
              <a:t>Rezultati: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300" dirty="0"/>
              <a:t>provedeno je i testirano 56 izvannastavnih edukacijskih aktivnosti Plave Eko-patrole u sedam škola Šibensko-kninske županije s ukupno 162 sudionika, učenika viših razreda osnovnih škola </a:t>
            </a:r>
            <a:endParaRPr lang="hr-HR" sz="2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300" dirty="0" smtClean="0"/>
              <a:t>izrađen priručnik </a:t>
            </a:r>
            <a:r>
              <a:rPr lang="hr-HR" sz="2300" dirty="0"/>
              <a:t>“Plava Eko-patrola – priručnik za provedbu izvannastavnog edukacijskog programa za održivi </a:t>
            </a:r>
            <a:r>
              <a:rPr lang="hr-HR" sz="2300" dirty="0" smtClean="0"/>
              <a:t>razvoj” (pozitivno ocijenjen od strane Ministarstva znanosti i obrazovanja te Agencije za odgoj i obrazovanje)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300" dirty="0"/>
              <a:t>i</a:t>
            </a:r>
            <a:r>
              <a:rPr lang="hr-HR" sz="2300" dirty="0" smtClean="0"/>
              <a:t>zrađen </a:t>
            </a:r>
            <a:r>
              <a:rPr lang="hr-HR" sz="2300" dirty="0"/>
              <a:t>Kalendar Plave Eko-patrole </a:t>
            </a:r>
            <a:r>
              <a:rPr lang="hr-HR" sz="2300" dirty="0" smtClean="0"/>
              <a:t>(</a:t>
            </a:r>
            <a:r>
              <a:rPr lang="hr-HR" sz="2300" dirty="0"/>
              <a:t>rezultat sudjelovanja djece-</a:t>
            </a:r>
            <a:r>
              <a:rPr lang="hr-HR" sz="2300" dirty="0" err="1"/>
              <a:t>patrolaša</a:t>
            </a:r>
            <a:r>
              <a:rPr lang="hr-HR" sz="2300" dirty="0"/>
              <a:t> u foto </a:t>
            </a:r>
            <a:r>
              <a:rPr lang="hr-HR" sz="2300" dirty="0" smtClean="0"/>
              <a:t>natječaju)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300" dirty="0"/>
              <a:t>p</a:t>
            </a:r>
            <a:r>
              <a:rPr lang="hr-HR" sz="2300" dirty="0" smtClean="0"/>
              <a:t>ostavljene </a:t>
            </a:r>
            <a:r>
              <a:rPr lang="hr-HR" sz="2300" dirty="0" err="1" smtClean="0"/>
              <a:t>Frendovske</a:t>
            </a:r>
            <a:r>
              <a:rPr lang="hr-HR" sz="2300" dirty="0" smtClean="0"/>
              <a:t> klupe u 7 partnerskih škola (učenici oslikavali klupe)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300" dirty="0"/>
              <a:t>o</a:t>
            </a:r>
            <a:r>
              <a:rPr lang="hr-HR" sz="2300" dirty="0" smtClean="0"/>
              <a:t>bnovljen Edukacijski centar za održivi razvoj otoka i priobalja Šibensko-kninske županije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16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1EF33-30EF-3741-AD05-376D4AB99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245" y="162470"/>
            <a:ext cx="8201244" cy="1331052"/>
          </a:xfrm>
        </p:spPr>
        <p:txBody>
          <a:bodyPr/>
          <a:lstStyle/>
          <a:p>
            <a:r>
              <a:rPr lang="hr-HR" dirty="0" smtClean="0"/>
              <a:t>Zajedno gradimo održivu budućnost</a:t>
            </a:r>
            <a:endParaRPr lang="sr-Latn-RS" dirty="0">
              <a:solidFill>
                <a:srgbClr val="E3061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B976982-BA8B-084E-9500-2ECCF3E85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8645" y="931817"/>
            <a:ext cx="8201844" cy="5442857"/>
          </a:xfrm>
        </p:spPr>
        <p:txBody>
          <a:bodyPr>
            <a:normAutofit fontScale="55000" lnSpcReduction="20000"/>
          </a:bodyPr>
          <a:lstStyle/>
          <a:p>
            <a:r>
              <a:rPr lang="hr-HR" sz="2700" dirty="0" smtClean="0"/>
              <a:t>Prijavitelj: </a:t>
            </a:r>
            <a:r>
              <a:rPr lang="hr-HR" sz="2700" b="1" dirty="0" smtClean="0"/>
              <a:t>Udruga </a:t>
            </a:r>
            <a:r>
              <a:rPr lang="hr-HR" sz="2700" b="1" dirty="0" err="1" smtClean="0"/>
              <a:t>Biovrt</a:t>
            </a:r>
            <a:r>
              <a:rPr lang="hr-HR" sz="2700" b="1" dirty="0" smtClean="0"/>
              <a:t> – u skladu s prirodom, Čakovec</a:t>
            </a:r>
          </a:p>
          <a:p>
            <a:r>
              <a:rPr lang="hr-HR" sz="2700" dirty="0" smtClean="0"/>
              <a:t>Partner(i): </a:t>
            </a:r>
            <a:r>
              <a:rPr lang="hr-HR" sz="2700" b="1" dirty="0" smtClean="0"/>
              <a:t>I. </a:t>
            </a:r>
            <a:r>
              <a:rPr lang="hr-HR" sz="2700" b="1" dirty="0"/>
              <a:t>o</a:t>
            </a:r>
            <a:r>
              <a:rPr lang="hr-HR" sz="2700" b="1" dirty="0" smtClean="0"/>
              <a:t>snovna škola Čakovec, OŠ Gornji </a:t>
            </a:r>
            <a:r>
              <a:rPr lang="hr-HR" sz="2700" b="1" dirty="0" err="1" smtClean="0"/>
              <a:t>Mihaljevec</a:t>
            </a:r>
            <a:endParaRPr lang="hr-HR" sz="2700" b="1" dirty="0" smtClean="0"/>
          </a:p>
          <a:p>
            <a:r>
              <a:rPr lang="hr-HR" sz="2700" dirty="0" smtClean="0"/>
              <a:t>Zemljopisno područje: </a:t>
            </a:r>
            <a:r>
              <a:rPr lang="hr-HR" sz="2700" b="1" dirty="0" smtClean="0"/>
              <a:t>Međimurska županija, Republika Hrvatska</a:t>
            </a:r>
          </a:p>
          <a:p>
            <a:r>
              <a:rPr lang="hr-HR" sz="2700" dirty="0" smtClean="0"/>
              <a:t>Ukupna vrijednost projekta: </a:t>
            </a:r>
            <a:r>
              <a:rPr lang="hr-HR" sz="2700" b="1" dirty="0"/>
              <a:t>513.884,56</a:t>
            </a:r>
            <a:r>
              <a:rPr lang="hr-HR" sz="2700" dirty="0"/>
              <a:t> </a:t>
            </a:r>
            <a:r>
              <a:rPr lang="hr-HR" sz="2700" dirty="0" smtClean="0"/>
              <a:t>HRK</a:t>
            </a:r>
          </a:p>
          <a:p>
            <a:r>
              <a:rPr lang="hr-HR" sz="2700" dirty="0" smtClean="0"/>
              <a:t>Rezultati: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700" dirty="0"/>
              <a:t>Ojačani </a:t>
            </a:r>
            <a:r>
              <a:rPr lang="hr-HR" sz="2700" dirty="0" smtClean="0"/>
              <a:t> </a:t>
            </a:r>
            <a:r>
              <a:rPr lang="hr-HR" sz="2700" dirty="0"/>
              <a:t>kapaciteti 10 osnovnih škola i 25 školskih djelatnika za provedbu nastavnih i izvannastavnih obrazovnih programa o održivom razvoju.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700" dirty="0" smtClean="0"/>
              <a:t>provedeno  </a:t>
            </a:r>
            <a:r>
              <a:rPr lang="hr-HR" sz="2700" dirty="0"/>
              <a:t>20 edukativnih volonterskih akcija, po 2 u svakoj suradničkoj školi, sudjelovalo je 323 učenika. Ukupno je bilo uključeno 272 volontera, realizirano je 412 volonterskih sati.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700" dirty="0"/>
              <a:t>Održano je 10 edukacija u </a:t>
            </a:r>
            <a:r>
              <a:rPr lang="hr-HR" sz="2700" dirty="0" smtClean="0"/>
              <a:t>suradničkim </a:t>
            </a:r>
            <a:r>
              <a:rPr lang="hr-HR" sz="2700" dirty="0"/>
              <a:t>školama za roditelje i djelatnike škole, sudjelovalo je ukupno 193 roditelja i 23 nastavna djelatnika.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700" dirty="0"/>
              <a:t>Održana je 41 radionica za 29 učenika PŠ Novo Selo Rok. Na edukacijama je sudjelovalo 445 učenika iz 2 partnerske i 10 pridruženih škola.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700" dirty="0" smtClean="0"/>
              <a:t>Djeca su educirana o zdravom životu, očuvanju prirode, biološkoj raznolikosti i održivom razvoju, </a:t>
            </a:r>
            <a:r>
              <a:rPr lang="hr-HR" sz="2700" dirty="0" err="1" smtClean="0"/>
              <a:t>bioraznolikosti</a:t>
            </a:r>
            <a:r>
              <a:rPr lang="hr-HR" sz="2700" dirty="0" smtClean="0"/>
              <a:t> biljnih i životinjskih vrsta, organskom vrtlarstvu, zaštiti okoliša i recikliranju, odgovornom gospodarenju imovinom i održavanju alata, skladištenju i čuvanju sjemena, </a:t>
            </a:r>
            <a:r>
              <a:rPr lang="hr-HR" sz="2700" dirty="0" err="1" smtClean="0"/>
              <a:t>kompostiranju</a:t>
            </a:r>
            <a:r>
              <a:rPr lang="hr-HR" sz="2700" dirty="0" smtClean="0"/>
              <a:t>, volontiranju i održivom razvoju; novim namirnicama u prehrani, samoniklim i ljekovitim biljem te važnosti zdravog života i zdravlja. </a:t>
            </a:r>
            <a:r>
              <a:rPr lang="hr-HR" sz="2700" dirty="0"/>
              <a:t>Djeca su educirana o ekološkom uzgoju raznovrsnog voća, povrća i začinskog bilja za vlastite potrebe tijekom cijele </a:t>
            </a:r>
            <a:r>
              <a:rPr lang="hr-HR" sz="2700" dirty="0" smtClean="0"/>
              <a:t>sezone. Kroz terenske obuke upoznali su se s ptičjim fondom, ugroženom ergelom međimurskih konja, te su se upoznali s nastojanjima da se očuvaju vrste.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700" dirty="0" smtClean="0"/>
              <a:t>Izrađeni </a:t>
            </a:r>
            <a:r>
              <a:rPr lang="hr-HR" sz="2700" dirty="0"/>
              <a:t>su edukativni alati i distribuirani primjeri dobre projektne prakse kako bi se osnovne škole u MZ i diljem Republike Hrvatske motivirale i podržale za planiranje i provedbu sličnih obrazovnih programa</a:t>
            </a:r>
            <a:r>
              <a:rPr lang="hr-HR" sz="2700" dirty="0" smtClean="0"/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26131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1EF33-30EF-3741-AD05-376D4AB9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200" dirty="0" smtClean="0">
                <a:solidFill>
                  <a:srgbClr val="E30613"/>
                </a:solidFill>
              </a:rPr>
              <a:t>UZBRDO – Učim Zamišljam Biram Rastem Djelujem Održivo</a:t>
            </a:r>
            <a:endParaRPr lang="sr-Latn-RS" sz="3200" dirty="0">
              <a:solidFill>
                <a:srgbClr val="E3061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B976982-BA8B-084E-9500-2ECCF3E85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8645" y="1515291"/>
            <a:ext cx="8201844" cy="4528457"/>
          </a:xfrm>
        </p:spPr>
        <p:txBody>
          <a:bodyPr>
            <a:normAutofit fontScale="85000" lnSpcReduction="20000"/>
          </a:bodyPr>
          <a:lstStyle/>
          <a:p>
            <a:r>
              <a:rPr lang="hr-HR" sz="1900" dirty="0" smtClean="0"/>
              <a:t>Prijavitelj: </a:t>
            </a:r>
            <a:r>
              <a:rPr lang="hr-HR" sz="1900" b="1" dirty="0" smtClean="0"/>
              <a:t>Nansen dijalog centar</a:t>
            </a:r>
          </a:p>
          <a:p>
            <a:r>
              <a:rPr lang="hr-HR" sz="1900" dirty="0" smtClean="0"/>
              <a:t>Partner(i): </a:t>
            </a:r>
            <a:r>
              <a:rPr lang="hr-HR" sz="1900" b="1" dirty="0" smtClean="0"/>
              <a:t>ISKRA </a:t>
            </a:r>
            <a:r>
              <a:rPr lang="hr-HR" sz="1900" b="1" dirty="0"/>
              <a:t>w</a:t>
            </a:r>
            <a:r>
              <a:rPr lang="hr-HR" sz="1900" b="1" dirty="0" smtClean="0"/>
              <a:t>aldorfska inicijativa, OŠ Mladost, Osijek, OŠ Tin Ujević, OŠ Vladimira Becića Osijek, OŠ Dalj, OŠ </a:t>
            </a:r>
            <a:r>
              <a:rPr lang="hr-HR" sz="1900" b="1" dirty="0" err="1" smtClean="0"/>
              <a:t>Zmajevac</a:t>
            </a:r>
            <a:r>
              <a:rPr lang="hr-HR" sz="1900" b="1" dirty="0" smtClean="0"/>
              <a:t>, OŠ Lug – </a:t>
            </a:r>
            <a:r>
              <a:rPr lang="hr-HR" sz="1900" b="1" dirty="0" err="1" smtClean="0"/>
              <a:t>Laskoi</a:t>
            </a:r>
            <a:r>
              <a:rPr lang="hr-HR" sz="1900" b="1" dirty="0" smtClean="0"/>
              <a:t> </a:t>
            </a:r>
            <a:r>
              <a:rPr lang="hr-HR" sz="1900" b="1" dirty="0" err="1" smtClean="0"/>
              <a:t>Altalanos</a:t>
            </a:r>
            <a:r>
              <a:rPr lang="hr-HR" sz="1900" b="1" dirty="0" smtClean="0"/>
              <a:t> </a:t>
            </a:r>
            <a:r>
              <a:rPr lang="hr-HR" sz="1900" b="1" dirty="0" err="1" smtClean="0"/>
              <a:t>Iskola</a:t>
            </a:r>
            <a:r>
              <a:rPr lang="hr-HR" sz="1900" b="1" dirty="0" smtClean="0"/>
              <a:t>, OŠ Blage Zadre,  OŠ Siniše </a:t>
            </a:r>
            <a:r>
              <a:rPr lang="hr-HR" sz="1900" b="1" dirty="0" err="1" smtClean="0"/>
              <a:t>Glavaševića</a:t>
            </a:r>
            <a:r>
              <a:rPr lang="hr-HR" sz="1900" b="1" dirty="0" smtClean="0"/>
              <a:t>, OŠ Vladimir Nazor </a:t>
            </a:r>
            <a:r>
              <a:rPr lang="hr-HR" sz="1900" b="1" dirty="0" err="1" smtClean="0"/>
              <a:t>Komletinci</a:t>
            </a:r>
            <a:r>
              <a:rPr lang="hr-HR" sz="1900" b="1" dirty="0" smtClean="0"/>
              <a:t> OŠ Antun i Stjepan Radić Gunja</a:t>
            </a:r>
          </a:p>
          <a:p>
            <a:r>
              <a:rPr lang="hr-HR" sz="1900" dirty="0" smtClean="0"/>
              <a:t>Zemljopisno područje: </a:t>
            </a:r>
            <a:r>
              <a:rPr lang="hr-HR" sz="1900" b="1" dirty="0" smtClean="0"/>
              <a:t>Osječko-baranjska i Vukovarsko-srijemska županija</a:t>
            </a:r>
            <a:endParaRPr lang="hr-HR" sz="1900" b="1" dirty="0"/>
          </a:p>
          <a:p>
            <a:r>
              <a:rPr lang="hr-HR" sz="1900" dirty="0" smtClean="0"/>
              <a:t>Ukupna vrijednost projekta: </a:t>
            </a:r>
            <a:r>
              <a:rPr lang="hr-HR" sz="1900" b="1" dirty="0" smtClean="0"/>
              <a:t>1.168.119,75 HRK</a:t>
            </a:r>
          </a:p>
          <a:p>
            <a:endParaRPr lang="hr-HR" sz="1900" dirty="0" smtClean="0"/>
          </a:p>
          <a:p>
            <a:r>
              <a:rPr lang="hr-HR" sz="1900" dirty="0" smtClean="0"/>
              <a:t>Rezultati (s ciljem jačanja </a:t>
            </a:r>
            <a:r>
              <a:rPr lang="hr-HR" sz="1900" dirty="0"/>
              <a:t>kapaciteta učenika i škola za održivi </a:t>
            </a:r>
            <a:r>
              <a:rPr lang="hr-HR" sz="1900" dirty="0" smtClean="0"/>
              <a:t>razvoj):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900" dirty="0"/>
              <a:t>o</a:t>
            </a:r>
            <a:r>
              <a:rPr lang="hr-HR" sz="1900" dirty="0" smtClean="0"/>
              <a:t>rganizirana su  i provedena </a:t>
            </a:r>
            <a:r>
              <a:rPr lang="hr-HR" sz="1900" dirty="0"/>
              <a:t>2</a:t>
            </a:r>
            <a:r>
              <a:rPr lang="hr-HR" sz="1900" dirty="0" smtClean="0"/>
              <a:t> studijska putovanja za</a:t>
            </a:r>
            <a:r>
              <a:rPr lang="pl-PL" sz="1900" dirty="0" smtClean="0"/>
              <a:t> nastavnike </a:t>
            </a:r>
            <a:r>
              <a:rPr lang="pl-PL" sz="1900" dirty="0"/>
              <a:t>i </a:t>
            </a:r>
            <a:r>
              <a:rPr lang="pl-PL" sz="1900" dirty="0" smtClean="0"/>
              <a:t>stručne </a:t>
            </a:r>
            <a:r>
              <a:rPr lang="pl-PL" sz="1900" dirty="0"/>
              <a:t>suradnika </a:t>
            </a:r>
            <a:endParaRPr lang="hr-HR" sz="1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900" dirty="0"/>
              <a:t>o</a:t>
            </a:r>
            <a:r>
              <a:rPr lang="hr-HR" sz="1900" dirty="0" smtClean="0"/>
              <a:t>rganizirano je i provedeno </a:t>
            </a:r>
            <a:r>
              <a:rPr lang="hr-HR" sz="1900" dirty="0"/>
              <a:t>10 terenskih posjeta učenika u Eko-etno selo </a:t>
            </a:r>
            <a:r>
              <a:rPr lang="hr-HR" sz="1900" dirty="0" err="1"/>
              <a:t>Karanac</a:t>
            </a:r>
            <a:r>
              <a:rPr lang="hr-HR" sz="1900" dirty="0"/>
              <a:t> </a:t>
            </a:r>
            <a:r>
              <a:rPr lang="hr-HR" sz="1900" dirty="0" smtClean="0"/>
              <a:t>- Akademiji </a:t>
            </a:r>
            <a:r>
              <a:rPr lang="hr-HR" sz="1900" dirty="0"/>
              <a:t>blata i Ulici zaboravljenog vremena u </a:t>
            </a:r>
            <a:r>
              <a:rPr lang="hr-HR" sz="1900" dirty="0" err="1"/>
              <a:t>Karancu</a:t>
            </a:r>
            <a:r>
              <a:rPr lang="hr-HR" sz="1900" dirty="0"/>
              <a:t> </a:t>
            </a:r>
            <a:endParaRPr lang="hr-HR" sz="1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o</a:t>
            </a:r>
            <a:r>
              <a:rPr lang="hr-HR" sz="1900" dirty="0" smtClean="0"/>
              <a:t>smišljeni su i provedeni mini-projekti na temu održivog razvoja u 10 partnerskih škola</a:t>
            </a:r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organizirano i provedeno umrežavanje škola putem 5 online susreta učenika i nastavnika </a:t>
            </a:r>
            <a:endParaRPr lang="hr-HR" sz="1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900" dirty="0"/>
              <a:t>i</a:t>
            </a:r>
            <a:r>
              <a:rPr lang="hr-HR" sz="1900" dirty="0" smtClean="0"/>
              <a:t>zrađen je </a:t>
            </a:r>
            <a:r>
              <a:rPr lang="hr-HR" sz="1900" smtClean="0"/>
              <a:t>priručnik „Kako </a:t>
            </a:r>
            <a:r>
              <a:rPr lang="hr-HR" sz="1900" dirty="0" smtClean="0"/>
              <a:t>učiti, zamišljati, birati, rasti i </a:t>
            </a:r>
            <a:r>
              <a:rPr lang="hr-HR" sz="1900" smtClean="0"/>
              <a:t>djelovati ODRŽIVO’’</a:t>
            </a:r>
            <a:endParaRPr lang="hr-HR" sz="1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900" dirty="0"/>
              <a:t>i</a:t>
            </a:r>
            <a:r>
              <a:rPr lang="hr-HR" sz="1900" dirty="0" smtClean="0"/>
              <a:t>zrađena je sociološka studija </a:t>
            </a:r>
            <a:r>
              <a:rPr lang="hr-HR" sz="1900" dirty="0"/>
              <a:t>„Odgoj i obrazovanje za održivi razvoj u školama Istočne Hrvatske</a:t>
            </a:r>
            <a:r>
              <a:rPr lang="hr-HR" sz="1900" dirty="0" smtClean="0"/>
              <a:t>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  <a:p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42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1EF33-30EF-3741-AD05-376D4AB9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200" dirty="0" smtClean="0">
                <a:solidFill>
                  <a:srgbClr val="E30613"/>
                </a:solidFill>
              </a:rPr>
              <a:t>Škole održivosti – obrazovanjem do aktivnog građanstva i društvene jednakosti</a:t>
            </a:r>
            <a:endParaRPr lang="sr-Latn-RS" sz="3200" dirty="0">
              <a:solidFill>
                <a:srgbClr val="E3061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B976982-BA8B-084E-9500-2ECCF3E85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245" y="1808751"/>
            <a:ext cx="8201844" cy="4278539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Prijavitelj: </a:t>
            </a:r>
            <a:r>
              <a:rPr lang="hr-HR" b="1" dirty="0" smtClean="0"/>
              <a:t>Zelena akcija</a:t>
            </a:r>
          </a:p>
          <a:p>
            <a:r>
              <a:rPr lang="hr-HR" dirty="0" smtClean="0"/>
              <a:t>Partner(i): </a:t>
            </a:r>
            <a:r>
              <a:rPr lang="hr-HR" b="1" dirty="0" smtClean="0"/>
              <a:t>Klasična gimnazija, Zagreb, Škola primijenjene umjetnosti i dizajna (ŠPUD), Zagreb, Škola za umjetnost, dizajn, grafiku i odjeću Zabok, Udruga bivših učenika ŠPUD-a Zagreb – UBU, Udruženje za razvoj kulture URK, Zagreb</a:t>
            </a:r>
          </a:p>
          <a:p>
            <a:r>
              <a:rPr lang="hr-HR" dirty="0" smtClean="0"/>
              <a:t>Zemljopisno područje: </a:t>
            </a:r>
            <a:r>
              <a:rPr lang="hr-HR" b="1" dirty="0"/>
              <a:t>Republika </a:t>
            </a:r>
            <a:r>
              <a:rPr lang="hr-HR" b="1" dirty="0" smtClean="0"/>
              <a:t>Hrvatska, Grad Zagreb, Krapinsko–zagorska, Sisačko–moslavačka, Koprivničko–križevačka i Zagrebačka županija </a:t>
            </a:r>
          </a:p>
          <a:p>
            <a:r>
              <a:rPr lang="hr-HR" dirty="0" smtClean="0"/>
              <a:t>Ukupna vrijednost projekta</a:t>
            </a:r>
            <a:r>
              <a:rPr lang="hr-HR" dirty="0"/>
              <a:t>: </a:t>
            </a:r>
            <a:r>
              <a:rPr lang="hr-HR" b="1" dirty="0"/>
              <a:t>1,194,703.20 </a:t>
            </a:r>
            <a:r>
              <a:rPr lang="hr-HR" b="1" dirty="0" smtClean="0"/>
              <a:t>HRK</a:t>
            </a:r>
          </a:p>
          <a:p>
            <a:endParaRPr lang="hr-HR" b="1" dirty="0" smtClean="0"/>
          </a:p>
          <a:p>
            <a:r>
              <a:rPr lang="hr-HR" dirty="0" smtClean="0"/>
              <a:t>Rezultati  (s </a:t>
            </a:r>
            <a:r>
              <a:rPr lang="hr-HR" dirty="0"/>
              <a:t>ciljem povećanja kompetencije mladih za kritičkim razmišljanjem o održivom razvoju i jačanja njihovog znanja o problematici postizanja održivog </a:t>
            </a:r>
            <a:r>
              <a:rPr lang="hr-HR" dirty="0" smtClean="0"/>
              <a:t>društva):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/>
              <a:t>organizirano je 27 predavanja, 6 praktičnih radionica te 4 terenske edukacije o održivom razvoju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/>
              <a:t>organizirano je 7 javnih </a:t>
            </a:r>
            <a:r>
              <a:rPr lang="hr-HR" dirty="0" smtClean="0"/>
              <a:t>događaja </a:t>
            </a:r>
            <a:r>
              <a:rPr lang="hr-HR" dirty="0"/>
              <a:t>na kojima je dodatno </a:t>
            </a:r>
            <a:r>
              <a:rPr lang="hr-HR" dirty="0" smtClean="0"/>
              <a:t>predstavljeno 17 </a:t>
            </a:r>
            <a:r>
              <a:rPr lang="en-US" dirty="0" smtClean="0"/>
              <a:t>umjetničkih </a:t>
            </a:r>
            <a:r>
              <a:rPr lang="hr-HR" dirty="0"/>
              <a:t>i</a:t>
            </a:r>
            <a:r>
              <a:rPr lang="en-US" dirty="0" smtClean="0"/>
              <a:t> informativnih </a:t>
            </a:r>
            <a:r>
              <a:rPr lang="hr-HR" dirty="0" smtClean="0"/>
              <a:t>projekata učenika </a:t>
            </a:r>
            <a:r>
              <a:rPr lang="hr-HR" dirty="0"/>
              <a:t>na temu održivog </a:t>
            </a:r>
            <a:r>
              <a:rPr lang="hr-HR" dirty="0" smtClean="0"/>
              <a:t>razvoja</a:t>
            </a:r>
            <a:r>
              <a:rPr lang="en-US" dirty="0" smtClean="0"/>
              <a:t> </a:t>
            </a:r>
            <a:endParaRPr lang="hr-H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 smtClean="0"/>
              <a:t>povećani </a:t>
            </a:r>
            <a:r>
              <a:rPr lang="hr-HR" dirty="0"/>
              <a:t>su kapaciteti nastavnika za edukaciju o održivom razvoju i primjeni novih metodologija u nastavi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597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1EF33-30EF-3741-AD05-376D4AB9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200" dirty="0" smtClean="0">
                <a:solidFill>
                  <a:srgbClr val="E30613"/>
                </a:solidFill>
              </a:rPr>
              <a:t>Nova pravila igre</a:t>
            </a:r>
            <a:endParaRPr lang="sr-Latn-RS" sz="3200" dirty="0">
              <a:solidFill>
                <a:srgbClr val="E3061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B976982-BA8B-084E-9500-2ECCF3E85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245" y="862149"/>
            <a:ext cx="8201844" cy="5495108"/>
          </a:xfrm>
        </p:spPr>
        <p:txBody>
          <a:bodyPr>
            <a:normAutofit fontScale="32500" lnSpcReduction="20000"/>
          </a:bodyPr>
          <a:lstStyle/>
          <a:p>
            <a:r>
              <a:rPr lang="hr-HR" sz="4300" dirty="0" smtClean="0"/>
              <a:t>Prijavitelj: </a:t>
            </a:r>
            <a:r>
              <a:rPr lang="hr-HR" sz="4300" b="1" dirty="0" smtClean="0"/>
              <a:t>Udruga za razvoj civilnog društva SMART</a:t>
            </a:r>
          </a:p>
          <a:p>
            <a:r>
              <a:rPr lang="hr-HR" sz="4300" dirty="0" smtClean="0"/>
              <a:t>Partner(i): </a:t>
            </a:r>
            <a:r>
              <a:rPr lang="hr-HR" sz="4300" b="1" dirty="0" smtClean="0"/>
              <a:t>Udruga Delta, Centar za kulturu dijaloga, Društvo „Naša djeca” grada Gospića, Gradska knjižnica Rijeka, SŠ Ambroza </a:t>
            </a:r>
            <a:r>
              <a:rPr lang="hr-HR" sz="4300" b="1" dirty="0" err="1" smtClean="0"/>
              <a:t>Haračića</a:t>
            </a:r>
            <a:r>
              <a:rPr lang="hr-HR" sz="4300" b="1" dirty="0" smtClean="0"/>
              <a:t>, OŠ Nikola Tesla, Grad Rijeka</a:t>
            </a:r>
          </a:p>
          <a:p>
            <a:r>
              <a:rPr lang="hr-HR" sz="4300" dirty="0" smtClean="0"/>
              <a:t>Zemljopisno područje: </a:t>
            </a:r>
            <a:r>
              <a:rPr lang="hr-HR" sz="4300" b="1" dirty="0" smtClean="0"/>
              <a:t>Primorsko–goranska </a:t>
            </a:r>
            <a:r>
              <a:rPr lang="hr-HR" sz="4300" b="1" dirty="0"/>
              <a:t>i</a:t>
            </a:r>
            <a:r>
              <a:rPr lang="hr-HR" sz="4300" b="1" dirty="0" smtClean="0"/>
              <a:t> Ličko-senjska županija</a:t>
            </a:r>
            <a:endParaRPr lang="hr-HR" sz="4300" b="1" dirty="0"/>
          </a:p>
          <a:p>
            <a:r>
              <a:rPr lang="hr-HR" sz="4300" dirty="0" smtClean="0"/>
              <a:t>Ukupna vrijednost projekta</a:t>
            </a:r>
            <a:r>
              <a:rPr lang="hr-HR" sz="4300" dirty="0"/>
              <a:t>: </a:t>
            </a:r>
            <a:r>
              <a:rPr lang="hr-HR" sz="4300" b="1" dirty="0"/>
              <a:t>1.181.465,63 </a:t>
            </a:r>
            <a:r>
              <a:rPr lang="hr-HR" sz="4300" b="1" dirty="0" smtClean="0"/>
              <a:t>HRK</a:t>
            </a:r>
            <a:endParaRPr lang="hr-HR" sz="4300" b="1" dirty="0"/>
          </a:p>
          <a:p>
            <a:endParaRPr lang="hr-HR" sz="3500" dirty="0" smtClean="0"/>
          </a:p>
          <a:p>
            <a:r>
              <a:rPr lang="hr-HR" sz="4300" dirty="0" smtClean="0"/>
              <a:t>Rezultati: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4300" dirty="0"/>
              <a:t>o</a:t>
            </a:r>
            <a:r>
              <a:rPr lang="hr-HR" sz="4300" dirty="0" smtClean="0"/>
              <a:t>držana je konferencija </a:t>
            </a:r>
            <a:r>
              <a:rPr lang="hr-HR" sz="4300" dirty="0"/>
              <a:t>o održivom razvoju  „Održivi razvoj – Gdje smo sad?“  i Akademija o obrazovanju za održivi razvoj (Učenje i podučavanje za održivi </a:t>
            </a:r>
            <a:r>
              <a:rPr lang="hr-HR" sz="4300" dirty="0" smtClean="0"/>
              <a:t>razvoj, Design </a:t>
            </a:r>
            <a:r>
              <a:rPr lang="hr-HR" sz="4300" dirty="0" err="1" smtClean="0"/>
              <a:t>thinking</a:t>
            </a:r>
            <a:r>
              <a:rPr lang="hr-HR" sz="4300" dirty="0" smtClean="0"/>
              <a:t>, Dizajn </a:t>
            </a:r>
            <a:r>
              <a:rPr lang="hr-HR" sz="4300" dirty="0"/>
              <a:t>modernih društvenih </a:t>
            </a:r>
            <a:r>
              <a:rPr lang="hr-HR" sz="4300" dirty="0" smtClean="0"/>
              <a:t>igara, Društvene inovacije, </a:t>
            </a:r>
            <a:r>
              <a:rPr lang="hr-HR" sz="4300" dirty="0" err="1" smtClean="0"/>
              <a:t>Gejmifikacija</a:t>
            </a:r>
            <a:r>
              <a:rPr lang="hr-HR" sz="4300" dirty="0" smtClean="0"/>
              <a:t>, E-učenje)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4300" dirty="0" smtClean="0"/>
              <a:t>7 programa izobrazbe za učenike: </a:t>
            </a:r>
            <a:r>
              <a:rPr lang="hr-HR" sz="4300" dirty="0"/>
              <a:t>1. Učenje djelovanjem za održivi razvoj, 2. Nova pravila odijevanja, 3. Nova pravila zdravog i ispunjenog života, 4. Nova pravila vrtlarenja, 5. Nova pravila participacije, 6. Nova pravila medija i 7. Nova pravila </a:t>
            </a:r>
            <a:r>
              <a:rPr lang="hr-HR" sz="4300" dirty="0" smtClean="0"/>
              <a:t>igranja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4300" dirty="0"/>
              <a:t>provedene 3 zagovaračke aktivnosti djece i mladih iz tri lokalne </a:t>
            </a:r>
            <a:r>
              <a:rPr lang="hr-HR" sz="4300" dirty="0" smtClean="0"/>
              <a:t>zajednice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4300" dirty="0" smtClean="0"/>
              <a:t>u </a:t>
            </a:r>
            <a:r>
              <a:rPr lang="hr-HR" sz="4300" dirty="0"/>
              <a:t>provedbu </a:t>
            </a:r>
            <a:r>
              <a:rPr lang="hr-HR" sz="4300" dirty="0" smtClean="0"/>
              <a:t>projekta bilo je uključeno 164 </a:t>
            </a:r>
            <a:r>
              <a:rPr lang="hr-HR" sz="4300" dirty="0"/>
              <a:t>djece i mladih s područja Primorsko-goranske i Ličko-senjske županije, </a:t>
            </a:r>
            <a:r>
              <a:rPr lang="hr-HR" sz="4300" dirty="0" smtClean="0"/>
              <a:t>te </a:t>
            </a:r>
            <a:r>
              <a:rPr lang="hr-HR" sz="4300" dirty="0"/>
              <a:t>51 predstavnik organizacija civilnoga društva </a:t>
            </a:r>
            <a:endParaRPr lang="hr-HR" sz="4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4300" dirty="0" smtClean="0"/>
              <a:t>6 programa unutar Obrazovno-zagovaračkih aktivnosti za djecu i mlade u lokalnim zajednicama: Nova pravila odijevanja, Nova pravila zdravog i ispunjenog života, Nova pravila vrtlarenja,  Nova pravila participacije, </a:t>
            </a:r>
            <a:r>
              <a:rPr lang="pt-BR" sz="4300" dirty="0"/>
              <a:t>Nova pravila medija (NPM) </a:t>
            </a:r>
            <a:r>
              <a:rPr lang="pt-BR" sz="4300" dirty="0" smtClean="0"/>
              <a:t>Nova </a:t>
            </a:r>
            <a:r>
              <a:rPr lang="pt-BR" sz="4300" dirty="0"/>
              <a:t>pravila igranja (NPI</a:t>
            </a:r>
            <a:r>
              <a:rPr lang="pt-BR" sz="4300" dirty="0" smtClean="0"/>
              <a:t>)</a:t>
            </a:r>
            <a:r>
              <a:rPr lang="hr-HR" sz="4300" dirty="0" smtClean="0"/>
              <a:t>, 80 učenika uključeno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4300" dirty="0" smtClean="0"/>
              <a:t>osmisljena </a:t>
            </a:r>
            <a:r>
              <a:rPr lang="hr-HR" sz="4300" dirty="0"/>
              <a:t>je i  društvena igra „Zadnja šansa“ kao inovativan alat odnosno pristup za promociju koncepta održivog razvoja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4300" dirty="0"/>
              <a:t>o</a:t>
            </a:r>
            <a:r>
              <a:rPr lang="hr-HR" sz="4300" dirty="0" smtClean="0"/>
              <a:t>držan je Festivala održivosti, te je izrađena online medijska platforma </a:t>
            </a:r>
            <a:r>
              <a:rPr lang="hr-HR" sz="4300" u="sng" dirty="0" err="1" smtClean="0">
                <a:hlinkClick r:id="rId2"/>
              </a:rPr>
              <a:t>Rasadnik.fyi</a:t>
            </a:r>
            <a:r>
              <a:rPr lang="hr-HR" sz="43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r>
              <a:rPr lang="hr-HR" dirty="0" smtClean="0"/>
              <a:t>  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90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1EF33-30EF-3741-AD05-376D4AB9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000" dirty="0" smtClean="0">
                <a:solidFill>
                  <a:srgbClr val="E30613"/>
                </a:solidFill>
              </a:rPr>
              <a:t>SEA – stainability</a:t>
            </a:r>
            <a:br>
              <a:rPr lang="sr-Latn-RS" sz="3000" dirty="0" smtClean="0">
                <a:solidFill>
                  <a:srgbClr val="E30613"/>
                </a:solidFill>
              </a:rPr>
            </a:br>
            <a:r>
              <a:rPr lang="sr-Latn-RS" sz="3000" dirty="0" smtClean="0"/>
              <a:t>Obrazovanje za održivi razvoj gastronomije i ribarstva</a:t>
            </a:r>
            <a:endParaRPr lang="sr-Latn-RS" sz="3000" dirty="0">
              <a:solidFill>
                <a:srgbClr val="E3061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B976982-BA8B-084E-9500-2ECCF3E85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8645" y="1750423"/>
            <a:ext cx="8201844" cy="4606834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Prijavitelj: </a:t>
            </a:r>
            <a:r>
              <a:rPr lang="hr-HR" b="1" dirty="0" smtClean="0"/>
              <a:t>Lokalna akcijska grupa u ribarstvu „Galeb”</a:t>
            </a:r>
          </a:p>
          <a:p>
            <a:r>
              <a:rPr lang="hr-HR" dirty="0" smtClean="0"/>
              <a:t>Partner(i): </a:t>
            </a:r>
            <a:r>
              <a:rPr lang="hr-HR" b="1" dirty="0" smtClean="0"/>
              <a:t>Turističko - ugostiteljska škola Šibenik, Institut za oceanografiju i ribarstvo, Udruga za zaštitu prirode i okoliša te promicanje održivog razvoja Argonauta</a:t>
            </a:r>
          </a:p>
          <a:p>
            <a:r>
              <a:rPr lang="hr-HR" dirty="0" smtClean="0"/>
              <a:t>Zemljopisno područje: </a:t>
            </a:r>
            <a:r>
              <a:rPr lang="hr-HR" b="1" dirty="0"/>
              <a:t>Republika </a:t>
            </a:r>
            <a:r>
              <a:rPr lang="hr-HR" b="1" dirty="0" smtClean="0"/>
              <a:t>Hrvatska; Šibensko–kninska i Splitsko – Dalmatinska županija </a:t>
            </a:r>
          </a:p>
          <a:p>
            <a:r>
              <a:rPr lang="hr-HR" dirty="0" smtClean="0"/>
              <a:t>Ukupna </a:t>
            </a:r>
            <a:r>
              <a:rPr lang="hr-HR" dirty="0"/>
              <a:t>vrijednost projekta</a:t>
            </a:r>
            <a:r>
              <a:rPr lang="hr-HR" dirty="0" smtClean="0"/>
              <a:t>: </a:t>
            </a:r>
            <a:r>
              <a:rPr lang="hr-HR" b="1" dirty="0" smtClean="0"/>
              <a:t>739.139,73 HRK </a:t>
            </a:r>
            <a:endParaRPr lang="hr-HR" b="1" dirty="0"/>
          </a:p>
          <a:p>
            <a:endParaRPr lang="hr-HR" dirty="0" smtClean="0"/>
          </a:p>
          <a:p>
            <a:r>
              <a:rPr lang="hr-HR" dirty="0" smtClean="0"/>
              <a:t>Rezultati: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studijski posjeti Ribarskoj luci </a:t>
            </a:r>
            <a:r>
              <a:rPr lang="hr-HR" dirty="0" err="1" smtClean="0"/>
              <a:t>Tribunj</a:t>
            </a:r>
            <a:r>
              <a:rPr lang="hr-HR" dirty="0" smtClean="0"/>
              <a:t> na temu otpada iz mora i održivog ribarstva; natjecanje učenika Turističko-ugostiteljske škole Šibenik u ribljoj gastronomiji na temu „Zero </a:t>
            </a:r>
            <a:r>
              <a:rPr lang="hr-HR" dirty="0" err="1" smtClean="0"/>
              <a:t>waste</a:t>
            </a:r>
            <a:r>
              <a:rPr lang="hr-HR" dirty="0" smtClean="0"/>
              <a:t>“ u pripremi obroka bez otpada, Studijski posjet uzgajalištu bijele ribe i gastronomskom subjektu na temu održivog ribarstva i gastronomije „Misli globalno, kuhaj lokalno“; jednodnevno studijsko putovanje u Split i posjet Institutu za oceanografiju i ribarstvo te ribarnici za 74 učenika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22 </a:t>
            </a:r>
            <a:r>
              <a:rPr lang="hr-HR" dirty="0"/>
              <a:t>nastavnika iz 9 osnovnih, 2 područne i 10 srednjih škola iz Šibensko-kninske županije se usavršavalo za obrazovanje za održivi </a:t>
            </a:r>
            <a:r>
              <a:rPr lang="hr-HR" dirty="0" smtClean="0"/>
              <a:t>razvoj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osmisljeno 19 </a:t>
            </a:r>
            <a:r>
              <a:rPr lang="hr-HR" dirty="0"/>
              <a:t>razvojnih projekata za razvoj učeničkih kompetencija za održivi </a:t>
            </a:r>
            <a:r>
              <a:rPr lang="hr-HR" dirty="0" smtClean="0"/>
              <a:t>razvoj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kreirana je predstava „</a:t>
            </a:r>
            <a:r>
              <a:rPr lang="hr-HR" dirty="0"/>
              <a:t>Pobuna morskih plodova“  </a:t>
            </a:r>
            <a:r>
              <a:rPr lang="hr-HR" dirty="0" smtClean="0"/>
              <a:t>koju je vidjelo 586 </a:t>
            </a:r>
            <a:r>
              <a:rPr lang="hr-HR" dirty="0"/>
              <a:t>gledatelja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i</a:t>
            </a:r>
            <a:r>
              <a:rPr lang="hr-HR" dirty="0" smtClean="0"/>
              <a:t>zrađena </a:t>
            </a:r>
            <a:r>
              <a:rPr lang="hr-HR" dirty="0"/>
              <a:t>publikacije </a:t>
            </a:r>
            <a:r>
              <a:rPr lang="hr-HR" dirty="0" smtClean="0"/>
              <a:t>„</a:t>
            </a:r>
            <a:r>
              <a:rPr lang="hr-HR" dirty="0"/>
              <a:t>Smjernice za konzumente plodova mora – odgovorna </a:t>
            </a:r>
            <a:r>
              <a:rPr lang="hr-HR" dirty="0" smtClean="0"/>
              <a:t>konzumacija” u 500 primjeraka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program izobrazbe </a:t>
            </a:r>
            <a:r>
              <a:rPr lang="hr-HR" dirty="0"/>
              <a:t>za održivi razvoj osmišljen u sklopu </a:t>
            </a:r>
            <a:r>
              <a:rPr lang="hr-HR" dirty="0" smtClean="0"/>
              <a:t>projekta </a:t>
            </a:r>
            <a:r>
              <a:rPr lang="hr-HR" dirty="0"/>
              <a:t>uvršten je u školski kurikulum </a:t>
            </a:r>
            <a:r>
              <a:rPr lang="hr-HR" dirty="0" smtClean="0"/>
              <a:t>za 2019./2020. </a:t>
            </a:r>
            <a:r>
              <a:rPr lang="hr-HR" dirty="0"/>
              <a:t>godinu</a:t>
            </a:r>
          </a:p>
          <a:p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31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1EF33-30EF-3741-AD05-376D4AB9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200" dirty="0" smtClean="0">
                <a:solidFill>
                  <a:srgbClr val="E30613"/>
                </a:solidFill>
              </a:rPr>
              <a:t>Odgoj za volontiranje i održivi razvoj u školama</a:t>
            </a:r>
            <a:endParaRPr lang="sr-Latn-RS" sz="3200" dirty="0">
              <a:solidFill>
                <a:srgbClr val="E3061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B976982-BA8B-084E-9500-2ECCF3E85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8645" y="1410789"/>
            <a:ext cx="8201844" cy="4563291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Prijavitelj: </a:t>
            </a:r>
            <a:r>
              <a:rPr lang="hr-HR" b="1" dirty="0" smtClean="0"/>
              <a:t>Savez društva „Naša djeca” Hrvatske</a:t>
            </a:r>
          </a:p>
          <a:p>
            <a:r>
              <a:rPr lang="hr-HR" dirty="0" smtClean="0"/>
              <a:t>Partner(i): </a:t>
            </a:r>
            <a:r>
              <a:rPr lang="hr-HR" b="1" dirty="0" smtClean="0"/>
              <a:t>Društvo „Naša djeca” Zabok, OŠ Eugena Kumičića Slatina, OŠ dr. Jure </a:t>
            </a:r>
            <a:r>
              <a:rPr lang="hr-HR" b="1" dirty="0" err="1" smtClean="0"/>
              <a:t>Turića</a:t>
            </a:r>
            <a:r>
              <a:rPr lang="hr-HR" b="1" dirty="0" smtClean="0"/>
              <a:t> Gospić</a:t>
            </a:r>
          </a:p>
          <a:p>
            <a:r>
              <a:rPr lang="hr-HR" dirty="0" smtClean="0"/>
              <a:t>Zemljopisno područje: </a:t>
            </a:r>
            <a:r>
              <a:rPr lang="hr-HR" b="1" dirty="0" smtClean="0"/>
              <a:t>Grad Zagreb, Ličko–senjska županija, Grad Gospić, Virovitičko–podravska županija, Grad Slatina, Krapinsko–zagorska županija, Grad Zabok</a:t>
            </a:r>
          </a:p>
          <a:p>
            <a:r>
              <a:rPr lang="hr-HR" dirty="0" smtClean="0"/>
              <a:t>Ukupna vrijednost projekta: </a:t>
            </a:r>
            <a:r>
              <a:rPr lang="hr-HR" b="1" dirty="0" smtClean="0"/>
              <a:t>953.227,64</a:t>
            </a:r>
            <a:r>
              <a:rPr lang="hr-HR" dirty="0" smtClean="0"/>
              <a:t> HRK</a:t>
            </a:r>
          </a:p>
          <a:p>
            <a:endParaRPr lang="hr-HR" dirty="0" smtClean="0"/>
          </a:p>
          <a:p>
            <a:r>
              <a:rPr lang="hr-HR" dirty="0" smtClean="0"/>
              <a:t>Rezultati: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u provedbi radionica </a:t>
            </a:r>
            <a:r>
              <a:rPr lang="hr-HR" dirty="0" smtClean="0"/>
              <a:t>sudjelovalo je  </a:t>
            </a:r>
            <a:r>
              <a:rPr lang="hr-HR" dirty="0"/>
              <a:t>ukupno </a:t>
            </a:r>
            <a:r>
              <a:rPr lang="hr-HR" dirty="0" smtClean="0"/>
              <a:t>158 djece na teme </a:t>
            </a:r>
            <a:r>
              <a:rPr lang="hr-HR" dirty="0"/>
              <a:t>dječje participacije, odgoja za volontiranje i održivog </a:t>
            </a:r>
            <a:r>
              <a:rPr lang="hr-HR" dirty="0" smtClean="0"/>
              <a:t>razvoja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e</a:t>
            </a:r>
            <a:r>
              <a:rPr lang="hr-HR" dirty="0" smtClean="0"/>
              <a:t>ducirani su nastavnici, stručni suradnici </a:t>
            </a:r>
            <a:r>
              <a:rPr lang="hr-HR" dirty="0"/>
              <a:t>u školama i </a:t>
            </a:r>
            <a:r>
              <a:rPr lang="hr-HR" dirty="0" smtClean="0"/>
              <a:t>volonteri </a:t>
            </a:r>
            <a:r>
              <a:rPr lang="hr-HR" dirty="0"/>
              <a:t>o odgoju za volontiranje, održivom razvoju i dječju </a:t>
            </a:r>
            <a:r>
              <a:rPr lang="hr-HR" dirty="0" smtClean="0"/>
              <a:t>participaciju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</a:t>
            </a:r>
            <a:r>
              <a:rPr lang="hr-HR" dirty="0" smtClean="0"/>
              <a:t>rovedene su </a:t>
            </a:r>
            <a:r>
              <a:rPr lang="hr-HR" dirty="0"/>
              <a:t>volonterske aktivnosti na temu 17 globalnih ciljeva za održivi razvoj</a:t>
            </a: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o</a:t>
            </a:r>
            <a:r>
              <a:rPr lang="hr-HR" dirty="0" smtClean="0"/>
              <a:t>smišljen </a:t>
            </a:r>
            <a:r>
              <a:rPr lang="hr-HR" dirty="0"/>
              <a:t>je priručnik za edukaciju </a:t>
            </a:r>
            <a:r>
              <a:rPr lang="hr-HR" dirty="0" smtClean="0"/>
              <a:t>„</a:t>
            </a:r>
            <a:r>
              <a:rPr lang="hr-HR" dirty="0"/>
              <a:t>Odgoj za volontiranje i održivi razvoj u školama</a:t>
            </a:r>
            <a:r>
              <a:rPr lang="hr-HR" dirty="0" smtClean="0"/>
              <a:t>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osmišljen </a:t>
            </a:r>
            <a:r>
              <a:rPr lang="hr-HR" dirty="0"/>
              <a:t>je dvojezičan strip za djecu na temu 17 globalnih ciljeva, tiskan u 600 primjeraka te distribuiran djeci sudionicima u projektu, koordinatorima i volonterima. </a:t>
            </a: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završna </a:t>
            </a:r>
            <a:r>
              <a:rPr lang="hr-HR" dirty="0"/>
              <a:t>tribina </a:t>
            </a:r>
            <a:r>
              <a:rPr lang="hr-HR" dirty="0" smtClean="0"/>
              <a:t>projekta </a:t>
            </a:r>
            <a:r>
              <a:rPr lang="hr-HR" dirty="0"/>
              <a:t>Tribina „Odgoj za volontiranje i održivi razvoj u školama“</a:t>
            </a:r>
            <a:r>
              <a:rPr lang="hr-HR" dirty="0" smtClean="0"/>
              <a:t> </a:t>
            </a:r>
            <a:r>
              <a:rPr lang="hr-HR" dirty="0"/>
              <a:t>na kojoj je sudjelovalo oko 100 sudionika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041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1EF33-30EF-3741-AD05-376D4AB9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200" dirty="0" smtClean="0">
                <a:solidFill>
                  <a:srgbClr val="E30613"/>
                </a:solidFill>
              </a:rPr>
              <a:t>Oaza za djecu</a:t>
            </a:r>
            <a:endParaRPr lang="sr-Latn-RS" sz="3200" dirty="0">
              <a:solidFill>
                <a:srgbClr val="E3061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B976982-BA8B-084E-9500-2ECCF3E85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8645" y="1184366"/>
            <a:ext cx="8201844" cy="4824547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Prijavitelj: </a:t>
            </a:r>
            <a:r>
              <a:rPr lang="hr-HR" b="1" dirty="0" smtClean="0"/>
              <a:t>O.A.Z.A. – Održiva alternativa zajednici</a:t>
            </a:r>
          </a:p>
          <a:p>
            <a:r>
              <a:rPr lang="hr-HR" dirty="0" smtClean="0"/>
              <a:t>Partner(i): </a:t>
            </a:r>
            <a:r>
              <a:rPr lang="hr-HR" b="1" dirty="0" smtClean="0"/>
              <a:t>Udruga za promicanje informatike </a:t>
            </a:r>
            <a:r>
              <a:rPr lang="hr-HR" b="1" dirty="0" err="1" smtClean="0"/>
              <a:t>informatike</a:t>
            </a:r>
            <a:r>
              <a:rPr lang="hr-HR" b="1" dirty="0" smtClean="0"/>
              <a:t>, kulture i suživota </a:t>
            </a:r>
            <a:r>
              <a:rPr lang="hr-HR" b="1" dirty="0" err="1" smtClean="0"/>
              <a:t>Udurga</a:t>
            </a:r>
            <a:r>
              <a:rPr lang="hr-HR" b="1" dirty="0" smtClean="0"/>
              <a:t> IKS, Petrinja, OŠ Davorina Trstenjaka Zagreb, OŠ </a:t>
            </a:r>
            <a:r>
              <a:rPr lang="hr-HR" b="1" dirty="0" err="1" smtClean="0"/>
              <a:t>Dobriše</a:t>
            </a:r>
            <a:r>
              <a:rPr lang="hr-HR" b="1" dirty="0" smtClean="0"/>
              <a:t> Cesarića, Zagreb, OŠ Ivan Goran Kovačić, Gora,  OŠ Jabukovac – Jabukovac, OŠ Katarina Zrinska - </a:t>
            </a:r>
            <a:r>
              <a:rPr lang="hr-HR" b="1" dirty="0" err="1" smtClean="0"/>
              <a:t>Mečenčani</a:t>
            </a:r>
            <a:endParaRPr lang="hr-HR" b="1" dirty="0" smtClean="0"/>
          </a:p>
          <a:p>
            <a:r>
              <a:rPr lang="hr-HR" dirty="0" smtClean="0"/>
              <a:t>Zemljopisno područje: </a:t>
            </a:r>
            <a:r>
              <a:rPr lang="hr-HR" b="1" dirty="0" smtClean="0"/>
              <a:t>Grad Zagreb i Sisačko–moslavačka županija</a:t>
            </a:r>
            <a:endParaRPr lang="hr-HR" b="1" dirty="0"/>
          </a:p>
          <a:p>
            <a:r>
              <a:rPr lang="hr-HR" dirty="0" smtClean="0"/>
              <a:t>Ukupna vrijednost projekta: </a:t>
            </a:r>
            <a:r>
              <a:rPr lang="hr-HR" b="1" dirty="0" smtClean="0"/>
              <a:t>1.444.128,78 HRK </a:t>
            </a:r>
          </a:p>
          <a:p>
            <a:r>
              <a:rPr lang="hr-HR" dirty="0" smtClean="0"/>
              <a:t>Rezultati: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odrađene su </a:t>
            </a:r>
            <a:r>
              <a:rPr lang="hr-HR" dirty="0"/>
              <a:t>254 radionice sa 1791 </a:t>
            </a:r>
            <a:r>
              <a:rPr lang="hr-HR" dirty="0" smtClean="0"/>
              <a:t>učenikom, u projektu je sudjelovalo i 80 nastavnika, 1000 roditelja i 26 volontera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adaptirani su prostori udruga OAZA u Zagrebu i IKS u Petrinji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hr-HR" dirty="0"/>
              <a:t>o</a:t>
            </a:r>
            <a:r>
              <a:rPr lang="hr-HR" dirty="0" smtClean="0"/>
              <a:t>snovana </a:t>
            </a:r>
            <a:r>
              <a:rPr lang="hr-HR" dirty="0"/>
              <a:t>su 2 školska vrta u Petrinji  </a:t>
            </a:r>
            <a:r>
              <a:rPr lang="hr-HR" dirty="0" smtClean="0"/>
              <a:t>i </a:t>
            </a:r>
            <a:r>
              <a:rPr lang="hr-HR" dirty="0"/>
              <a:t>okolici te su unaprijeđena 2 školska vrta u Zagrebu </a:t>
            </a:r>
            <a:endParaRPr lang="hr-HR" dirty="0" smtClean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hr-HR" dirty="0"/>
              <a:t>i</a:t>
            </a:r>
            <a:r>
              <a:rPr lang="hr-HR" dirty="0" smtClean="0"/>
              <a:t>zrađen </a:t>
            </a:r>
            <a:r>
              <a:rPr lang="hr-HR" dirty="0"/>
              <a:t>je i tiskan </a:t>
            </a:r>
            <a:r>
              <a:rPr lang="hr-HR" dirty="0" smtClean="0"/>
              <a:t>Priručnik o osnivanju školskih te distribuiran školama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hr-HR" dirty="0"/>
              <a:t>o</a:t>
            </a:r>
            <a:r>
              <a:rPr lang="hr-HR" dirty="0" smtClean="0"/>
              <a:t>držana </a:t>
            </a:r>
            <a:r>
              <a:rPr lang="hr-HR" dirty="0"/>
              <a:t>su </a:t>
            </a:r>
            <a:r>
              <a:rPr lang="hr-HR" dirty="0" smtClean="0"/>
              <a:t>4 </a:t>
            </a:r>
            <a:r>
              <a:rPr lang="hr-HR" dirty="0"/>
              <a:t>javna događanja u </a:t>
            </a:r>
            <a:r>
              <a:rPr lang="hr-HR" dirty="0" smtClean="0"/>
              <a:t>Zagrebu, 1 </a:t>
            </a:r>
            <a:r>
              <a:rPr lang="hr-HR" dirty="0"/>
              <a:t>vrtni festival u Petrinji </a:t>
            </a:r>
            <a:r>
              <a:rPr lang="hr-HR" dirty="0" smtClean="0"/>
              <a:t>i 2 u Zagreb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863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1EF33-30EF-3741-AD05-376D4AB9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200" dirty="0" smtClean="0">
                <a:solidFill>
                  <a:srgbClr val="E30613"/>
                </a:solidFill>
              </a:rPr>
              <a:t>AMOR – Aktivni Mladi za Održivi Razvoj</a:t>
            </a:r>
            <a:endParaRPr lang="sr-Latn-RS" sz="3200" dirty="0">
              <a:solidFill>
                <a:srgbClr val="E3061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B976982-BA8B-084E-9500-2ECCF3E85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8645" y="1079863"/>
            <a:ext cx="8201844" cy="4723909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Prijavitelj: </a:t>
            </a:r>
            <a:r>
              <a:rPr lang="hr-HR" b="1" dirty="0" smtClean="0"/>
              <a:t>Udruga za promicanje ekološke proizvodnje hrane, zaštite okoliša i održivog razvoja „Eko - Zadar”</a:t>
            </a:r>
          </a:p>
          <a:p>
            <a:r>
              <a:rPr lang="hr-HR" dirty="0" smtClean="0"/>
              <a:t>Partner(i): </a:t>
            </a:r>
            <a:r>
              <a:rPr lang="hr-HR" b="1" dirty="0" smtClean="0"/>
              <a:t>OŠ Petar Zoranić Nin, NATURA – JADERA javna ustanova za upravljanje zaštićenim dijelovima prirode na području Zadarske županije, Zadar  </a:t>
            </a:r>
          </a:p>
          <a:p>
            <a:r>
              <a:rPr lang="hr-HR" dirty="0" smtClean="0"/>
              <a:t>Zemljopisno područje: </a:t>
            </a:r>
            <a:r>
              <a:rPr lang="hr-HR" b="1" dirty="0"/>
              <a:t>Republika </a:t>
            </a:r>
            <a:r>
              <a:rPr lang="hr-HR" b="1" dirty="0" smtClean="0"/>
              <a:t>Hrvatska; Zadarska županija </a:t>
            </a:r>
          </a:p>
          <a:p>
            <a:r>
              <a:rPr lang="hr-HR" dirty="0" smtClean="0"/>
              <a:t>Ukupna vrijednost projekta: </a:t>
            </a:r>
            <a:r>
              <a:rPr lang="hr-HR" b="1" dirty="0"/>
              <a:t>1.095.342,04  </a:t>
            </a:r>
            <a:r>
              <a:rPr lang="hr-HR" b="1" dirty="0" smtClean="0"/>
              <a:t>HRK</a:t>
            </a:r>
          </a:p>
          <a:p>
            <a:endParaRPr lang="hr-HR" dirty="0" smtClean="0"/>
          </a:p>
          <a:p>
            <a:r>
              <a:rPr lang="hr-HR" dirty="0" smtClean="0"/>
              <a:t>Rezultati: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2 </a:t>
            </a:r>
            <a:r>
              <a:rPr lang="hr-HR" dirty="0"/>
              <a:t>programa izobrazbe </a:t>
            </a:r>
            <a:r>
              <a:rPr lang="hr-HR" dirty="0" smtClean="0"/>
              <a:t>na temu </a:t>
            </a:r>
            <a:r>
              <a:rPr lang="hr-HR" dirty="0"/>
              <a:t>održivog razvoja </a:t>
            </a:r>
            <a:r>
              <a:rPr lang="hr-HR" dirty="0" smtClean="0"/>
              <a:t>u sklopu predmeta </a:t>
            </a:r>
            <a:r>
              <a:rPr lang="hr-HR" dirty="0"/>
              <a:t>prirode i </a:t>
            </a:r>
            <a:r>
              <a:rPr lang="hr-HR" dirty="0" smtClean="0"/>
              <a:t>biologije, 1 </a:t>
            </a:r>
            <a:r>
              <a:rPr lang="hr-HR" dirty="0"/>
              <a:t>program izobrazbe „Solidarnost i aktivno djelovanje za održivi razvoj“ kao dio građanskog </a:t>
            </a:r>
            <a:r>
              <a:rPr lang="hr-HR" dirty="0" smtClean="0"/>
              <a:t>odgoja (teme solidarnosti </a:t>
            </a:r>
            <a:r>
              <a:rPr lang="hr-HR" dirty="0"/>
              <a:t>i aktivnog </a:t>
            </a:r>
            <a:r>
              <a:rPr lang="hr-HR" dirty="0" smtClean="0"/>
              <a:t>djelovanja), 1 </a:t>
            </a:r>
            <a:r>
              <a:rPr lang="hr-HR" dirty="0"/>
              <a:t>program izobrazbe „Mladi čuvari prirode</a:t>
            </a:r>
            <a:r>
              <a:rPr lang="hr-HR" dirty="0" smtClean="0"/>
              <a:t>“ (tema zaštićeni dijelova prirode), u svakom oko 80 </a:t>
            </a:r>
            <a:r>
              <a:rPr lang="hr-HR" dirty="0"/>
              <a:t>djece polaznika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dvije </a:t>
            </a:r>
            <a:r>
              <a:rPr lang="hr-HR" dirty="0"/>
              <a:t>volonterske akcije na kojima je sudjelovalo 27 </a:t>
            </a:r>
            <a:r>
              <a:rPr lang="hr-HR" dirty="0" smtClean="0"/>
              <a:t>učenika volontera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postavljeno </a:t>
            </a:r>
            <a:r>
              <a:rPr lang="hr-HR" dirty="0"/>
              <a:t>je 5 </a:t>
            </a:r>
            <a:r>
              <a:rPr lang="hr-HR" dirty="0" smtClean="0"/>
              <a:t>edukativno-informativnih </a:t>
            </a:r>
            <a:r>
              <a:rPr lang="hr-HR" dirty="0"/>
              <a:t>ploča </a:t>
            </a:r>
            <a:r>
              <a:rPr lang="hr-HR" dirty="0" smtClean="0"/>
              <a:t>na </a:t>
            </a:r>
            <a:r>
              <a:rPr lang="hr-HR" dirty="0"/>
              <a:t>hrvatskom i </a:t>
            </a:r>
            <a:r>
              <a:rPr lang="hr-HR" dirty="0" smtClean="0"/>
              <a:t>engleskom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u</a:t>
            </a:r>
            <a:r>
              <a:rPr lang="hr-HR" dirty="0" smtClean="0"/>
              <a:t>kupno 167 djece je sudjelovalo na projektu</a:t>
            </a:r>
            <a:endParaRPr lang="hr-HR" dirty="0"/>
          </a:p>
          <a:p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180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1EF33-30EF-3741-AD05-376D4AB9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200" dirty="0" smtClean="0">
                <a:solidFill>
                  <a:srgbClr val="E30613"/>
                </a:solidFill>
              </a:rPr>
              <a:t>(O)drži moj korak!</a:t>
            </a:r>
            <a:endParaRPr lang="sr-Latn-RS" sz="3200" dirty="0">
              <a:solidFill>
                <a:srgbClr val="E3061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B976982-BA8B-084E-9500-2ECCF3E85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8645" y="1105989"/>
            <a:ext cx="8201844" cy="4697783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Prijavitelj: </a:t>
            </a:r>
            <a:r>
              <a:rPr lang="hr-HR" b="1" dirty="0" smtClean="0"/>
              <a:t>Agencija lokalne demokracije Sisak</a:t>
            </a:r>
          </a:p>
          <a:p>
            <a:r>
              <a:rPr lang="hr-HR" dirty="0" smtClean="0"/>
              <a:t>Partner(i): </a:t>
            </a:r>
            <a:r>
              <a:rPr lang="hr-HR" b="1" dirty="0" smtClean="0"/>
              <a:t>Sisačko–moslavačka županija, Gimnazija Sisak, SŠ Ivana </a:t>
            </a:r>
            <a:r>
              <a:rPr lang="hr-HR" b="1" dirty="0" err="1" smtClean="0"/>
              <a:t>Trnskog</a:t>
            </a:r>
            <a:r>
              <a:rPr lang="hr-HR" b="1" dirty="0" smtClean="0"/>
              <a:t> Hrvatska Kostajnica</a:t>
            </a:r>
          </a:p>
          <a:p>
            <a:r>
              <a:rPr lang="hr-HR" dirty="0" smtClean="0"/>
              <a:t>Zemljopisno područje: </a:t>
            </a:r>
            <a:r>
              <a:rPr lang="hr-HR" b="1" dirty="0" smtClean="0"/>
              <a:t>Sisačko–moslavačka županija</a:t>
            </a:r>
          </a:p>
          <a:p>
            <a:r>
              <a:rPr lang="hr-HR" dirty="0" smtClean="0"/>
              <a:t>Ukupna vrijednost projekta: </a:t>
            </a:r>
            <a:r>
              <a:rPr lang="hr-HR" b="1" dirty="0"/>
              <a:t>1.145.856,64 </a:t>
            </a:r>
            <a:r>
              <a:rPr lang="hr-HR" b="1" dirty="0" smtClean="0"/>
              <a:t>HRK </a:t>
            </a:r>
          </a:p>
          <a:p>
            <a:r>
              <a:rPr lang="hr-HR" dirty="0" smtClean="0"/>
              <a:t>Rezultati: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o</a:t>
            </a:r>
            <a:r>
              <a:rPr lang="hr-HR" dirty="0" smtClean="0"/>
              <a:t>snovana </a:t>
            </a:r>
            <a:r>
              <a:rPr lang="hr-HR" dirty="0"/>
              <a:t>su 2 školska volonterska kluba u 2 partnerske škole (Gimnazija Sisak i Srednja škola Ivana </a:t>
            </a:r>
            <a:r>
              <a:rPr lang="hr-HR" dirty="0" err="1" smtClean="0"/>
              <a:t>Trnskog</a:t>
            </a:r>
            <a:r>
              <a:rPr lang="hr-HR" dirty="0" smtClean="0"/>
              <a:t> </a:t>
            </a:r>
            <a:r>
              <a:rPr lang="hr-HR" dirty="0"/>
              <a:t>u Hrvatskoj Kostajnici</a:t>
            </a:r>
            <a:r>
              <a:rPr lang="hr-HR" dirty="0" smtClean="0"/>
              <a:t>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učenici su planirali, organizirali i proveli 6 vršnjačkih radionica vezanih za 7 ciljeva održivog razvoja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/>
              <a:t>članovi školskih volonterskih klubova zajedno sa svojim školskim mentorima osmislili su i proveli 6 volonterskih akcija koje su se nastavile na vršnjačke radionice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 smtClean="0"/>
              <a:t>održan </a:t>
            </a:r>
            <a:r>
              <a:rPr lang="hr-HR" dirty="0"/>
              <a:t>je Sajam udruga i ustanova koji je okupio 40 udruga i ustanova iz Siska i Sisačko-moslavačke županije i tijekom kojeg su građani informirani o temama održivog razvoja</a:t>
            </a:r>
          </a:p>
        </p:txBody>
      </p:sp>
    </p:spTree>
    <p:extLst>
      <p:ext uri="{BB962C8B-B14F-4D97-AF65-F5344CB8AC3E}">
        <p14:creationId xmlns:p14="http://schemas.microsoft.com/office/powerpoint/2010/main" val="212869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1EF33-30EF-3741-AD05-376D4AB9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000" dirty="0" smtClean="0"/>
              <a:t>ECO – SOCIAL: Razvijam poduzetništvo, čuvam okoliš!</a:t>
            </a:r>
            <a:endParaRPr lang="sr-Latn-RS" sz="3000" dirty="0">
              <a:solidFill>
                <a:srgbClr val="E3061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B976982-BA8B-084E-9500-2ECCF3E85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8645" y="1428207"/>
            <a:ext cx="8201844" cy="4798422"/>
          </a:xfrm>
        </p:spPr>
        <p:txBody>
          <a:bodyPr>
            <a:normAutofit fontScale="70000" lnSpcReduction="20000"/>
          </a:bodyPr>
          <a:lstStyle/>
          <a:p>
            <a:r>
              <a:rPr lang="hr-HR" sz="2000" dirty="0" smtClean="0"/>
              <a:t>Prijavitelj: </a:t>
            </a:r>
            <a:r>
              <a:rPr lang="hr-HR" sz="2000" b="1" dirty="0" smtClean="0"/>
              <a:t>Lokalna akcijska grupa (LAG) </a:t>
            </a:r>
            <a:r>
              <a:rPr lang="hr-HR" sz="2000" b="1" dirty="0" err="1" smtClean="0"/>
              <a:t>Vallis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Colapis</a:t>
            </a:r>
            <a:endParaRPr lang="hr-HR" sz="2000" b="1" dirty="0" smtClean="0"/>
          </a:p>
          <a:p>
            <a:r>
              <a:rPr lang="hr-HR" sz="2000" dirty="0" smtClean="0"/>
              <a:t>Partner(i): </a:t>
            </a:r>
            <a:r>
              <a:rPr lang="hr-HR" sz="2000" b="1" dirty="0" smtClean="0"/>
              <a:t>Socijalna zadruga Humana Nova Čakovec, Karlovačka županija, SŠ Duga Resa</a:t>
            </a:r>
          </a:p>
          <a:p>
            <a:r>
              <a:rPr lang="hr-HR" sz="2000" dirty="0" smtClean="0"/>
              <a:t>Zemljopisno područje: </a:t>
            </a:r>
            <a:r>
              <a:rPr lang="hr-HR" sz="2000" b="1" dirty="0" smtClean="0"/>
              <a:t>Karlovačka županija, Hrvatska </a:t>
            </a:r>
          </a:p>
          <a:p>
            <a:r>
              <a:rPr lang="hr-HR" sz="2000" dirty="0" smtClean="0"/>
              <a:t>Ukupna vrijednost projekta: </a:t>
            </a:r>
            <a:r>
              <a:rPr lang="hr-HR" sz="2000" b="1" dirty="0"/>
              <a:t>1.267.702,20 </a:t>
            </a:r>
            <a:r>
              <a:rPr lang="hr-HR" sz="2000" b="1" dirty="0" smtClean="0"/>
              <a:t>HRK</a:t>
            </a:r>
          </a:p>
          <a:p>
            <a:r>
              <a:rPr lang="hr-HR" sz="2000" dirty="0" smtClean="0"/>
              <a:t>Rezultati: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o</a:t>
            </a:r>
            <a:r>
              <a:rPr lang="hr-HR" sz="2000" dirty="0" smtClean="0"/>
              <a:t>držano </a:t>
            </a:r>
            <a:r>
              <a:rPr lang="hr-HR" sz="2000" dirty="0"/>
              <a:t>je 18 interaktivnih radionica u 6 škola za </a:t>
            </a:r>
            <a:r>
              <a:rPr lang="hr-HR" sz="2000" dirty="0" smtClean="0"/>
              <a:t>učenike i 6 </a:t>
            </a:r>
            <a:r>
              <a:rPr lang="hr-HR" sz="2000" dirty="0"/>
              <a:t>motivacijskih radionica </a:t>
            </a:r>
            <a:r>
              <a:rPr lang="hr-HR" sz="2000" dirty="0" smtClean="0"/>
              <a:t>na teme održivog razvoja, uloga </a:t>
            </a:r>
            <a:r>
              <a:rPr lang="hr-HR" sz="2000" dirty="0"/>
              <a:t>školskog zadrugarstva u održivom </a:t>
            </a:r>
            <a:r>
              <a:rPr lang="hr-HR" sz="2000" dirty="0" smtClean="0"/>
              <a:t>razvoju, uloga </a:t>
            </a:r>
            <a:r>
              <a:rPr lang="hr-HR" sz="2000" dirty="0"/>
              <a:t>volonterstva i zadružne </a:t>
            </a:r>
            <a:r>
              <a:rPr lang="hr-HR" sz="2000" dirty="0" smtClean="0"/>
              <a:t>ekonomije </a:t>
            </a:r>
            <a:r>
              <a:rPr lang="hr-HR" sz="2000" dirty="0"/>
              <a:t>i </a:t>
            </a:r>
            <a:r>
              <a:rPr lang="hr-HR" sz="2000" dirty="0" smtClean="0"/>
              <a:t>osnovnih elemenata </a:t>
            </a:r>
            <a:r>
              <a:rPr lang="hr-HR" sz="2000" dirty="0"/>
              <a:t>u</a:t>
            </a:r>
            <a:r>
              <a:rPr lang="hr-HR" sz="2000" dirty="0" smtClean="0"/>
              <a:t>porabe tekstila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u projektu je sudjelovalo ukupno </a:t>
            </a:r>
            <a:r>
              <a:rPr lang="hr-HR" sz="2000" dirty="0"/>
              <a:t>532 učenika te 29 </a:t>
            </a:r>
            <a:r>
              <a:rPr lang="hr-HR" sz="2000" dirty="0" smtClean="0"/>
              <a:t>nastavnika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odrađene </a:t>
            </a:r>
            <a:r>
              <a:rPr lang="hr-HR" sz="2000" dirty="0"/>
              <a:t>su online ture/video posjete pogonima Humane Nove </a:t>
            </a:r>
            <a:endParaRPr lang="hr-H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provedene su 3 </a:t>
            </a:r>
            <a:r>
              <a:rPr lang="hr-HR" sz="2000" dirty="0"/>
              <a:t>volonterske akcije sakupljanja tekstila </a:t>
            </a:r>
            <a:r>
              <a:rPr lang="hr-HR" sz="2000" dirty="0" smtClean="0"/>
              <a:t>u 6 škola na </a:t>
            </a:r>
            <a:r>
              <a:rPr lang="hr-HR" sz="2000" dirty="0"/>
              <a:t>kojima su uz škole i projektni tim sudjelovali i lokalni OCD-i te lokalno stanovništvo što je ojačalo socijalnu </a:t>
            </a:r>
            <a:r>
              <a:rPr lang="hr-HR" sz="2000" dirty="0" smtClean="0"/>
              <a:t>koheziju; ukupno </a:t>
            </a:r>
            <a:r>
              <a:rPr lang="hr-HR" sz="2000" dirty="0"/>
              <a:t>je sudjelovalo 2280 </a:t>
            </a:r>
            <a:r>
              <a:rPr lang="hr-HR" sz="2000" dirty="0" smtClean="0"/>
              <a:t>sudionika, </a:t>
            </a:r>
            <a:r>
              <a:rPr lang="hr-HR" sz="2000" dirty="0"/>
              <a:t>11 </a:t>
            </a:r>
            <a:r>
              <a:rPr lang="hr-HR" sz="2000" dirty="0" smtClean="0"/>
              <a:t>OCD-ova i 30 volontera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o</a:t>
            </a:r>
            <a:r>
              <a:rPr lang="hr-HR" sz="2000" dirty="0" smtClean="0"/>
              <a:t>premljena je  </a:t>
            </a:r>
            <a:r>
              <a:rPr lang="hr-HR" sz="2000" dirty="0"/>
              <a:t>učionica za aktivnosti učeničke zadruge Osnovne škole </a:t>
            </a:r>
            <a:r>
              <a:rPr lang="hr-HR" sz="2000" dirty="0" err="1"/>
              <a:t>Žakanje</a:t>
            </a:r>
            <a:r>
              <a:rPr lang="hr-HR" sz="2000" dirty="0"/>
              <a:t> </a:t>
            </a:r>
            <a:r>
              <a:rPr lang="hr-HR" sz="2000" dirty="0" smtClean="0"/>
              <a:t>koja </a:t>
            </a:r>
            <a:r>
              <a:rPr lang="hr-HR" sz="2000" dirty="0"/>
              <a:t>je sakupila najviše tekstila na sve 3 volonterske </a:t>
            </a:r>
            <a:r>
              <a:rPr lang="hr-HR" sz="2000" dirty="0" smtClean="0"/>
              <a:t>akcije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o</a:t>
            </a:r>
            <a:r>
              <a:rPr lang="hr-HR" sz="2000" dirty="0" smtClean="0"/>
              <a:t>snovana je </a:t>
            </a:r>
            <a:r>
              <a:rPr lang="hr-HR" sz="2000" dirty="0"/>
              <a:t>i registrirana podružnica Humane Nove Čakovec u Dugoj Resi koja je </a:t>
            </a:r>
            <a:r>
              <a:rPr lang="hr-HR" sz="2000" dirty="0" smtClean="0"/>
              <a:t>opremljena </a:t>
            </a:r>
            <a:r>
              <a:rPr lang="hr-HR" sz="2000" dirty="0"/>
              <a:t>(podružnica Duga Resa</a:t>
            </a:r>
            <a:r>
              <a:rPr lang="hr-HR" sz="2000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u</a:t>
            </a:r>
            <a:r>
              <a:rPr lang="hr-HR" sz="2000" dirty="0" smtClean="0"/>
              <a:t>građena je </a:t>
            </a:r>
            <a:r>
              <a:rPr lang="hr-HR" sz="2000" dirty="0"/>
              <a:t>platforma i rampe za pristup objekta osobama  s invaliditetom, ugrađen </a:t>
            </a:r>
            <a:r>
              <a:rPr lang="hr-HR" sz="2000" dirty="0" err="1"/>
              <a:t>wc</a:t>
            </a:r>
            <a:r>
              <a:rPr lang="hr-HR" sz="2000" dirty="0"/>
              <a:t> za </a:t>
            </a:r>
            <a:r>
              <a:rPr lang="hr-HR" sz="2000" smtClean="0"/>
              <a:t>osobe s </a:t>
            </a:r>
            <a:r>
              <a:rPr lang="hr-HR" sz="2000" dirty="0" smtClean="0"/>
              <a:t>invaliditetom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potpisano </a:t>
            </a:r>
            <a:r>
              <a:rPr lang="hr-HR" sz="2000" dirty="0"/>
              <a:t>je 11 sporazuma o razumijevanju i suradnji te nastavku suradnje nakon završetka projekta</a:t>
            </a:r>
            <a:r>
              <a:rPr lang="hr-HR" sz="20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15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1EF33-30EF-3741-AD05-376D4AB9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200" dirty="0" smtClean="0"/>
              <a:t>Obrazovanje za održivi planet</a:t>
            </a:r>
            <a:endParaRPr lang="sr-Latn-RS" sz="3200" dirty="0">
              <a:solidFill>
                <a:srgbClr val="E3061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B976982-BA8B-084E-9500-2ECCF3E85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8645" y="1445623"/>
            <a:ext cx="8201844" cy="4358149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Prijavitelj: </a:t>
            </a:r>
            <a:r>
              <a:rPr lang="hr-HR" b="1" dirty="0" smtClean="0"/>
              <a:t>Udruga za zaštitu prirode i okoliša Zeleni Osijek</a:t>
            </a:r>
          </a:p>
          <a:p>
            <a:r>
              <a:rPr lang="hr-HR" dirty="0" smtClean="0"/>
              <a:t>Partner(i): </a:t>
            </a:r>
            <a:r>
              <a:rPr lang="hr-HR" b="1" dirty="0" smtClean="0"/>
              <a:t>OŠ Ivana Brlić Mažuranić, Općina </a:t>
            </a:r>
            <a:r>
              <a:rPr lang="hr-HR" b="1" dirty="0" err="1" smtClean="0"/>
              <a:t>Strizivojna</a:t>
            </a:r>
            <a:r>
              <a:rPr lang="hr-HR" b="1" dirty="0" smtClean="0"/>
              <a:t>, OŠ Mladost Osijek</a:t>
            </a:r>
          </a:p>
          <a:p>
            <a:r>
              <a:rPr lang="hr-HR" dirty="0" smtClean="0"/>
              <a:t>Zemljopisno područje: </a:t>
            </a:r>
            <a:r>
              <a:rPr lang="hr-HR" b="1" dirty="0" smtClean="0"/>
              <a:t>Osječko–baranjska županija</a:t>
            </a:r>
          </a:p>
          <a:p>
            <a:r>
              <a:rPr lang="hr-HR" dirty="0" smtClean="0"/>
              <a:t>Ukupna vrijednost projekta: </a:t>
            </a:r>
            <a:r>
              <a:rPr lang="hr-HR" b="1" dirty="0"/>
              <a:t>1,129,792.17 </a:t>
            </a:r>
            <a:r>
              <a:rPr lang="hr-HR" b="1" dirty="0" smtClean="0"/>
              <a:t>HRK</a:t>
            </a:r>
          </a:p>
          <a:p>
            <a:r>
              <a:rPr lang="hr-HR" dirty="0" smtClean="0"/>
              <a:t>Rezultati: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Provedeno 5 programa izobrazbe u kojima je sudjelovao 281 učenik. Partnerske udruge nastavit će koristiti programe u svom radu sa školama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povećana svijest uključenih </a:t>
            </a:r>
            <a:r>
              <a:rPr lang="hr-HR" dirty="0"/>
              <a:t>dionika o važnosti uočavanja </a:t>
            </a:r>
            <a:r>
              <a:rPr lang="hr-HR" dirty="0" smtClean="0"/>
              <a:t>problema </a:t>
            </a:r>
            <a:r>
              <a:rPr lang="hr-HR" dirty="0"/>
              <a:t>u okolišu </a:t>
            </a:r>
            <a:r>
              <a:rPr lang="hr-HR" dirty="0" smtClean="0"/>
              <a:t>(npr. divljih </a:t>
            </a:r>
            <a:r>
              <a:rPr lang="hr-HR" dirty="0"/>
              <a:t>odlagališta otpada), komunalnih problema (nerazvrstavanja </a:t>
            </a:r>
            <a:r>
              <a:rPr lang="hr-HR" dirty="0" smtClean="0"/>
              <a:t>otpada, nemogućnosti </a:t>
            </a:r>
            <a:r>
              <a:rPr lang="hr-HR" dirty="0"/>
              <a:t>prikupljanja i recikliranja odvojenog otpada), nužnosti održivog gospodarenja otpadom unutar kućanstava te praćenja i reduciranja potrošnje </a:t>
            </a:r>
            <a:r>
              <a:rPr lang="hr-HR" dirty="0" smtClean="0"/>
              <a:t>energije te </a:t>
            </a:r>
            <a:r>
              <a:rPr lang="hr-HR" dirty="0"/>
              <a:t>održive prehrane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732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1EF33-30EF-3741-AD05-376D4AB9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Najveća svjetska lekcija u Hrvatskoj</a:t>
            </a:r>
            <a:endParaRPr lang="sr-Latn-RS" dirty="0">
              <a:solidFill>
                <a:srgbClr val="E3061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B976982-BA8B-084E-9500-2ECCF3E85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8645" y="1227910"/>
            <a:ext cx="8201844" cy="4446954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Prijavitelj: </a:t>
            </a:r>
            <a:r>
              <a:rPr lang="hr-HR" b="1" dirty="0" smtClean="0"/>
              <a:t>Institut za društveno odgovorno poslovanje (IDOP), Zagreb</a:t>
            </a:r>
          </a:p>
          <a:p>
            <a:r>
              <a:rPr lang="hr-HR" dirty="0" smtClean="0"/>
              <a:t>Partner(i): </a:t>
            </a:r>
            <a:r>
              <a:rPr lang="hr-HR" b="1" dirty="0" smtClean="0"/>
              <a:t>Udruga Lijepa naša, Zagreb, OŠ Jabukovac, Zagreb, </a:t>
            </a:r>
            <a:r>
              <a:rPr lang="en-US" b="1" dirty="0" smtClean="0"/>
              <a:t>Prva</a:t>
            </a:r>
            <a:r>
              <a:rPr lang="hr-HR" b="1" dirty="0" smtClean="0"/>
              <a:t> privatna gimnazija s pravom javnosti, Zagreb</a:t>
            </a:r>
            <a:endParaRPr lang="hr-HR" b="1" dirty="0"/>
          </a:p>
          <a:p>
            <a:r>
              <a:rPr lang="hr-HR" dirty="0" smtClean="0"/>
              <a:t>Zemljopisno područje: </a:t>
            </a:r>
            <a:r>
              <a:rPr lang="hr-HR" b="1" dirty="0" smtClean="0"/>
              <a:t>Grad Zagreb, Republika Hrvatska</a:t>
            </a:r>
          </a:p>
          <a:p>
            <a:r>
              <a:rPr lang="hr-HR" dirty="0" smtClean="0"/>
              <a:t>Ukupna vrijednost projekta: </a:t>
            </a:r>
            <a:r>
              <a:rPr lang="hr-HR" b="1" dirty="0" smtClean="0"/>
              <a:t>258.101,10 HRK</a:t>
            </a:r>
          </a:p>
          <a:p>
            <a:r>
              <a:rPr lang="hr-HR" dirty="0" smtClean="0"/>
              <a:t>Rezultati: </a:t>
            </a: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 err="1"/>
              <a:t>pilotiran</a:t>
            </a:r>
            <a:r>
              <a:rPr lang="hr-HR" dirty="0"/>
              <a:t> program izobrazbe za održivi razvoj (20 lekcija) s 108 učenika OŠ Jabukovac i 76 učenika Prve privatne gimnazije </a:t>
            </a:r>
            <a:endParaRPr lang="hr-HR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 smtClean="0"/>
              <a:t>izrađen </a:t>
            </a:r>
            <a:r>
              <a:rPr lang="hr-HR" u="sng" dirty="0">
                <a:hlinkClick r:id="rId2"/>
              </a:rPr>
              <a:t>edukativni materijal </a:t>
            </a:r>
            <a:r>
              <a:rPr lang="hr-HR" dirty="0"/>
              <a:t>o Ciljevima održivog razvoja </a:t>
            </a:r>
            <a:r>
              <a:rPr lang="hr-HR" dirty="0" smtClean="0"/>
              <a:t>UN-a </a:t>
            </a:r>
            <a:r>
              <a:rPr lang="hr-HR" dirty="0"/>
              <a:t>te iz područja održivog razvoja za osnovne i srednje </a:t>
            </a:r>
            <a:r>
              <a:rPr lang="hr-HR" dirty="0" smtClean="0"/>
              <a:t>škole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 smtClean="0"/>
              <a:t>izrađena </a:t>
            </a:r>
            <a:r>
              <a:rPr lang="hr-HR" u="sng" dirty="0">
                <a:hlinkClick r:id="rId3"/>
              </a:rPr>
              <a:t>knjižica za roditelje </a:t>
            </a:r>
            <a:r>
              <a:rPr lang="hr-HR" dirty="0"/>
              <a:t>o ciljevima održivog razvoja </a:t>
            </a:r>
            <a:endParaRPr lang="hr-HR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 smtClean="0"/>
              <a:t>učenici </a:t>
            </a:r>
            <a:r>
              <a:rPr lang="hr-HR" dirty="0"/>
              <a:t>sudjelovali u izradi igre “Crni Petar” s pitanjima o ciljevima održivog </a:t>
            </a:r>
            <a:r>
              <a:rPr lang="hr-HR" dirty="0" smtClean="0"/>
              <a:t>razvoja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 smtClean="0"/>
              <a:t>učenicima </a:t>
            </a:r>
            <a:r>
              <a:rPr lang="hr-HR" dirty="0"/>
              <a:t>partnerske srednje škole predstavljeni primjeri dobre prakse iz poslovnog sektora i društveno odgovornog poslovanja (Franck d.d., Kaufland Hrvatska </a:t>
            </a:r>
            <a:r>
              <a:rPr lang="hr-HR" dirty="0" err="1"/>
              <a:t>k.d</a:t>
            </a:r>
            <a:r>
              <a:rPr lang="hr-HR" dirty="0" smtClean="0"/>
              <a:t>.)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945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1EF33-30EF-3741-AD05-376D4AB9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200" dirty="0" smtClean="0"/>
              <a:t>Znanje za održivo djelovanje</a:t>
            </a:r>
            <a:endParaRPr lang="sr-Latn-RS" sz="3200" dirty="0">
              <a:solidFill>
                <a:srgbClr val="E3061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B976982-BA8B-084E-9500-2ECCF3E85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8645" y="1175657"/>
            <a:ext cx="8201844" cy="4628115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Prijavitelj: </a:t>
            </a:r>
            <a:r>
              <a:rPr lang="hr-HR" b="1" dirty="0" smtClean="0"/>
              <a:t>Udruga Zelena Istra</a:t>
            </a:r>
          </a:p>
          <a:p>
            <a:r>
              <a:rPr lang="hr-HR" dirty="0" smtClean="0"/>
              <a:t>Partner(i): </a:t>
            </a:r>
            <a:r>
              <a:rPr lang="hr-HR" b="1" dirty="0" smtClean="0"/>
              <a:t>Centar za mirovne studije, Ekološka udruga „Krka” Knin, OŠ Monte Zaro Pula, OŠ </a:t>
            </a:r>
            <a:r>
              <a:rPr lang="hr-HR" b="1" dirty="0" err="1" smtClean="0"/>
              <a:t>Šijana</a:t>
            </a:r>
            <a:r>
              <a:rPr lang="hr-HR" b="1" dirty="0" smtClean="0"/>
              <a:t> Pula, OŠ </a:t>
            </a:r>
            <a:r>
              <a:rPr lang="hr-HR" b="1" dirty="0" err="1" smtClean="0"/>
              <a:t>Kaštanjer</a:t>
            </a:r>
            <a:r>
              <a:rPr lang="hr-HR" b="1" dirty="0" smtClean="0"/>
              <a:t> Pula, Gimnazija Pula, OŠ Domovinske zahvalnosti Knin, SŠ Lovre </a:t>
            </a:r>
            <a:r>
              <a:rPr lang="hr-HR" b="1" dirty="0" err="1" smtClean="0"/>
              <a:t>Montija</a:t>
            </a:r>
            <a:r>
              <a:rPr lang="hr-HR" b="1" dirty="0" smtClean="0"/>
              <a:t>, Knin</a:t>
            </a:r>
          </a:p>
          <a:p>
            <a:r>
              <a:rPr lang="hr-HR" dirty="0" smtClean="0"/>
              <a:t>Zemljopisno područje: </a:t>
            </a:r>
            <a:r>
              <a:rPr lang="hr-HR" b="1" dirty="0" smtClean="0"/>
              <a:t>Istarska </a:t>
            </a:r>
            <a:r>
              <a:rPr lang="hr-HR" b="1" dirty="0"/>
              <a:t>i</a:t>
            </a:r>
            <a:r>
              <a:rPr lang="hr-HR" b="1" dirty="0" smtClean="0"/>
              <a:t> Šibensko–kninska županija</a:t>
            </a:r>
          </a:p>
          <a:p>
            <a:r>
              <a:rPr lang="hr-HR" dirty="0" smtClean="0"/>
              <a:t>Ukupna vrijednost projekta: </a:t>
            </a:r>
            <a:r>
              <a:rPr lang="hr-HR" b="1" dirty="0"/>
              <a:t>1,286,647.72 </a:t>
            </a:r>
            <a:r>
              <a:rPr lang="hr-HR" b="1" dirty="0" smtClean="0"/>
              <a:t>HRK</a:t>
            </a:r>
          </a:p>
          <a:p>
            <a:r>
              <a:rPr lang="hr-HR" dirty="0" smtClean="0"/>
              <a:t>Rezultati: </a:t>
            </a: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/>
              <a:t>o</a:t>
            </a:r>
            <a:r>
              <a:rPr lang="hr-HR" dirty="0" smtClean="0"/>
              <a:t>jačani </a:t>
            </a:r>
            <a:r>
              <a:rPr lang="hr-HR" dirty="0"/>
              <a:t>su stručni kapaciteti te razmjena znanja između prijavitelja i udruga partnera i osnovnih i srednjih škola za provedbu programa formalnog i neformalnog obrazovanja u području održivog razvoja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/>
              <a:t>o</a:t>
            </a:r>
            <a:r>
              <a:rPr lang="hr-HR" dirty="0" smtClean="0"/>
              <a:t>blikovan </a:t>
            </a:r>
            <a:r>
              <a:rPr lang="hr-HR" dirty="0"/>
              <a:t>je i </a:t>
            </a:r>
            <a:r>
              <a:rPr lang="hr-HR" dirty="0" smtClean="0"/>
              <a:t>primijenjen </a:t>
            </a:r>
            <a:r>
              <a:rPr lang="hr-HR" dirty="0"/>
              <a:t>alat - priručnik za praktičnu provedbu nastave na području održivog razvoja u suradnji s nastavnicima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/>
              <a:t>r</a:t>
            </a:r>
            <a:r>
              <a:rPr lang="hr-HR" dirty="0" smtClean="0"/>
              <a:t>azrađen </a:t>
            </a:r>
            <a:r>
              <a:rPr lang="hr-HR" dirty="0"/>
              <a:t>je i primijenjen edukacijski modul “održivi razvoj” u okviru građanskog odgoja i obrazovanja u suradnji s nastavnicima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/>
              <a:t>u</a:t>
            </a:r>
            <a:r>
              <a:rPr lang="hr-HR" dirty="0" smtClean="0"/>
              <a:t>čenici </a:t>
            </a:r>
            <a:r>
              <a:rPr lang="hr-HR" dirty="0"/>
              <a:t>su uključeni u volonterske aktivnosti te je na taj način kod njih potaknut interes za održiv razvoj i doprinos izgradnji zajednice na tim temeljima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831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1EF33-30EF-3741-AD05-376D4AB9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200" dirty="0" smtClean="0"/>
              <a:t>Školska volonterska zajednica – snaga za održivi razvoj</a:t>
            </a:r>
            <a:endParaRPr lang="sr-Latn-RS" sz="3200" dirty="0">
              <a:solidFill>
                <a:srgbClr val="E3061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B976982-BA8B-084E-9500-2ECCF3E85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245" y="1297577"/>
            <a:ext cx="8201844" cy="4693919"/>
          </a:xfrm>
        </p:spPr>
        <p:txBody>
          <a:bodyPr>
            <a:noAutofit/>
          </a:bodyPr>
          <a:lstStyle/>
          <a:p>
            <a:r>
              <a:rPr lang="hr-HR" sz="1500" dirty="0" smtClean="0"/>
              <a:t>Prijavitelj: </a:t>
            </a:r>
            <a:r>
              <a:rPr lang="hr-HR" sz="1500" b="1" dirty="0" smtClean="0"/>
              <a:t>Volonterski centar Zagreb</a:t>
            </a:r>
          </a:p>
          <a:p>
            <a:r>
              <a:rPr lang="hr-HR" sz="1500" dirty="0" smtClean="0"/>
              <a:t>Partner(i): </a:t>
            </a:r>
            <a:r>
              <a:rPr lang="hr-HR" sz="1500" b="1" dirty="0" smtClean="0"/>
              <a:t>Hrvatska udruga za mirenje, Udruga OAZA – Održiva alternativa zajednici, OŠ Augusta Šenoe Zagreb, IX. Gimnazija Zagreb, Industrijsko – obrtnička škola Slatina, OŠ Josipa Kozarca Slatina</a:t>
            </a:r>
          </a:p>
          <a:p>
            <a:r>
              <a:rPr lang="hr-HR" sz="1500" dirty="0" smtClean="0"/>
              <a:t>Zemljopisno područje: </a:t>
            </a:r>
            <a:r>
              <a:rPr lang="hr-HR" sz="1500" b="1" dirty="0"/>
              <a:t>Republika </a:t>
            </a:r>
            <a:r>
              <a:rPr lang="hr-HR" sz="1500" b="1" dirty="0" smtClean="0"/>
              <a:t>Hrvatska; Grad Zagreb</a:t>
            </a:r>
            <a:r>
              <a:rPr lang="hr-HR" sz="1500" b="1" dirty="0"/>
              <a:t> </a:t>
            </a:r>
            <a:r>
              <a:rPr lang="hr-HR" sz="1500" b="1" dirty="0" smtClean="0"/>
              <a:t>i Virovitičko–podravska županija, </a:t>
            </a:r>
            <a:r>
              <a:rPr lang="hr-HR" sz="1500" dirty="0" smtClean="0"/>
              <a:t>Ukupna vrijednost projekta: </a:t>
            </a:r>
            <a:r>
              <a:rPr lang="hr-HR" sz="1500" b="1" dirty="0" smtClean="0"/>
              <a:t>1.225.223,44 HRK</a:t>
            </a:r>
          </a:p>
          <a:p>
            <a:r>
              <a:rPr lang="hr-HR" sz="1500" dirty="0" smtClean="0"/>
              <a:t>Rezultati: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500" dirty="0"/>
              <a:t>4.456 učenika razvilo je kompetencije iz područja održivog razvoja, volonterstva i nenasilne komunikacije te </a:t>
            </a:r>
            <a:r>
              <a:rPr lang="hr-HR" sz="1500" dirty="0" smtClean="0"/>
              <a:t>su </a:t>
            </a:r>
            <a:r>
              <a:rPr lang="hr-HR" sz="1500" dirty="0"/>
              <a:t>potaknuti na volontiranje i aktivno sudjelovanje u izgradnji zajednice i postizanju socijalne kohezije</a:t>
            </a:r>
            <a:r>
              <a:rPr lang="hr-HR" sz="15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500" dirty="0" smtClean="0"/>
              <a:t>ostvaren je doprinos u stvaranju poticajnog </a:t>
            </a:r>
            <a:r>
              <a:rPr lang="hr-HR" sz="1500" dirty="0"/>
              <a:t>okruženja za razvoj volonterstva i održivi razvoj u osnovnim i srednjim školama u Zagrebu, Slatini i šire kroz niz aktivnosti poput izrade te implementacije Kurikuluma, edukacije školskih koordinatorica volontiranja o menadžmentu volontera u školskom volontiranju i uspostavljanju volonterskih programa/klubova, </a:t>
            </a:r>
            <a:r>
              <a:rPr lang="hr-HR" sz="1500" dirty="0" smtClean="0"/>
              <a:t>pripremu </a:t>
            </a:r>
            <a:r>
              <a:rPr lang="hr-HR" sz="1500" dirty="0"/>
              <a:t>i </a:t>
            </a:r>
            <a:r>
              <a:rPr lang="hr-HR" sz="1500" dirty="0" smtClean="0"/>
              <a:t>provedbu </a:t>
            </a:r>
            <a:r>
              <a:rPr lang="hr-HR" sz="1500" dirty="0"/>
              <a:t>orijentacijskih radionica za učenike osnovnih i srednjih škola o volontiranju, </a:t>
            </a:r>
            <a:r>
              <a:rPr lang="hr-HR" sz="1500" dirty="0" smtClean="0"/>
              <a:t>radionice </a:t>
            </a:r>
            <a:r>
              <a:rPr lang="hr-HR" sz="1500" dirty="0"/>
              <a:t>o zaštiti okoliša i održivom razvoju te </a:t>
            </a:r>
            <a:r>
              <a:rPr lang="hr-HR" sz="1500" dirty="0" smtClean="0"/>
              <a:t>radionice </a:t>
            </a:r>
            <a:r>
              <a:rPr lang="hr-HR" sz="1500" dirty="0"/>
              <a:t>o nenasilnoj komunikaciji</a:t>
            </a:r>
            <a:r>
              <a:rPr lang="hr-HR" sz="15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500" dirty="0" smtClean="0"/>
              <a:t>uređeni i opremljeni </a:t>
            </a:r>
            <a:r>
              <a:rPr lang="hr-HR" sz="1500" dirty="0"/>
              <a:t>prostori za volonterski program/klub u školama partnerima</a:t>
            </a:r>
            <a:endParaRPr lang="hr-HR" sz="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440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1EF33-30EF-3741-AD05-376D4AB9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200" dirty="0" smtClean="0"/>
              <a:t>LORA – laboratorij održivog razvoja</a:t>
            </a:r>
            <a:endParaRPr lang="sr-Latn-RS" sz="3200" dirty="0">
              <a:solidFill>
                <a:srgbClr val="E3061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B976982-BA8B-084E-9500-2ECCF3E85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8645" y="1175657"/>
            <a:ext cx="8201844" cy="4628115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Prijavitelj: </a:t>
            </a:r>
            <a:r>
              <a:rPr lang="hr-HR" b="1" dirty="0" err="1" smtClean="0"/>
              <a:t>Bioteka</a:t>
            </a:r>
            <a:r>
              <a:rPr lang="hr-HR" b="1" dirty="0" smtClean="0"/>
              <a:t> – udruga za promicanje biologije i održivog razvoja </a:t>
            </a:r>
          </a:p>
          <a:p>
            <a:r>
              <a:rPr lang="hr-HR" dirty="0" smtClean="0"/>
              <a:t>Partner(i): </a:t>
            </a:r>
            <a:r>
              <a:rPr lang="hr-HR" b="1" dirty="0" smtClean="0"/>
              <a:t>OŠ </a:t>
            </a:r>
            <a:r>
              <a:rPr lang="hr-HR" b="1" dirty="0" err="1" smtClean="0"/>
              <a:t>Borovje</a:t>
            </a:r>
            <a:r>
              <a:rPr lang="hr-HR" b="1" dirty="0" smtClean="0"/>
              <a:t>, Udruga BIOM, Udruga </a:t>
            </a:r>
            <a:r>
              <a:rPr lang="hr-HR" b="1" dirty="0" err="1" smtClean="0"/>
              <a:t>Hyla</a:t>
            </a:r>
            <a:endParaRPr lang="hr-HR" b="1" dirty="0" smtClean="0"/>
          </a:p>
          <a:p>
            <a:r>
              <a:rPr lang="hr-HR" dirty="0" smtClean="0"/>
              <a:t>Zemljopisno područje: </a:t>
            </a:r>
            <a:r>
              <a:rPr lang="hr-HR" b="1" dirty="0" smtClean="0"/>
              <a:t>Republika Hrvatska</a:t>
            </a:r>
          </a:p>
          <a:p>
            <a:r>
              <a:rPr lang="hr-HR" dirty="0" smtClean="0"/>
              <a:t>Ukupna vrijednost projekta: </a:t>
            </a:r>
            <a:r>
              <a:rPr lang="hr-HR" b="1" dirty="0"/>
              <a:t>1.272.943,03 </a:t>
            </a:r>
            <a:r>
              <a:rPr lang="hr-HR" b="1" dirty="0" smtClean="0"/>
              <a:t>HRK</a:t>
            </a:r>
          </a:p>
          <a:p>
            <a:r>
              <a:rPr lang="hr-HR" dirty="0" smtClean="0"/>
              <a:t>Rezultati: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provedene </a:t>
            </a:r>
            <a:r>
              <a:rPr lang="hr-HR" dirty="0"/>
              <a:t>edukacije za učitelje o tematici i širini te metodici poučavanja održivog razvoja u školama i izvanškolskom </a:t>
            </a:r>
            <a:r>
              <a:rPr lang="hr-HR" dirty="0" smtClean="0"/>
              <a:t>okruženju i osnaženo </a:t>
            </a:r>
            <a:r>
              <a:rPr lang="hr-HR" dirty="0"/>
              <a:t>partnerstvo učitelja/</a:t>
            </a:r>
            <a:r>
              <a:rPr lang="hr-HR" dirty="0" err="1"/>
              <a:t>ica</a:t>
            </a:r>
            <a:r>
              <a:rPr lang="hr-HR" dirty="0"/>
              <a:t> s predstavnicima civilnog društva</a:t>
            </a: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</a:t>
            </a:r>
            <a:r>
              <a:rPr lang="hr-HR" dirty="0" smtClean="0"/>
              <a:t>roveden </a:t>
            </a:r>
            <a:r>
              <a:rPr lang="hr-HR" dirty="0"/>
              <a:t>i testiran te finaliziran individualizirani obrazovni program održivog razvoja za sve suradničke </a:t>
            </a:r>
            <a:r>
              <a:rPr lang="hr-HR" dirty="0" smtClean="0"/>
              <a:t>škole, kao i za udruge: 1.073 učenika u suradnji </a:t>
            </a:r>
            <a:r>
              <a:rPr lang="hr-HR" dirty="0"/>
              <a:t>učiteljima/</a:t>
            </a:r>
            <a:r>
              <a:rPr lang="hr-HR" dirty="0" err="1"/>
              <a:t>cama</a:t>
            </a:r>
            <a:r>
              <a:rPr lang="hr-HR" dirty="0"/>
              <a:t>, razrednim i školskim kolegama/</a:t>
            </a:r>
            <a:r>
              <a:rPr lang="hr-HR" dirty="0" err="1"/>
              <a:t>icama</a:t>
            </a:r>
            <a:r>
              <a:rPr lang="hr-HR" dirty="0"/>
              <a:t> te širom lokalnom zajednicom </a:t>
            </a:r>
            <a:r>
              <a:rPr lang="hr-HR" dirty="0" smtClean="0"/>
              <a:t>provodila </a:t>
            </a:r>
            <a:r>
              <a:rPr lang="hr-HR" dirty="0"/>
              <a:t>projekte održivog </a:t>
            </a:r>
            <a:r>
              <a:rPr lang="hr-HR" dirty="0" smtClean="0"/>
              <a:t>razvoja, kroz koji su stekli </a:t>
            </a:r>
            <a:r>
              <a:rPr lang="hr-HR" dirty="0"/>
              <a:t>teorijsko i praktično znanje o principima, praksama i vrijednostima održivog razvoja </a:t>
            </a:r>
            <a:r>
              <a:rPr lang="hr-HR" dirty="0" smtClean="0"/>
              <a:t>i usvojili dugoročna </a:t>
            </a:r>
            <a:r>
              <a:rPr lang="hr-HR" dirty="0"/>
              <a:t>znanja i vještine rješavanja </a:t>
            </a:r>
            <a:r>
              <a:rPr lang="hr-HR" dirty="0" smtClean="0"/>
              <a:t>problema i razumjeli </a:t>
            </a:r>
            <a:r>
              <a:rPr lang="hr-HR" dirty="0"/>
              <a:t>vrijednost poštovanja drugih i drugačijih ljudi, tolerancije, i poštivanja </a:t>
            </a:r>
            <a:r>
              <a:rPr lang="hr-HR" dirty="0" smtClean="0"/>
              <a:t>različitosti</a:t>
            </a:r>
          </a:p>
        </p:txBody>
      </p:sp>
    </p:spTree>
    <p:extLst>
      <p:ext uri="{BB962C8B-B14F-4D97-AF65-F5344CB8AC3E}">
        <p14:creationId xmlns:p14="http://schemas.microsoft.com/office/powerpoint/2010/main" val="2868790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1EF33-30EF-3741-AD05-376D4AB9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200" dirty="0" smtClean="0"/>
              <a:t>Misli održivo, djeluj održivo!</a:t>
            </a:r>
            <a:endParaRPr lang="sr-Latn-RS" sz="3200" dirty="0">
              <a:solidFill>
                <a:srgbClr val="E3061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B976982-BA8B-084E-9500-2ECCF3E85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8645" y="1166949"/>
            <a:ext cx="8201844" cy="4636823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Prijavitelj: </a:t>
            </a:r>
            <a:r>
              <a:rPr lang="hr-HR" b="1" dirty="0" smtClean="0"/>
              <a:t>Centar za nestalu i zlostavljanu djecu</a:t>
            </a:r>
          </a:p>
          <a:p>
            <a:r>
              <a:rPr lang="hr-HR" dirty="0" smtClean="0"/>
              <a:t>Partner(i): </a:t>
            </a:r>
            <a:r>
              <a:rPr lang="hr-HR" b="1" dirty="0" smtClean="0"/>
              <a:t>Grad Osijek, Ekonomska i upravna škola Osijek, Graditeljsko – geodetska škola Osijek, Aktivni umirovljenici Osijek</a:t>
            </a:r>
          </a:p>
          <a:p>
            <a:r>
              <a:rPr lang="hr-HR" dirty="0" smtClean="0"/>
              <a:t>Zemljopisno područje: </a:t>
            </a:r>
            <a:r>
              <a:rPr lang="hr-HR" b="1" dirty="0" smtClean="0"/>
              <a:t>Osječko–baranjska županija</a:t>
            </a:r>
          </a:p>
          <a:p>
            <a:r>
              <a:rPr lang="hr-HR" dirty="0" smtClean="0"/>
              <a:t>Ukupna vrijednost projekta: </a:t>
            </a:r>
            <a:r>
              <a:rPr lang="hr-HR" b="1" dirty="0" smtClean="0"/>
              <a:t>979.726,20 HRK</a:t>
            </a:r>
          </a:p>
          <a:p>
            <a:r>
              <a:rPr lang="hr-HR" dirty="0" smtClean="0"/>
              <a:t>Rezultati: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c</a:t>
            </a:r>
            <a:r>
              <a:rPr lang="hr-HR" dirty="0" smtClean="0"/>
              <a:t>iljne skupine: volonteri, srednjoškolci i umirovljenici upoznati s načelima održivog razvoja i stanjem grada Osijeka u smislu održivog razvoja i ekologije te na taj način pripremljeni za praktične aktivnosti za dobrobit lokalne zajednice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</a:t>
            </a:r>
            <a:r>
              <a:rPr lang="hr-HR" dirty="0" smtClean="0"/>
              <a:t>ostavljen stalni info pult u trgovini Kutak dobrih djela, na frekventnoj lokaciji u gradu Osijeku, koji služi za prikupljanje rabljene odjeće, obuće i kućanskih potrepština. Provedene su akcije prikupljanja rabljene odjeće, obuće i kućanskih potrepština</a:t>
            </a: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/>
              <a:t>u</a:t>
            </a:r>
            <a:r>
              <a:rPr lang="hr-HR" dirty="0" smtClean="0"/>
              <a:t>spješno </a:t>
            </a:r>
            <a:r>
              <a:rPr lang="hr-HR" dirty="0"/>
              <a:t>provedene javne i stručne rasprave koje su okupile veliki broj dionika projekta i stručnjaka iz raznih područja, a u sklopu kojih se raspravljalo o koracima za budući održivi razvoj zajednice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97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1EF33-30EF-3741-AD05-376D4AB9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200" dirty="0" smtClean="0"/>
              <a:t>Razmišljajmo održivo – učimo mlade za održivi razvoj zajednice</a:t>
            </a:r>
            <a:endParaRPr lang="sr-Latn-RS" sz="3200" dirty="0">
              <a:solidFill>
                <a:srgbClr val="E3061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B976982-BA8B-084E-9500-2ECCF3E85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8645" y="1463040"/>
            <a:ext cx="8201844" cy="4737463"/>
          </a:xfrm>
        </p:spPr>
        <p:txBody>
          <a:bodyPr>
            <a:normAutofit fontScale="85000" lnSpcReduction="20000"/>
          </a:bodyPr>
          <a:lstStyle/>
          <a:p>
            <a:r>
              <a:rPr lang="hr-HR" sz="1900" dirty="0" smtClean="0"/>
              <a:t>Prijavitelj: </a:t>
            </a:r>
            <a:r>
              <a:rPr lang="hr-HR" sz="1900" b="1" dirty="0" smtClean="0"/>
              <a:t>ODRAZ – Održivi razvoj zajednice</a:t>
            </a:r>
          </a:p>
          <a:p>
            <a:r>
              <a:rPr lang="hr-HR" sz="1900" dirty="0" smtClean="0"/>
              <a:t>Partner(i): </a:t>
            </a:r>
            <a:r>
              <a:rPr lang="hr-HR" sz="1900" b="1" dirty="0" smtClean="0"/>
              <a:t>PRONI Centar za socijalno podučavanje, Udruga za razvoj civilnog društva SMART, </a:t>
            </a:r>
            <a:r>
              <a:rPr lang="hr-HR" sz="1900" b="1" dirty="0" err="1" smtClean="0"/>
              <a:t>DKolektiv</a:t>
            </a:r>
            <a:r>
              <a:rPr lang="hr-HR" sz="1900" b="1" dirty="0" smtClean="0"/>
              <a:t>, I. gimnazija Osijek, Privatna umjetnička gimnazija s pravom javnosti, Škola za dizajn, grafiku i održivu gradnju </a:t>
            </a:r>
          </a:p>
          <a:p>
            <a:r>
              <a:rPr lang="hr-HR" sz="1900" dirty="0" smtClean="0"/>
              <a:t>Zemljopisno područje: </a:t>
            </a:r>
            <a:r>
              <a:rPr lang="hr-HR" sz="1900" b="1" dirty="0" smtClean="0"/>
              <a:t>Grad Zagreb, Primorsko – goranska, Splitsko – dalmatinska i  Osječko–baranjska županija</a:t>
            </a:r>
          </a:p>
          <a:p>
            <a:r>
              <a:rPr lang="hr-HR" sz="1900" dirty="0" smtClean="0"/>
              <a:t>Ukupna vrijednost projekta: </a:t>
            </a:r>
            <a:r>
              <a:rPr lang="hr-HR" sz="1900" b="1" dirty="0"/>
              <a:t>1.328.458,50 HRK</a:t>
            </a:r>
          </a:p>
          <a:p>
            <a:endParaRPr lang="hr-HR" sz="1900" dirty="0" smtClean="0"/>
          </a:p>
          <a:p>
            <a:r>
              <a:rPr lang="hr-HR" sz="1900" dirty="0" smtClean="0"/>
              <a:t>Rezultati: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900" dirty="0"/>
              <a:t>u</a:t>
            </a:r>
            <a:r>
              <a:rPr lang="hr-HR" sz="1900" dirty="0" smtClean="0"/>
              <a:t> </a:t>
            </a:r>
            <a:r>
              <a:rPr lang="hr-HR" sz="1900" dirty="0"/>
              <a:t>projektu je sudjelovalo je 841 </a:t>
            </a:r>
            <a:r>
              <a:rPr lang="hr-HR" sz="1900" dirty="0" smtClean="0"/>
              <a:t>učenika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900" dirty="0"/>
              <a:t>o</a:t>
            </a:r>
            <a:r>
              <a:rPr lang="hr-HR" sz="1900" dirty="0" smtClean="0"/>
              <a:t>držana </a:t>
            </a:r>
            <a:r>
              <a:rPr lang="hr-HR" sz="1900" dirty="0"/>
              <a:t>su tri </a:t>
            </a:r>
            <a:r>
              <a:rPr lang="hr-HR" sz="1900" dirty="0" smtClean="0"/>
              <a:t>edukativna programa</a:t>
            </a:r>
            <a:r>
              <a:rPr lang="hr-HR" sz="1900" dirty="0"/>
              <a:t>: </a:t>
            </a:r>
            <a:r>
              <a:rPr lang="hr-HR" sz="1900" dirty="0" smtClean="0"/>
              <a:t>Održivi </a:t>
            </a:r>
            <a:r>
              <a:rPr lang="hr-HR" sz="1900" dirty="0"/>
              <a:t>razvoj, </a:t>
            </a:r>
            <a:r>
              <a:rPr lang="hr-HR" sz="1900" dirty="0" smtClean="0"/>
              <a:t>Volonterstvo </a:t>
            </a:r>
            <a:r>
              <a:rPr lang="hr-HR" sz="1900" dirty="0"/>
              <a:t>i Susret učenika</a:t>
            </a:r>
            <a:r>
              <a:rPr lang="hr-HR" sz="19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900" dirty="0"/>
              <a:t>30 srednjoškolskih nastavnika iz Rijeke i okolice, Zagreba, Splita i Osijeka je sudjelovalo u modularnom programu </a:t>
            </a:r>
            <a:r>
              <a:rPr lang="hr-HR" sz="1900" dirty="0" smtClean="0"/>
              <a:t>izobrazbe</a:t>
            </a:r>
            <a:endParaRPr lang="hr-HR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900" dirty="0"/>
              <a:t>o</a:t>
            </a:r>
            <a:r>
              <a:rPr lang="hr-HR" sz="1900" dirty="0" smtClean="0"/>
              <a:t>držano </a:t>
            </a:r>
            <a:r>
              <a:rPr lang="hr-HR" sz="1900" dirty="0"/>
              <a:t>je 5 dvodnevnih trening-blokova Akademije održivog razvoja za nastavnike </a:t>
            </a:r>
            <a:endParaRPr lang="hr-HR" sz="1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900" dirty="0"/>
              <a:t>15 događanja u školama i 1 aktivnost </a:t>
            </a:r>
            <a:r>
              <a:rPr lang="hr-HR" sz="1900" dirty="0" smtClean="0"/>
              <a:t>teatara </a:t>
            </a:r>
            <a:r>
              <a:rPr lang="hr-HR" sz="1900" dirty="0"/>
              <a:t>dobre komunikacije</a:t>
            </a:r>
            <a:endParaRPr lang="hr-HR" sz="1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900" dirty="0"/>
              <a:t>u</a:t>
            </a:r>
            <a:r>
              <a:rPr lang="hr-HR" sz="1900" dirty="0" smtClean="0"/>
              <a:t>kupno </a:t>
            </a:r>
            <a:r>
              <a:rPr lang="hr-HR" sz="1900" dirty="0"/>
              <a:t>provedeno 10 volonterskih </a:t>
            </a:r>
            <a:r>
              <a:rPr lang="hr-HR" sz="1900" dirty="0" smtClean="0"/>
              <a:t>akcija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900" dirty="0" smtClean="0"/>
              <a:t>izrađen je priručnik „Naša </a:t>
            </a:r>
            <a:r>
              <a:rPr lang="hr-HR" sz="1900" dirty="0"/>
              <a:t>zajednica naša </a:t>
            </a:r>
            <a:r>
              <a:rPr lang="hr-HR" sz="1900" dirty="0" smtClean="0"/>
              <a:t>odgovornost”</a:t>
            </a:r>
            <a:endParaRPr lang="hr-HR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  <a:p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72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1EF33-30EF-3741-AD05-376D4AB9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000" dirty="0" smtClean="0"/>
              <a:t>OTISAK – Obrazovanje za socijalnu </a:t>
            </a:r>
            <a:r>
              <a:rPr lang="hr-HR" sz="3000" dirty="0" err="1" smtClean="0"/>
              <a:t>jednakosT</a:t>
            </a:r>
            <a:r>
              <a:rPr lang="hr-HR" sz="3000" dirty="0" smtClean="0"/>
              <a:t>, koheziju I Solidarnost kroz </a:t>
            </a:r>
            <a:r>
              <a:rPr lang="hr-HR" sz="3000" dirty="0" err="1" smtClean="0"/>
              <a:t>AKTivno</a:t>
            </a:r>
            <a:r>
              <a:rPr lang="hr-HR" sz="3000" dirty="0" smtClean="0"/>
              <a:t> sudjelovanje djece</a:t>
            </a:r>
            <a:endParaRPr lang="hr-HR" sz="3000" dirty="0">
              <a:solidFill>
                <a:srgbClr val="E3061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B976982-BA8B-084E-9500-2ECCF3E85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8645" y="1828801"/>
            <a:ext cx="8201844" cy="4062058"/>
          </a:xfrm>
        </p:spPr>
        <p:txBody>
          <a:bodyPr>
            <a:normAutofit fontScale="92500" lnSpcReduction="20000"/>
          </a:bodyPr>
          <a:lstStyle/>
          <a:p>
            <a:r>
              <a:rPr lang="hr-HR" b="1" dirty="0"/>
              <a:t>Prijavitelj: Roditelji u akciji - RODA</a:t>
            </a:r>
            <a:endParaRPr lang="hr-HR" dirty="0"/>
          </a:p>
          <a:p>
            <a:r>
              <a:rPr lang="hr-HR" b="1" dirty="0"/>
              <a:t>Partner(i): PRONI Centar za socijalno podučavanje, Udruga Bacači sjenki, OŠ </a:t>
            </a:r>
            <a:r>
              <a:rPr lang="hr-HR" b="1" dirty="0" err="1"/>
              <a:t>Popovača</a:t>
            </a:r>
            <a:r>
              <a:rPr lang="hr-HR" b="1" dirty="0"/>
              <a:t>, OŠ Žitnjak, OŠ </a:t>
            </a:r>
            <a:r>
              <a:rPr lang="hr-HR" b="1" dirty="0" err="1"/>
              <a:t>Borovje</a:t>
            </a:r>
            <a:r>
              <a:rPr lang="hr-HR" b="1" dirty="0"/>
              <a:t>, OŠ Tin Ujević, Osijek, OŠ Nikole Andrića, Vukovar</a:t>
            </a:r>
            <a:endParaRPr lang="hr-HR" dirty="0"/>
          </a:p>
          <a:p>
            <a:r>
              <a:rPr lang="hr-HR" b="1" dirty="0"/>
              <a:t>Zemljopisno područje: Županije Osječko–baranjska, Vukovarsko–srijemska, Sisačko–moslavačka i Grad Zagreb</a:t>
            </a:r>
            <a:endParaRPr lang="hr-HR" dirty="0"/>
          </a:p>
          <a:p>
            <a:r>
              <a:rPr lang="hr-HR" sz="1900" dirty="0" smtClean="0"/>
              <a:t>Ukupna vrijednost projekta: </a:t>
            </a:r>
            <a:r>
              <a:rPr lang="hr-HR" sz="1900" b="1" dirty="0" smtClean="0"/>
              <a:t>1.126.991,68 HRK</a:t>
            </a:r>
          </a:p>
          <a:p>
            <a:r>
              <a:rPr lang="hr-HR" sz="1900" dirty="0" smtClean="0"/>
              <a:t>Rezultati: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900" dirty="0" smtClean="0"/>
              <a:t>10 učiteljica </a:t>
            </a:r>
            <a:r>
              <a:rPr lang="hr-HR" sz="1900" dirty="0"/>
              <a:t>i </a:t>
            </a:r>
            <a:r>
              <a:rPr lang="hr-HR" sz="1900" dirty="0" smtClean="0"/>
              <a:t>6 volonterki ojačalo kapacitete za održiv razvoj u području socijalne kohezije i volontiranja učenika </a:t>
            </a:r>
            <a:r>
              <a:rPr lang="hr-HR" sz="1900" dirty="0"/>
              <a:t>kroz izobrazbu za razvoj učinkovitih programa održivog razvoja i odgovornog građanstva </a:t>
            </a:r>
            <a:r>
              <a:rPr lang="hr-HR" sz="1900" dirty="0" smtClean="0"/>
              <a:t>učenika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900" dirty="0"/>
              <a:t>u</a:t>
            </a:r>
            <a:r>
              <a:rPr lang="hr-HR" sz="1900" dirty="0" smtClean="0"/>
              <a:t>naprijeđene vještine </a:t>
            </a:r>
            <a:r>
              <a:rPr lang="hr-HR" sz="1900" dirty="0"/>
              <a:t>i znanja </a:t>
            </a:r>
            <a:r>
              <a:rPr lang="hr-HR" sz="1900" dirty="0" smtClean="0"/>
              <a:t>161 učenika </a:t>
            </a:r>
            <a:r>
              <a:rPr lang="hr-HR" sz="1900" dirty="0"/>
              <a:t>o održivom razvoju u području socijalne kohezije kroz neformalne programe obrazovanja koji su provedeni: interaktivne senzibilizacijske </a:t>
            </a:r>
            <a:r>
              <a:rPr lang="hr-HR" sz="1900" dirty="0" smtClean="0"/>
              <a:t>radionice, filmske </a:t>
            </a:r>
            <a:r>
              <a:rPr lang="hr-HR" sz="1900" dirty="0"/>
              <a:t>i animacijske </a:t>
            </a:r>
            <a:r>
              <a:rPr lang="hr-HR" sz="1900" dirty="0" smtClean="0"/>
              <a:t>radionice, </a:t>
            </a:r>
            <a:r>
              <a:rPr lang="hr-HR" sz="1900" dirty="0"/>
              <a:t>radionice hrvatskog znakovnog </a:t>
            </a:r>
            <a:r>
              <a:rPr lang="hr-HR" sz="1900" dirty="0" smtClean="0"/>
              <a:t>jezika </a:t>
            </a:r>
            <a:r>
              <a:rPr lang="hr-HR" sz="1900" dirty="0"/>
              <a:t>i </a:t>
            </a:r>
            <a:r>
              <a:rPr lang="hr-HR" sz="1900" dirty="0" err="1"/>
              <a:t>Brailleovog</a:t>
            </a:r>
            <a:r>
              <a:rPr lang="hr-HR" sz="1900" dirty="0"/>
              <a:t> </a:t>
            </a:r>
            <a:r>
              <a:rPr lang="hr-HR" sz="1900" dirty="0" smtClean="0"/>
              <a:t>pisma </a:t>
            </a:r>
            <a:r>
              <a:rPr lang="hr-HR" sz="1900" dirty="0"/>
              <a:t>te kroz online igru </a:t>
            </a:r>
            <a:r>
              <a:rPr lang="hr-HR" sz="1900" dirty="0" smtClean="0"/>
              <a:t>„Čudovišna avantura”</a:t>
            </a:r>
            <a:endParaRPr lang="hr-HR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751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756659-4089-F649-8CA7-073C390E5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351" y="423653"/>
            <a:ext cx="4146212" cy="5262979"/>
          </a:xfrm>
        </p:spPr>
        <p:txBody>
          <a:bodyPr/>
          <a:lstStyle/>
          <a:p>
            <a:r>
              <a:rPr lang="sr-Latn-RS" sz="4200" dirty="0" smtClean="0"/>
              <a:t>Osnaživanje </a:t>
            </a:r>
            <a:r>
              <a:rPr lang="en-US" sz="4200" dirty="0" err="1" smtClean="0"/>
              <a:t>hrvatsko</a:t>
            </a:r>
            <a:r>
              <a:rPr lang="en-US" sz="4200" dirty="0" smtClean="0"/>
              <a:t> – </a:t>
            </a:r>
            <a:r>
              <a:rPr lang="en-US" sz="4200" dirty="0" err="1" smtClean="0"/>
              <a:t>švicarskih</a:t>
            </a:r>
            <a:r>
              <a:rPr lang="en-US" sz="4200" dirty="0" smtClean="0"/>
              <a:t> </a:t>
            </a:r>
            <a:r>
              <a:rPr lang="en-US" sz="4200" dirty="0" err="1" smtClean="0"/>
              <a:t>partnerstava</a:t>
            </a:r>
            <a:r>
              <a:rPr lang="en-US" sz="4200" dirty="0" smtClean="0"/>
              <a:t> za </a:t>
            </a:r>
            <a:r>
              <a:rPr lang="en-US" sz="4200" dirty="0" err="1" smtClean="0"/>
              <a:t>lokalni</a:t>
            </a:r>
            <a:r>
              <a:rPr lang="en-US" sz="4200" dirty="0" smtClean="0"/>
              <a:t> društveno – </a:t>
            </a:r>
            <a:r>
              <a:rPr lang="en-US" sz="4200" dirty="0" err="1" smtClean="0"/>
              <a:t>ekonomski</a:t>
            </a:r>
            <a:r>
              <a:rPr lang="en-US" sz="4200" dirty="0" smtClean="0"/>
              <a:t> </a:t>
            </a:r>
            <a:r>
              <a:rPr lang="en-US" sz="4200" dirty="0" err="1" smtClean="0"/>
              <a:t>rast</a:t>
            </a:r>
            <a:r>
              <a:rPr lang="en-US" sz="4200" dirty="0" smtClean="0"/>
              <a:t> </a:t>
            </a:r>
            <a:r>
              <a:rPr lang="en-US" sz="4200" dirty="0" err="1" smtClean="0"/>
              <a:t>i</a:t>
            </a:r>
            <a:r>
              <a:rPr lang="en-US" sz="4200" dirty="0" smtClean="0"/>
              <a:t> </a:t>
            </a:r>
            <a:r>
              <a:rPr lang="en-US" sz="4200" dirty="0" err="1" smtClean="0"/>
              <a:t>razvoj</a:t>
            </a:r>
            <a:endParaRPr lang="sr-Latn-RS" sz="4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2644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1EF33-30EF-3741-AD05-376D4AB9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Partnerstvo</a:t>
            </a:r>
            <a:r>
              <a:rPr lang="en-US" sz="3200" dirty="0" smtClean="0"/>
              <a:t> za </a:t>
            </a:r>
            <a:r>
              <a:rPr lang="en-US" sz="3200" dirty="0" err="1" smtClean="0"/>
              <a:t>Socijalnu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err="1" smtClean="0"/>
              <a:t>Solidarnu</a:t>
            </a:r>
            <a:r>
              <a:rPr lang="en-US" sz="3200" dirty="0" smtClean="0"/>
              <a:t> </a:t>
            </a:r>
            <a:r>
              <a:rPr lang="en-US" sz="3200" dirty="0" err="1" smtClean="0"/>
              <a:t>Ekonomiju</a:t>
            </a:r>
            <a:r>
              <a:rPr lang="en-US" sz="3200" dirty="0" smtClean="0"/>
              <a:t> </a:t>
            </a:r>
            <a:endParaRPr lang="sr-Latn-RS" sz="3200" dirty="0">
              <a:solidFill>
                <a:srgbClr val="E3061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B976982-BA8B-084E-9500-2ECCF3E85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8645" y="1471749"/>
            <a:ext cx="8201844" cy="4419109"/>
          </a:xfrm>
        </p:spPr>
        <p:txBody>
          <a:bodyPr>
            <a:normAutofit/>
          </a:bodyPr>
          <a:lstStyle/>
          <a:p>
            <a:r>
              <a:rPr lang="hr-HR" dirty="0" smtClean="0"/>
              <a:t>Prijavitelj: </a:t>
            </a:r>
            <a:r>
              <a:rPr lang="hr-HR" b="1" dirty="0" smtClean="0"/>
              <a:t>Zelena mreža aktivističkih grupa (ZMAG)</a:t>
            </a:r>
          </a:p>
          <a:p>
            <a:r>
              <a:rPr lang="hr-HR" dirty="0" smtClean="0"/>
              <a:t>Partner(i): </a:t>
            </a:r>
            <a:r>
              <a:rPr lang="hr-HR" b="1" dirty="0" err="1" smtClean="0"/>
              <a:t>Chambre</a:t>
            </a:r>
            <a:r>
              <a:rPr lang="hr-HR" b="1" dirty="0" smtClean="0"/>
              <a:t> de </a:t>
            </a:r>
            <a:r>
              <a:rPr lang="hr-HR" b="1" dirty="0" err="1" smtClean="0"/>
              <a:t>l’Economie</a:t>
            </a:r>
            <a:r>
              <a:rPr lang="hr-HR" b="1" dirty="0" smtClean="0"/>
              <a:t> </a:t>
            </a:r>
            <a:r>
              <a:rPr lang="hr-HR" b="1" dirty="0" err="1" smtClean="0"/>
              <a:t>Sociale</a:t>
            </a:r>
            <a:r>
              <a:rPr lang="hr-HR" b="1" dirty="0" smtClean="0"/>
              <a:t> </a:t>
            </a:r>
            <a:r>
              <a:rPr lang="hr-HR" b="1" dirty="0" err="1" smtClean="0"/>
              <a:t>et</a:t>
            </a:r>
            <a:r>
              <a:rPr lang="hr-HR" b="1" dirty="0" smtClean="0"/>
              <a:t> </a:t>
            </a:r>
            <a:r>
              <a:rPr lang="hr-HR" b="1" dirty="0" err="1" smtClean="0"/>
              <a:t>Solidaire</a:t>
            </a:r>
            <a:r>
              <a:rPr lang="hr-HR" b="1" dirty="0" smtClean="0"/>
              <a:t>, Grad Ludbreg, Grad Pregrada</a:t>
            </a:r>
          </a:p>
          <a:p>
            <a:r>
              <a:rPr lang="hr-HR" dirty="0" smtClean="0"/>
              <a:t>Zemljopisno područje: </a:t>
            </a:r>
            <a:r>
              <a:rPr lang="hr-HR" b="1" dirty="0" smtClean="0"/>
              <a:t>Grad Pregrada, Grad Ludbreg, Varaždinska županija</a:t>
            </a:r>
          </a:p>
          <a:p>
            <a:r>
              <a:rPr lang="hr-HR" dirty="0" smtClean="0"/>
              <a:t>Ukupna vrijednost projekta: </a:t>
            </a:r>
            <a:r>
              <a:rPr lang="hr-HR" b="1" dirty="0"/>
              <a:t>1.500.000,00 </a:t>
            </a:r>
            <a:r>
              <a:rPr lang="hr-HR" b="1" dirty="0" smtClean="0"/>
              <a:t>HRK</a:t>
            </a:r>
          </a:p>
          <a:p>
            <a:endParaRPr lang="hr-HR" dirty="0" smtClean="0"/>
          </a:p>
          <a:p>
            <a:r>
              <a:rPr lang="hr-HR" dirty="0" smtClean="0"/>
              <a:t>Rezultati: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r</a:t>
            </a:r>
            <a:r>
              <a:rPr lang="hr-HR" dirty="0" smtClean="0"/>
              <a:t>azvijena 2 lokalna modela dobre </a:t>
            </a:r>
            <a:r>
              <a:rPr lang="hr-HR" dirty="0"/>
              <a:t>prakse za postizanje ciljeva održivog razvoja temeljene na konceptima Društvene i solidarne </a:t>
            </a:r>
            <a:r>
              <a:rPr lang="hr-HR" dirty="0" smtClean="0"/>
              <a:t>ekonomije u </a:t>
            </a:r>
            <a:r>
              <a:rPr lang="hr-HR" dirty="0"/>
              <a:t>Ludbregu i </a:t>
            </a:r>
            <a:r>
              <a:rPr lang="hr-HR" dirty="0" smtClean="0"/>
              <a:t>Pregradi i osnaženi lokalni kapaciteti za njihovu provedbu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u</a:t>
            </a:r>
            <a:r>
              <a:rPr lang="hr-HR" dirty="0" smtClean="0"/>
              <a:t>spostavljen Centar </a:t>
            </a:r>
            <a:r>
              <a:rPr lang="hr-HR" dirty="0"/>
              <a:t>podrške razvoju društvene i solidarne ekonomije u Hrvatskoj (DSE Centar)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844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1EF33-30EF-3741-AD05-376D4AB9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Partner</a:t>
            </a:r>
            <a:r>
              <a:rPr lang="hr-HR" sz="3200" dirty="0" smtClean="0"/>
              <a:t>i za prirodu</a:t>
            </a:r>
            <a:endParaRPr lang="sr-Latn-RS" sz="3200" dirty="0">
              <a:solidFill>
                <a:srgbClr val="E3061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B976982-BA8B-084E-9500-2ECCF3E85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245" y="1045030"/>
            <a:ext cx="8201844" cy="5016136"/>
          </a:xfrm>
        </p:spPr>
        <p:txBody>
          <a:bodyPr>
            <a:normAutofit fontScale="85000" lnSpcReduction="10000"/>
          </a:bodyPr>
          <a:lstStyle/>
          <a:p>
            <a:r>
              <a:rPr lang="hr-HR" sz="1900" dirty="0"/>
              <a:t>Prijavitelj: </a:t>
            </a:r>
            <a:r>
              <a:rPr lang="hr-HR" sz="1900" b="1" dirty="0"/>
              <a:t>Zelena akcija</a:t>
            </a:r>
          </a:p>
          <a:p>
            <a:r>
              <a:rPr lang="hr-HR" sz="1900" dirty="0"/>
              <a:t>Partner(i): </a:t>
            </a:r>
            <a:r>
              <a:rPr lang="hr-HR" sz="1900" b="1" dirty="0"/>
              <a:t>Pro Natura / </a:t>
            </a:r>
            <a:r>
              <a:rPr lang="hr-HR" sz="1900" b="1" dirty="0" err="1"/>
              <a:t>Friends</a:t>
            </a:r>
            <a:r>
              <a:rPr lang="hr-HR" sz="1900" b="1" dirty="0"/>
              <a:t> </a:t>
            </a:r>
            <a:r>
              <a:rPr lang="hr-HR" sz="1900" b="1" dirty="0" err="1"/>
              <a:t>of</a:t>
            </a:r>
            <a:r>
              <a:rPr lang="hr-HR" sz="1900" b="1" dirty="0"/>
              <a:t> </a:t>
            </a:r>
            <a:r>
              <a:rPr lang="hr-HR" sz="1900" b="1" dirty="0" err="1"/>
              <a:t>the</a:t>
            </a:r>
            <a:r>
              <a:rPr lang="hr-HR" sz="1900" b="1" dirty="0"/>
              <a:t> </a:t>
            </a:r>
            <a:r>
              <a:rPr lang="hr-HR" sz="1900" b="1" dirty="0" err="1"/>
              <a:t>Earth</a:t>
            </a:r>
            <a:r>
              <a:rPr lang="hr-HR" sz="1900" b="1" dirty="0"/>
              <a:t> </a:t>
            </a:r>
            <a:r>
              <a:rPr lang="hr-HR" sz="1900" b="1" dirty="0" err="1"/>
              <a:t>Switzerland</a:t>
            </a:r>
            <a:r>
              <a:rPr lang="hr-HR" sz="1900" b="1" dirty="0"/>
              <a:t>, Međimurska priroda – </a:t>
            </a:r>
            <a:r>
              <a:rPr lang="hr-HR" sz="1900" b="1" dirty="0" err="1"/>
              <a:t>Public</a:t>
            </a:r>
            <a:r>
              <a:rPr lang="hr-HR" sz="1900" b="1" dirty="0"/>
              <a:t> </a:t>
            </a:r>
            <a:r>
              <a:rPr lang="hr-HR" sz="1900" b="1" dirty="0" err="1"/>
              <a:t>Institution</a:t>
            </a:r>
            <a:r>
              <a:rPr lang="hr-HR" sz="1900" b="1" dirty="0"/>
              <a:t> for Nature Protection, Green Ring – </a:t>
            </a:r>
            <a:r>
              <a:rPr lang="hr-HR" sz="1900" b="1" dirty="0" err="1"/>
              <a:t>Public</a:t>
            </a:r>
            <a:r>
              <a:rPr lang="hr-HR" sz="1900" b="1" dirty="0"/>
              <a:t> </a:t>
            </a:r>
            <a:r>
              <a:rPr lang="hr-HR" sz="1900" b="1" dirty="0" err="1"/>
              <a:t>institution</a:t>
            </a:r>
            <a:r>
              <a:rPr lang="hr-HR" sz="1900" b="1" dirty="0"/>
              <a:t> for management </a:t>
            </a:r>
            <a:r>
              <a:rPr lang="hr-HR" sz="1900" b="1" dirty="0" err="1"/>
              <a:t>of</a:t>
            </a:r>
            <a:r>
              <a:rPr lang="hr-HR" sz="1900" b="1" dirty="0"/>
              <a:t> </a:t>
            </a:r>
            <a:r>
              <a:rPr lang="hr-HR" sz="1900" b="1" dirty="0" err="1"/>
              <a:t>protected</a:t>
            </a:r>
            <a:r>
              <a:rPr lang="hr-HR" sz="1900" b="1" dirty="0"/>
              <a:t> </a:t>
            </a:r>
            <a:r>
              <a:rPr lang="hr-HR" sz="1900" b="1" dirty="0" err="1"/>
              <a:t>areas</a:t>
            </a:r>
            <a:r>
              <a:rPr lang="hr-HR" sz="1900" b="1" dirty="0"/>
              <a:t> </a:t>
            </a:r>
            <a:r>
              <a:rPr lang="hr-HR" sz="1900" b="1" dirty="0" err="1"/>
              <a:t>and</a:t>
            </a:r>
            <a:r>
              <a:rPr lang="hr-HR" sz="1900" b="1" dirty="0"/>
              <a:t> </a:t>
            </a:r>
            <a:r>
              <a:rPr lang="hr-HR" sz="1900" b="1" dirty="0" err="1"/>
              <a:t>other</a:t>
            </a:r>
            <a:r>
              <a:rPr lang="hr-HR" sz="1900" b="1" dirty="0"/>
              <a:t> </a:t>
            </a:r>
            <a:r>
              <a:rPr lang="hr-HR" sz="1900" b="1" dirty="0" err="1"/>
              <a:t>protected</a:t>
            </a:r>
            <a:r>
              <a:rPr lang="hr-HR" sz="1900" b="1" dirty="0"/>
              <a:t> </a:t>
            </a:r>
            <a:r>
              <a:rPr lang="hr-HR" sz="1900" b="1" dirty="0" err="1"/>
              <a:t>parts</a:t>
            </a:r>
            <a:r>
              <a:rPr lang="hr-HR" sz="1900" b="1" dirty="0"/>
              <a:t> </a:t>
            </a:r>
            <a:r>
              <a:rPr lang="hr-HR" sz="1900" b="1" dirty="0" err="1"/>
              <a:t>of</a:t>
            </a:r>
            <a:r>
              <a:rPr lang="hr-HR" sz="1900" b="1" dirty="0"/>
              <a:t> nature </a:t>
            </a:r>
            <a:r>
              <a:rPr lang="hr-HR" sz="1900" b="1" dirty="0" err="1"/>
              <a:t>of</a:t>
            </a:r>
            <a:r>
              <a:rPr lang="hr-HR" sz="1900" b="1" dirty="0"/>
              <a:t> Zagrebačka </a:t>
            </a:r>
            <a:r>
              <a:rPr lang="hr-HR" sz="1900" b="1" dirty="0" err="1"/>
              <a:t>county</a:t>
            </a:r>
            <a:r>
              <a:rPr lang="hr-HR" sz="1900" b="1" dirty="0"/>
              <a:t>, Lastovo </a:t>
            </a:r>
            <a:r>
              <a:rPr lang="hr-HR" sz="1900" b="1" dirty="0" err="1"/>
              <a:t>Archipelago</a:t>
            </a:r>
            <a:r>
              <a:rPr lang="hr-HR" sz="1900" b="1" dirty="0"/>
              <a:t> Nature Park </a:t>
            </a:r>
            <a:r>
              <a:rPr lang="hr-HR" sz="1900" b="1" dirty="0" err="1"/>
              <a:t>Public</a:t>
            </a:r>
            <a:r>
              <a:rPr lang="hr-HR" sz="1900" b="1" dirty="0"/>
              <a:t> </a:t>
            </a:r>
            <a:r>
              <a:rPr lang="hr-HR" sz="1900" b="1" dirty="0" err="1"/>
              <a:t>Institution</a:t>
            </a:r>
            <a:endParaRPr lang="hr-HR" sz="1900" b="1" dirty="0"/>
          </a:p>
          <a:p>
            <a:r>
              <a:rPr lang="hr-HR" sz="1900" dirty="0"/>
              <a:t>Zemljopisno područje: </a:t>
            </a:r>
            <a:r>
              <a:rPr lang="hr-HR" sz="1900" b="1" dirty="0" smtClean="0"/>
              <a:t>Županije</a:t>
            </a:r>
            <a:r>
              <a:rPr lang="hr-HR" sz="1900" dirty="0" smtClean="0"/>
              <a:t> </a:t>
            </a:r>
            <a:r>
              <a:rPr lang="hr-HR" sz="1900" b="1" dirty="0" smtClean="0"/>
              <a:t>Zagrebačka, </a:t>
            </a:r>
            <a:r>
              <a:rPr lang="hr-HR" sz="1900" b="1" dirty="0"/>
              <a:t>Dubrovačko – </a:t>
            </a:r>
            <a:r>
              <a:rPr lang="hr-HR" sz="1900" b="1" dirty="0" smtClean="0"/>
              <a:t>neretvanska, Međimurska, </a:t>
            </a:r>
            <a:r>
              <a:rPr lang="hr-HR" sz="1900" b="1" dirty="0"/>
              <a:t>Grad </a:t>
            </a:r>
            <a:r>
              <a:rPr lang="hr-HR" sz="1900" b="1" dirty="0" smtClean="0"/>
              <a:t>Zagreb; </a:t>
            </a:r>
            <a:r>
              <a:rPr lang="hr-HR" sz="1900" b="1" dirty="0"/>
              <a:t>Švicarska</a:t>
            </a:r>
          </a:p>
          <a:p>
            <a:r>
              <a:rPr lang="hr-HR" sz="1900" dirty="0" smtClean="0"/>
              <a:t>Ukupna vrijednost projekta: </a:t>
            </a:r>
            <a:r>
              <a:rPr lang="hr-HR" sz="1900" b="1" dirty="0" smtClean="0"/>
              <a:t>1.283.002,75 HRK</a:t>
            </a:r>
          </a:p>
          <a:p>
            <a:r>
              <a:rPr lang="hr-HR" sz="1900" dirty="0" smtClean="0"/>
              <a:t>Rezultati: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900" dirty="0"/>
              <a:t>organizirane i održane 4 javne rasprave: 1.„Leave no </a:t>
            </a:r>
            <a:r>
              <a:rPr lang="hr-HR" sz="1900" dirty="0" err="1"/>
              <a:t>trace</a:t>
            </a:r>
            <a:r>
              <a:rPr lang="hr-HR" sz="1900" dirty="0"/>
              <a:t> na međimurskim rijekama„ 2.  „Natura područje Sava kod </a:t>
            </a:r>
            <a:r>
              <a:rPr lang="hr-HR" sz="1900" dirty="0" err="1"/>
              <a:t>Hruščiće</a:t>
            </a:r>
            <a:r>
              <a:rPr lang="hr-HR" sz="1900" dirty="0"/>
              <a:t> sa šljunčarom Rakitje – suradnjom do rezultata„  3.„Suradnička vijeća u zaštićenim područjima – što smo naučili i kako dalje“, 4. „Izazovi i prednosti uređenog sustava gospodarenja otpadom“ (na Lastovskom otočju)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900" dirty="0"/>
              <a:t>o</a:t>
            </a:r>
            <a:r>
              <a:rPr lang="hr-HR" sz="1900" dirty="0" smtClean="0"/>
              <a:t>rganizirana </a:t>
            </a:r>
            <a:r>
              <a:rPr lang="hr-HR" sz="1900" dirty="0"/>
              <a:t>i održana 3 savjetodavna sastanka s dionicima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900" dirty="0"/>
              <a:t>na temelju istraživanja i suradnje sa svim dionicima kroz projekt su izrađene i  2 publikacije:  „Održivo, transparentno i participativno upravljanje zaštićenim područjima“, u kojoj su sumirani podatci o različitim modelima upravljanja zaštićenim područjima u Hrvatskoj i Švicarskoj  te publikacija „Gospodarenje otpadom u zaštićenim područjima“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325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1EF33-30EF-3741-AD05-376D4AB9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 smtClean="0"/>
              <a:t>CROCHET</a:t>
            </a:r>
            <a:endParaRPr lang="sr-Latn-RS" sz="3200" dirty="0">
              <a:solidFill>
                <a:srgbClr val="E3061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B976982-BA8B-084E-9500-2ECCF3E85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245" y="1097280"/>
            <a:ext cx="8201844" cy="4963886"/>
          </a:xfrm>
        </p:spPr>
        <p:txBody>
          <a:bodyPr>
            <a:normAutofit fontScale="85000" lnSpcReduction="10000"/>
          </a:bodyPr>
          <a:lstStyle/>
          <a:p>
            <a:r>
              <a:rPr lang="hr-HR" sz="2000" dirty="0" smtClean="0"/>
              <a:t>Prijavitelj: </a:t>
            </a:r>
            <a:r>
              <a:rPr lang="hr-HR" sz="2000" b="1" dirty="0" smtClean="0"/>
              <a:t>Institut za političku ekologiju </a:t>
            </a:r>
            <a:r>
              <a:rPr lang="en-US" sz="2000" b="1" dirty="0" smtClean="0"/>
              <a:t>- IPE</a:t>
            </a:r>
            <a:endParaRPr lang="hr-HR" sz="2000" b="1" dirty="0" smtClean="0"/>
          </a:p>
          <a:p>
            <a:r>
              <a:rPr lang="hr-HR" sz="2000" dirty="0" smtClean="0"/>
              <a:t>Partner(i): </a:t>
            </a:r>
            <a:r>
              <a:rPr lang="hr-HR" sz="2000" b="1" dirty="0" err="1" smtClean="0"/>
              <a:t>NetHood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Association</a:t>
            </a:r>
            <a:r>
              <a:rPr lang="hr-HR" sz="2000" b="1" dirty="0" smtClean="0"/>
              <a:t>, Pravo na grad, Zelena akcija, Savez udruga Operacija grad</a:t>
            </a:r>
          </a:p>
          <a:p>
            <a:r>
              <a:rPr lang="hr-HR" sz="2000" dirty="0" smtClean="0"/>
              <a:t>Zemljopisno područje: </a:t>
            </a:r>
            <a:r>
              <a:rPr lang="hr-HR" sz="2000" b="1" dirty="0" smtClean="0"/>
              <a:t>Republika Hrvatska, Švicarska</a:t>
            </a:r>
          </a:p>
          <a:p>
            <a:r>
              <a:rPr lang="hr-HR" sz="2000" dirty="0" smtClean="0"/>
              <a:t>Ukupna vrijednost projekta: </a:t>
            </a:r>
            <a:r>
              <a:rPr lang="hr-HR" sz="2000" b="1" dirty="0" smtClean="0"/>
              <a:t>1.605.978,83 HRK</a:t>
            </a:r>
          </a:p>
          <a:p>
            <a:r>
              <a:rPr lang="hr-HR" sz="2000" dirty="0" smtClean="0"/>
              <a:t>Rezultati: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predstavljene </a:t>
            </a:r>
            <a:r>
              <a:rPr lang="hr-HR" sz="2000" dirty="0"/>
              <a:t>ideje društvene inovacije koje </a:t>
            </a:r>
            <a:r>
              <a:rPr lang="hr-HR" sz="2000" dirty="0" smtClean="0"/>
              <a:t>poboljšavaju </a:t>
            </a:r>
            <a:r>
              <a:rPr lang="hr-HR" sz="2000" dirty="0"/>
              <a:t>kvalitetu javnih usluga u polju komunalnih usluga, stambenih zadruga i društveno-kulturnih </a:t>
            </a:r>
            <a:r>
              <a:rPr lang="hr-HR" sz="2000" dirty="0" smtClean="0"/>
              <a:t>centara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identificirano 7 modela najboljih praksi za postizanje ciljeva održivog razvoja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o</a:t>
            </a:r>
            <a:r>
              <a:rPr lang="hr-HR" sz="2000" dirty="0" smtClean="0"/>
              <a:t>držana međunarodna INURA konferencija u Zagrebu s 160 sudionika</a:t>
            </a:r>
            <a:r>
              <a:rPr lang="hr-HR" sz="2000" dirty="0"/>
              <a:t>: javna tribina o socijalnim inovacijama u participativnom prostornom </a:t>
            </a:r>
            <a:r>
              <a:rPr lang="hr-HR" sz="2000" dirty="0" smtClean="0"/>
              <a:t>planiranju</a:t>
            </a:r>
            <a:r>
              <a:rPr lang="hr-HR" sz="2000" dirty="0"/>
              <a:t>, prezentirano 12 urbanih društvenih inovacija u stanovanju, komunalnim uslugama, društvenim centrima i urbanoj održivosti; </a:t>
            </a:r>
            <a:r>
              <a:rPr lang="hr-HR" sz="2000" dirty="0" smtClean="0"/>
              <a:t>organizirane gradske ture na teme historijskog </a:t>
            </a:r>
            <a:r>
              <a:rPr lang="hr-HR" sz="2000" dirty="0"/>
              <a:t>i </a:t>
            </a:r>
            <a:r>
              <a:rPr lang="hr-HR" sz="2000" dirty="0" smtClean="0"/>
              <a:t>geografskog upoznavanja Zagreba, društvenih inovacija </a:t>
            </a:r>
            <a:r>
              <a:rPr lang="hr-HR" sz="2000" dirty="0"/>
              <a:t>u upravljanju gradskom industrijom, </a:t>
            </a:r>
            <a:r>
              <a:rPr lang="hr-HR" sz="2000" dirty="0" smtClean="0"/>
              <a:t>kvartovsko prostorno planiranje, razvoj </a:t>
            </a:r>
            <a:r>
              <a:rPr lang="hr-HR" sz="2000" dirty="0"/>
              <a:t>javnog prostora, </a:t>
            </a:r>
            <a:r>
              <a:rPr lang="hr-HR" sz="2000" dirty="0" smtClean="0"/>
              <a:t>gospodarenje otpadom, socijalno stanovanje, vodno-komunalne usluge</a:t>
            </a:r>
            <a:r>
              <a:rPr lang="hr-HR" sz="2000" dirty="0"/>
              <a:t>, upravljanje društveno – kulturnim </a:t>
            </a:r>
            <a:r>
              <a:rPr lang="hr-HR" sz="2000" dirty="0" smtClean="0"/>
              <a:t>centrima, itd.)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42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1EF33-30EF-3741-AD05-376D4AB9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Mali vrt za održivo sutra!</a:t>
            </a:r>
            <a:endParaRPr lang="sr-Latn-RS" dirty="0">
              <a:solidFill>
                <a:srgbClr val="E3061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B976982-BA8B-084E-9500-2ECCF3E85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8645" y="1140824"/>
            <a:ext cx="8201844" cy="4534040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Prijavitelj: </a:t>
            </a:r>
            <a:r>
              <a:rPr lang="hr-HR" b="1" dirty="0" smtClean="0"/>
              <a:t>Udruga za promicanje održivog načina življenja Gredica, Varaždin</a:t>
            </a:r>
          </a:p>
          <a:p>
            <a:r>
              <a:rPr lang="hr-HR" dirty="0" smtClean="0"/>
              <a:t>Partner(i): </a:t>
            </a:r>
            <a:r>
              <a:rPr lang="hr-HR" b="1" dirty="0" smtClean="0"/>
              <a:t>III. OŠ Varaždin, II. OŠ Varaždin, IV. OŠ Varaždin, VI. OŠ Varaždin</a:t>
            </a:r>
            <a:endParaRPr lang="hr-HR" b="1" dirty="0"/>
          </a:p>
          <a:p>
            <a:r>
              <a:rPr lang="hr-HR" dirty="0" smtClean="0"/>
              <a:t>Zemljopisno područje: </a:t>
            </a:r>
            <a:r>
              <a:rPr lang="hr-HR" b="1" dirty="0" smtClean="0"/>
              <a:t>Varaždinska županija, Republika Hrvatska</a:t>
            </a:r>
          </a:p>
          <a:p>
            <a:r>
              <a:rPr lang="hr-HR" dirty="0" smtClean="0"/>
              <a:t>Ukupna vrijednost </a:t>
            </a:r>
            <a:r>
              <a:rPr lang="hr-HR" dirty="0"/>
              <a:t>projekta</a:t>
            </a:r>
            <a:r>
              <a:rPr lang="hr-HR" dirty="0" smtClean="0"/>
              <a:t>: </a:t>
            </a:r>
            <a:r>
              <a:rPr lang="hr-HR" b="1" dirty="0" smtClean="0"/>
              <a:t>347.905,53 HRK</a:t>
            </a:r>
          </a:p>
          <a:p>
            <a:endParaRPr lang="hr-HR" dirty="0" smtClean="0"/>
          </a:p>
          <a:p>
            <a:r>
              <a:rPr lang="hr-HR" dirty="0" smtClean="0"/>
              <a:t>Rezultati: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Učenici </a:t>
            </a:r>
            <a:r>
              <a:rPr lang="hr-HR" dirty="0"/>
              <a:t>su </a:t>
            </a:r>
            <a:r>
              <a:rPr lang="hr-HR" dirty="0" smtClean="0"/>
              <a:t>stvorili </a:t>
            </a:r>
            <a:r>
              <a:rPr lang="hr-HR" dirty="0"/>
              <a:t>i održavali vlastiti vrt prema ekološkim načelima te kroz proces uzgoja vlastite hrane i bilja u vrtu naučili osnove o okolišu, ekosustavima i njihovoj ravnoteži, važnosti </a:t>
            </a:r>
            <a:r>
              <a:rPr lang="hr-HR" dirty="0" err="1"/>
              <a:t>bioraznolikosti</a:t>
            </a:r>
            <a:r>
              <a:rPr lang="hr-HR" dirty="0"/>
              <a:t>, te važnosti odgovorne upotrebe prirodnih resursa. </a:t>
            </a: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Izgrađeno </a:t>
            </a:r>
            <a:r>
              <a:rPr lang="hr-HR" dirty="0"/>
              <a:t>je 25 vrtnih gredica od 5m2 </a:t>
            </a:r>
            <a:r>
              <a:rPr lang="hr-HR" dirty="0" smtClean="0"/>
              <a:t>u </a:t>
            </a:r>
            <a:r>
              <a:rPr lang="hr-HR" dirty="0"/>
              <a:t>4 školska </a:t>
            </a:r>
            <a:r>
              <a:rPr lang="hr-HR" dirty="0" smtClean="0"/>
              <a:t>vrta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100 </a:t>
            </a:r>
            <a:r>
              <a:rPr lang="hr-HR" dirty="0"/>
              <a:t>osoba sudjelovalo u edukacijama kojima su podignuti kapaciteti sudionika za daljnje bavljenje i podučavanje tim </a:t>
            </a: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održane su 203 radionica </a:t>
            </a:r>
            <a:r>
              <a:rPr lang="hr-HR" dirty="0"/>
              <a:t>te je ukupan broj djece koji su sudjelovali u projektu 521</a:t>
            </a:r>
            <a:endParaRPr lang="hr-HR" dirty="0" smtClean="0"/>
          </a:p>
          <a:p>
            <a:r>
              <a:rPr lang="hr-HR" dirty="0"/>
              <a:t> 	</a:t>
            </a:r>
            <a:endParaRPr lang="hr-HR" dirty="0" smtClean="0"/>
          </a:p>
          <a:p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38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1EF33-30EF-3741-AD05-376D4AB9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 smtClean="0"/>
              <a:t>TOGETHER</a:t>
            </a:r>
            <a:endParaRPr lang="sr-Latn-RS" sz="3200" dirty="0">
              <a:solidFill>
                <a:srgbClr val="E3061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B976982-BA8B-084E-9500-2ECCF3E85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245" y="966651"/>
            <a:ext cx="8201844" cy="4911635"/>
          </a:xfrm>
        </p:spPr>
        <p:txBody>
          <a:bodyPr>
            <a:normAutofit fontScale="47500" lnSpcReduction="20000"/>
          </a:bodyPr>
          <a:lstStyle/>
          <a:p>
            <a:r>
              <a:rPr lang="hr-HR" sz="3200" dirty="0"/>
              <a:t>Prijavitelj: </a:t>
            </a:r>
            <a:r>
              <a:rPr lang="hr-HR" sz="3200" b="1" dirty="0"/>
              <a:t>Udruga za rad s mladima Breza</a:t>
            </a:r>
          </a:p>
          <a:p>
            <a:r>
              <a:rPr lang="hr-HR" sz="3200" dirty="0"/>
              <a:t>Partner(i): </a:t>
            </a:r>
            <a:r>
              <a:rPr lang="hr-HR" sz="3200" b="1" dirty="0" err="1"/>
              <a:t>Beo</a:t>
            </a:r>
            <a:r>
              <a:rPr lang="hr-HR" sz="3200" b="1" dirty="0"/>
              <a:t> </a:t>
            </a:r>
            <a:r>
              <a:rPr lang="hr-HR" sz="3200" b="1" dirty="0" err="1"/>
              <a:t>Heimgarten</a:t>
            </a:r>
            <a:r>
              <a:rPr lang="hr-HR" sz="3200" b="1" dirty="0"/>
              <a:t>, </a:t>
            </a:r>
            <a:r>
              <a:rPr lang="hr-HR" sz="3200" b="1" dirty="0" err="1"/>
              <a:t>Verein</a:t>
            </a:r>
            <a:r>
              <a:rPr lang="hr-HR" sz="3200" b="1" dirty="0"/>
              <a:t> </a:t>
            </a:r>
            <a:r>
              <a:rPr lang="hr-HR" sz="3200" b="1" dirty="0" err="1"/>
              <a:t>Berghof</a:t>
            </a:r>
            <a:r>
              <a:rPr lang="hr-HR" sz="3200" b="1" dirty="0"/>
              <a:t> </a:t>
            </a:r>
            <a:r>
              <a:rPr lang="hr-HR" sz="3200" b="1" dirty="0" err="1"/>
              <a:t>Starenegg</a:t>
            </a:r>
            <a:r>
              <a:rPr lang="hr-HR" sz="3200" b="1" dirty="0"/>
              <a:t>, Centar za socijalnu skrb Vukovar</a:t>
            </a:r>
          </a:p>
          <a:p>
            <a:r>
              <a:rPr lang="hr-HR" sz="3200" dirty="0"/>
              <a:t>Zemljopisno područje: </a:t>
            </a:r>
            <a:r>
              <a:rPr lang="hr-HR" sz="3200" b="1" dirty="0" smtClean="0"/>
              <a:t>Osječko–baranjska i Vukovarsko–srijemska </a:t>
            </a:r>
            <a:r>
              <a:rPr lang="hr-HR" sz="3200" b="1" dirty="0"/>
              <a:t>županija, Bern kanton (Švicarska)</a:t>
            </a:r>
          </a:p>
          <a:p>
            <a:r>
              <a:rPr lang="hr-HR" sz="3200" dirty="0"/>
              <a:t>Ukupna vrijednost projekta: </a:t>
            </a:r>
            <a:r>
              <a:rPr lang="hr-HR" sz="3200" b="1" dirty="0"/>
              <a:t>1.478.363,70 HRK</a:t>
            </a:r>
          </a:p>
          <a:p>
            <a:r>
              <a:rPr lang="hr-HR" sz="3200" dirty="0" smtClean="0"/>
              <a:t>Rezultati</a:t>
            </a:r>
            <a:r>
              <a:rPr lang="hr-HR" sz="3200" dirty="0"/>
              <a:t>:  </a:t>
            </a:r>
            <a:endParaRPr lang="hr-HR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/>
              <a:t>o</a:t>
            </a:r>
            <a:r>
              <a:rPr lang="hr-HR" sz="3200" dirty="0" smtClean="0"/>
              <a:t>držana </a:t>
            </a:r>
            <a:r>
              <a:rPr lang="hr-HR" sz="3200" dirty="0"/>
              <a:t>3 stručna seminara za 130 sudionika (pružatelji socijalnih usluga, predstavnici </a:t>
            </a:r>
            <a:r>
              <a:rPr lang="hr-HR" sz="3200" dirty="0" smtClean="0"/>
              <a:t>lokalnih</a:t>
            </a:r>
            <a:r>
              <a:rPr lang="en-US" sz="3200" dirty="0" smtClean="0"/>
              <a:t> </a:t>
            </a:r>
            <a:r>
              <a:rPr lang="hr-HR" sz="3200" dirty="0" smtClean="0"/>
              <a:t>samouprava</a:t>
            </a:r>
            <a:r>
              <a:rPr lang="hr-HR" sz="3200" dirty="0"/>
              <a:t>, donositelji odluka) sa 8 stručnih predavača iz Švicarske na temu socijalnu usluga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r-HR" sz="3200" dirty="0"/>
              <a:t>o</a:t>
            </a:r>
            <a:r>
              <a:rPr lang="hr-HR" sz="3200" dirty="0" smtClean="0"/>
              <a:t>držane su edukacije </a:t>
            </a:r>
            <a:r>
              <a:rPr lang="hr-HR" sz="3200" dirty="0"/>
              <a:t>na temu </a:t>
            </a:r>
            <a:r>
              <a:rPr lang="hr-HR" sz="3200" dirty="0" smtClean="0"/>
              <a:t>Planiranja </a:t>
            </a:r>
            <a:r>
              <a:rPr lang="hr-HR" sz="3200" dirty="0"/>
              <a:t>i </a:t>
            </a:r>
            <a:r>
              <a:rPr lang="hr-HR" sz="3200" dirty="0" smtClean="0"/>
              <a:t>programiranja </a:t>
            </a:r>
            <a:r>
              <a:rPr lang="hr-HR" sz="3200" dirty="0"/>
              <a:t>održivih diferenciranih socijalnih usluga za djecu i mlade s problemom u ponašanju sa 91 sudionika, 2 švicarska gosta predavača i 6 domaćih stručnjaka predavača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/>
              <a:t>i</a:t>
            </a:r>
            <a:r>
              <a:rPr lang="hr-HR" sz="3200" dirty="0" smtClean="0"/>
              <a:t>mplementiran je inovacijski model/usluga </a:t>
            </a:r>
            <a:r>
              <a:rPr lang="hr-HR" sz="3200" dirty="0"/>
              <a:t>za pružanje diferencirane usluge za djecu i njihove </a:t>
            </a:r>
            <a:r>
              <a:rPr lang="hr-HR" sz="3200" dirty="0" smtClean="0"/>
              <a:t>roditelje- </a:t>
            </a:r>
            <a:r>
              <a:rPr lang="hr-HR" sz="3200" dirty="0"/>
              <a:t>dnevna podrška </a:t>
            </a:r>
            <a:r>
              <a:rPr lang="hr-HR" sz="3200" dirty="0" smtClean="0"/>
              <a:t>- poludnevni </a:t>
            </a:r>
            <a:r>
              <a:rPr lang="hr-HR" sz="3200" dirty="0"/>
              <a:t>boravak u </a:t>
            </a:r>
            <a:r>
              <a:rPr lang="hr-HR" sz="3200" dirty="0" smtClean="0"/>
              <a:t>Vukovaru, koja je </a:t>
            </a:r>
            <a:r>
              <a:rPr lang="hr-HR" sz="3200" dirty="0"/>
              <a:t>realizirana vrlo uspješno sa jasnim, vidljivim pozitivnim rezultatima i koristi se u zagovaranju kao model koji treba biti podržan u svakoj lokalnoj zajednici kao rješenje </a:t>
            </a:r>
            <a:r>
              <a:rPr lang="hr-HR" sz="3200" dirty="0" err="1"/>
              <a:t>deinstitucionalizaciji</a:t>
            </a:r>
            <a:r>
              <a:rPr lang="hr-HR" sz="3200" dirty="0"/>
              <a:t>, </a:t>
            </a:r>
            <a:r>
              <a:rPr lang="hr-HR" sz="3200" dirty="0" smtClean="0"/>
              <a:t>a u </a:t>
            </a:r>
            <a:r>
              <a:rPr lang="hr-HR" sz="3200" dirty="0"/>
              <a:t>koju su bila uključena </a:t>
            </a:r>
            <a:r>
              <a:rPr lang="hr-HR" sz="3200" dirty="0" smtClean="0"/>
              <a:t>djeca </a:t>
            </a:r>
            <a:r>
              <a:rPr lang="hr-HR" sz="3200" dirty="0"/>
              <a:t>s rizikom od problema u ponašanju u dobi od 7 – 14 godina,15 </a:t>
            </a:r>
            <a:r>
              <a:rPr lang="hr-HR" sz="3200" dirty="0" smtClean="0"/>
              <a:t>roditelja i </a:t>
            </a:r>
            <a:r>
              <a:rPr lang="hr-HR" sz="3200" dirty="0"/>
              <a:t>3 stručnjaka odgojitelja koji rade s djecom u poludnevnom boravku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r-HR" sz="3200" dirty="0"/>
              <a:t>o</a:t>
            </a:r>
            <a:r>
              <a:rPr lang="hr-HR" sz="3200" dirty="0" smtClean="0"/>
              <a:t>držana </a:t>
            </a:r>
            <a:r>
              <a:rPr lang="hr-HR" sz="3200" dirty="0"/>
              <a:t>je </a:t>
            </a:r>
            <a:r>
              <a:rPr lang="hr-HR" sz="3200" dirty="0" smtClean="0"/>
              <a:t>međunarodna znanstveno-stručna </a:t>
            </a:r>
            <a:r>
              <a:rPr lang="hr-HR" sz="3200" dirty="0"/>
              <a:t>konferenciju s temom „Djeca i mladi u riziku od problema u ponašanju“ pod nazivom 4 -ONE (ZA-JEDNO) u suradnji s FFOS sa 14 stručnih predavača na konferenciji iz 5 različitih zemalja sa 127 sudionika na </a:t>
            </a:r>
            <a:r>
              <a:rPr lang="hr-HR" sz="3200" dirty="0" smtClean="0"/>
              <a:t>konferenciji</a:t>
            </a:r>
            <a:endParaRPr lang="hr-HR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634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1EF33-30EF-3741-AD05-376D4AB9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 smtClean="0"/>
              <a:t>Učimo ih za njihovu budućnost: podrška i osnaživanje učitelja/</a:t>
            </a:r>
            <a:r>
              <a:rPr lang="hr-HR" sz="3200" dirty="0" err="1" smtClean="0"/>
              <a:t>ica</a:t>
            </a:r>
            <a:r>
              <a:rPr lang="hr-HR" sz="3200" dirty="0" smtClean="0"/>
              <a:t> i </a:t>
            </a:r>
            <a:r>
              <a:rPr lang="hr-HR" sz="3200" dirty="0" err="1" smtClean="0"/>
              <a:t>ravnatleja</a:t>
            </a:r>
            <a:r>
              <a:rPr lang="hr-HR" sz="3200" dirty="0" smtClean="0"/>
              <a:t>/</a:t>
            </a:r>
            <a:r>
              <a:rPr lang="hr-HR" sz="3200" dirty="0" err="1" smtClean="0"/>
              <a:t>ica</a:t>
            </a:r>
            <a:r>
              <a:rPr lang="hr-HR" sz="3200" dirty="0" smtClean="0"/>
              <a:t> u izgradnji održive i demokratske škole</a:t>
            </a:r>
            <a:endParaRPr lang="sr-Latn-RS" sz="3200" dirty="0">
              <a:solidFill>
                <a:srgbClr val="E3061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B976982-BA8B-084E-9500-2ECCF3E85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576" y="1911534"/>
            <a:ext cx="8201844" cy="4079963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Prijavitelj: </a:t>
            </a:r>
            <a:r>
              <a:rPr lang="hr-HR" b="1" dirty="0" smtClean="0"/>
              <a:t>Forum za slobodu odgoja (FSO)</a:t>
            </a:r>
          </a:p>
          <a:p>
            <a:r>
              <a:rPr lang="hr-HR" dirty="0" smtClean="0"/>
              <a:t>Partner(i): </a:t>
            </a:r>
            <a:r>
              <a:rPr lang="hr-HR" b="1" dirty="0" err="1" smtClean="0"/>
              <a:t>Center</a:t>
            </a:r>
            <a:r>
              <a:rPr lang="hr-HR" b="1" dirty="0" smtClean="0"/>
              <a:t> for </a:t>
            </a:r>
            <a:r>
              <a:rPr lang="hr-HR" b="1" dirty="0" err="1" smtClean="0"/>
              <a:t>Peace</a:t>
            </a:r>
            <a:r>
              <a:rPr lang="hr-HR" b="1" dirty="0" smtClean="0"/>
              <a:t> </a:t>
            </a:r>
            <a:r>
              <a:rPr lang="hr-HR" b="1" dirty="0" err="1" smtClean="0"/>
              <a:t>Studies</a:t>
            </a:r>
            <a:r>
              <a:rPr lang="hr-HR" b="1" dirty="0" smtClean="0"/>
              <a:t> (CPS), GONG, </a:t>
            </a:r>
            <a:r>
              <a:rPr lang="hr-HR" b="1" dirty="0" err="1" smtClean="0"/>
              <a:t>Verein</a:t>
            </a:r>
            <a:r>
              <a:rPr lang="hr-HR" b="1" dirty="0" smtClean="0"/>
              <a:t> </a:t>
            </a:r>
            <a:r>
              <a:rPr lang="hr-HR" b="1" dirty="0" err="1" smtClean="0"/>
              <a:t>MUNTERwegs</a:t>
            </a:r>
            <a:r>
              <a:rPr lang="hr-HR" b="1" dirty="0" smtClean="0"/>
              <a:t> –VMW, Grad Rijeka, Krapinsko – zagorska županija</a:t>
            </a:r>
          </a:p>
          <a:p>
            <a:r>
              <a:rPr lang="hr-HR" dirty="0" smtClean="0"/>
              <a:t>Zemljopisno područje: </a:t>
            </a:r>
            <a:r>
              <a:rPr lang="hr-HR" b="1" dirty="0"/>
              <a:t>Grad </a:t>
            </a:r>
            <a:r>
              <a:rPr lang="hr-HR" b="1" dirty="0" smtClean="0"/>
              <a:t>Rijeka</a:t>
            </a:r>
            <a:r>
              <a:rPr lang="hr-HR" b="1" dirty="0"/>
              <a:t> </a:t>
            </a:r>
            <a:r>
              <a:rPr lang="hr-HR" b="1" dirty="0" smtClean="0"/>
              <a:t>i Krapinsko–zagorska županija</a:t>
            </a:r>
          </a:p>
          <a:p>
            <a:r>
              <a:rPr lang="hr-HR" dirty="0" smtClean="0"/>
              <a:t>Ukupna vrijednost projekta: </a:t>
            </a:r>
            <a:r>
              <a:rPr lang="hr-HR" b="1" dirty="0" smtClean="0"/>
              <a:t>1.435.988.43 HRK</a:t>
            </a:r>
          </a:p>
          <a:p>
            <a:r>
              <a:rPr lang="hr-HR" dirty="0" smtClean="0"/>
              <a:t>Rezultati: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34 </a:t>
            </a:r>
            <a:r>
              <a:rPr lang="hr-HR" dirty="0" smtClean="0"/>
              <a:t>učitelja/</a:t>
            </a:r>
            <a:r>
              <a:rPr lang="hr-HR" dirty="0" err="1" smtClean="0"/>
              <a:t>ica</a:t>
            </a:r>
            <a:r>
              <a:rPr lang="hr-HR" dirty="0" smtClean="0"/>
              <a:t> osnažilo kompetencije kroz sedam </a:t>
            </a:r>
            <a:r>
              <a:rPr lang="hr-HR" dirty="0"/>
              <a:t>modula povezanih s glavnim područjima Građanskog odgoja i </a:t>
            </a:r>
            <a:r>
              <a:rPr lang="hr-HR" dirty="0" smtClean="0"/>
              <a:t>obrazovanja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47 </a:t>
            </a:r>
            <a:r>
              <a:rPr lang="hr-HR" dirty="0" smtClean="0"/>
              <a:t>učitelja/</a:t>
            </a:r>
            <a:r>
              <a:rPr lang="hr-HR" dirty="0" err="1" smtClean="0"/>
              <a:t>ica</a:t>
            </a:r>
            <a:r>
              <a:rPr lang="hr-HR" dirty="0" smtClean="0"/>
              <a:t> </a:t>
            </a:r>
            <a:r>
              <a:rPr lang="hr-HR" dirty="0"/>
              <a:t>Krapinsko-zagorske županije i Grada </a:t>
            </a:r>
            <a:r>
              <a:rPr lang="hr-HR" dirty="0" smtClean="0"/>
              <a:t>Rijeke osnažilo kompetencije o </a:t>
            </a:r>
            <a:r>
              <a:rPr lang="hr-HR" dirty="0" err="1"/>
              <a:t>uključivom</a:t>
            </a:r>
            <a:r>
              <a:rPr lang="hr-HR" dirty="0"/>
              <a:t> obrazovanju </a:t>
            </a:r>
            <a:r>
              <a:rPr lang="hr-HR" dirty="0" smtClean="0"/>
              <a:t>kroz radionice </a:t>
            </a:r>
            <a:r>
              <a:rPr lang="hr-HR" dirty="0"/>
              <a:t>širenja dobrih praksi i znanja švicarskog </a:t>
            </a:r>
            <a:r>
              <a:rPr lang="hr-HR" dirty="0" smtClean="0"/>
              <a:t>partnera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36 ravnatelja/</a:t>
            </a:r>
            <a:r>
              <a:rPr lang="hr-HR" dirty="0" err="1" smtClean="0"/>
              <a:t>ica</a:t>
            </a:r>
            <a:r>
              <a:rPr lang="hr-HR" dirty="0" smtClean="0"/>
              <a:t> </a:t>
            </a:r>
            <a:r>
              <a:rPr lang="hr-HR" dirty="0"/>
              <a:t>Krapinsko-zagorske i Istarske županije te Grada </a:t>
            </a:r>
            <a:r>
              <a:rPr lang="hr-HR" dirty="0" smtClean="0"/>
              <a:t>Rijeke </a:t>
            </a:r>
            <a:r>
              <a:rPr lang="hr-HR" dirty="0"/>
              <a:t>kroz provedbu dviju Akademija za </a:t>
            </a:r>
            <a:r>
              <a:rPr lang="hr-HR" dirty="0" smtClean="0"/>
              <a:t>ravnatelje/</a:t>
            </a:r>
            <a:r>
              <a:rPr lang="hr-HR" dirty="0" err="1" smtClean="0"/>
              <a:t>ice</a:t>
            </a:r>
            <a:r>
              <a:rPr lang="hr-HR" dirty="0" smtClean="0"/>
              <a:t> osnažilo svoje upravljačke kompetencije i osvijestilo važnost </a:t>
            </a:r>
            <a:r>
              <a:rPr lang="hr-HR" dirty="0"/>
              <a:t>demokratizacije odgojno-obrazovnih </a:t>
            </a:r>
            <a:r>
              <a:rPr lang="hr-HR" dirty="0" smtClean="0"/>
              <a:t>ustanova kroz </a:t>
            </a:r>
            <a:r>
              <a:rPr lang="hr-HR" dirty="0"/>
              <a:t>program Akademije za </a:t>
            </a:r>
            <a:r>
              <a:rPr lang="hr-HR" dirty="0" smtClean="0"/>
              <a:t>ravnatelje/</a:t>
            </a:r>
            <a:r>
              <a:rPr lang="hr-HR" dirty="0" err="1" smtClean="0"/>
              <a:t>ice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533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1EF33-30EF-3741-AD05-376D4AB9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200" dirty="0" smtClean="0">
                <a:solidFill>
                  <a:srgbClr val="E30613"/>
                </a:solidFill>
              </a:rPr>
              <a:t>CROSS WORK – Partnerstvo obrazovanja za globalno građanstvo</a:t>
            </a:r>
            <a:endParaRPr lang="sr-Latn-RS" sz="3200" dirty="0">
              <a:solidFill>
                <a:srgbClr val="E3061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B976982-BA8B-084E-9500-2ECCF3E85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575" y="1654630"/>
            <a:ext cx="8477901" cy="4201394"/>
          </a:xfrm>
        </p:spPr>
        <p:txBody>
          <a:bodyPr>
            <a:normAutofit/>
          </a:bodyPr>
          <a:lstStyle/>
          <a:p>
            <a:r>
              <a:rPr lang="hr-HR" dirty="0" smtClean="0"/>
              <a:t>Prijavitelj: </a:t>
            </a:r>
            <a:r>
              <a:rPr lang="hr-HR" b="1" dirty="0" smtClean="0"/>
              <a:t>Udruga za promicanje IKS</a:t>
            </a:r>
          </a:p>
          <a:p>
            <a:r>
              <a:rPr lang="hr-HR" dirty="0" smtClean="0"/>
              <a:t>Partner: </a:t>
            </a:r>
            <a:r>
              <a:rPr lang="hr-HR" b="1" dirty="0" err="1" smtClean="0"/>
              <a:t>Stiftung</a:t>
            </a:r>
            <a:r>
              <a:rPr lang="hr-HR" b="1" dirty="0" smtClean="0"/>
              <a:t> </a:t>
            </a:r>
            <a:r>
              <a:rPr lang="hr-HR" b="1" dirty="0" err="1" smtClean="0"/>
              <a:t>Kinderdorf</a:t>
            </a:r>
            <a:r>
              <a:rPr lang="hr-HR" b="1" dirty="0" smtClean="0"/>
              <a:t> </a:t>
            </a:r>
            <a:r>
              <a:rPr lang="hr-HR" b="1" dirty="0" err="1" smtClean="0"/>
              <a:t>Pestalozzi</a:t>
            </a:r>
            <a:r>
              <a:rPr lang="hr-HR" b="1" dirty="0" smtClean="0"/>
              <a:t> (</a:t>
            </a:r>
            <a:r>
              <a:rPr lang="hr-HR" b="1" dirty="0" err="1" smtClean="0"/>
              <a:t>Pestalozzi</a:t>
            </a:r>
            <a:r>
              <a:rPr lang="hr-HR" b="1" dirty="0" smtClean="0"/>
              <a:t> zaklada za djecu)</a:t>
            </a:r>
          </a:p>
          <a:p>
            <a:r>
              <a:rPr lang="hr-HR" dirty="0" smtClean="0"/>
              <a:t>Zemljopisno područje: </a:t>
            </a:r>
            <a:r>
              <a:rPr lang="hr-HR" b="1" dirty="0" smtClean="0"/>
              <a:t>Sisačko–moslavačka županija</a:t>
            </a:r>
          </a:p>
          <a:p>
            <a:r>
              <a:rPr lang="hr-HR" dirty="0" smtClean="0"/>
              <a:t>Ukupna vrijednost projekta: </a:t>
            </a:r>
            <a:r>
              <a:rPr lang="hr-HR" b="1" dirty="0" smtClean="0"/>
              <a:t>1.648.463,69 HRK</a:t>
            </a:r>
          </a:p>
          <a:p>
            <a:r>
              <a:rPr lang="hr-HR" dirty="0" smtClean="0"/>
              <a:t>Rezultati: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</a:t>
            </a:r>
            <a:r>
              <a:rPr lang="hr-HR" dirty="0" smtClean="0"/>
              <a:t>rovedeno </a:t>
            </a:r>
            <a:r>
              <a:rPr lang="en-GB" dirty="0" smtClean="0"/>
              <a:t>5 </a:t>
            </a:r>
            <a:r>
              <a:rPr lang="hr-HR" dirty="0" smtClean="0"/>
              <a:t>obrazovnih programa za globalno građansko obrazovanje u koje je bilo uključeno 190 sudionika iz Sisačko-moslavačke županije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u</a:t>
            </a:r>
            <a:r>
              <a:rPr lang="hr-HR" dirty="0" smtClean="0"/>
              <a:t>svojeno i provedeno </a:t>
            </a:r>
            <a:r>
              <a:rPr lang="en-GB" dirty="0" smtClean="0"/>
              <a:t>6 </a:t>
            </a:r>
            <a:r>
              <a:rPr lang="hr-HR" dirty="0" smtClean="0"/>
              <a:t>modela najboljih praksi za ostvarivanje ciljeva održivog razvoja</a:t>
            </a:r>
            <a:r>
              <a:rPr lang="en-GB" dirty="0" smtClean="0"/>
              <a:t>.</a:t>
            </a: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u</a:t>
            </a:r>
            <a:r>
              <a:rPr lang="hr-HR" dirty="0" smtClean="0"/>
              <a:t>spostavljena </a:t>
            </a:r>
            <a:r>
              <a:rPr lang="hr-HR" dirty="0"/>
              <a:t>bliska suradnja sa švicarskom Zakladom </a:t>
            </a:r>
            <a:r>
              <a:rPr lang="hr-HR" dirty="0" err="1" smtClean="0"/>
              <a:t>Pestalozzi</a:t>
            </a:r>
            <a:r>
              <a:rPr lang="hr-HR" dirty="0" smtClean="0"/>
              <a:t>.</a:t>
            </a:r>
            <a:endParaRPr lang="hr-HR" dirty="0"/>
          </a:p>
          <a:p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2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1EF33-30EF-3741-AD05-376D4AB9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200" dirty="0" smtClean="0">
                <a:solidFill>
                  <a:srgbClr val="E30613"/>
                </a:solidFill>
              </a:rPr>
              <a:t>Digitalne knjižnice za lokalni razvoj</a:t>
            </a:r>
            <a:endParaRPr lang="sr-Latn-RS" sz="3200" dirty="0">
              <a:solidFill>
                <a:srgbClr val="E3061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B976982-BA8B-084E-9500-2ECCF3E85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576" y="1018903"/>
            <a:ext cx="8201844" cy="4929051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Prijavitelj: </a:t>
            </a:r>
            <a:r>
              <a:rPr lang="hr-HR" b="1" dirty="0" smtClean="0"/>
              <a:t>Institut </a:t>
            </a:r>
            <a:r>
              <a:rPr lang="hr-HR" b="1" dirty="0"/>
              <a:t>za </a:t>
            </a:r>
            <a:r>
              <a:rPr lang="hr-HR" b="1" dirty="0" smtClean="0"/>
              <a:t>razvoj i inovativnost mladih (IRIM)</a:t>
            </a:r>
          </a:p>
          <a:p>
            <a:r>
              <a:rPr lang="hr-HR" dirty="0" smtClean="0"/>
              <a:t>Partner(i): </a:t>
            </a:r>
            <a:r>
              <a:rPr lang="hr-HR" b="1" dirty="0" smtClean="0"/>
              <a:t>INNOVABRIDGE </a:t>
            </a:r>
            <a:r>
              <a:rPr lang="hr-HR" b="1" dirty="0" err="1" smtClean="0"/>
              <a:t>Foundation</a:t>
            </a:r>
            <a:endParaRPr lang="hr-HR" b="1" dirty="0" smtClean="0"/>
          </a:p>
          <a:p>
            <a:r>
              <a:rPr lang="hr-HR" dirty="0" smtClean="0"/>
              <a:t>Zemljopisno područje: </a:t>
            </a:r>
            <a:r>
              <a:rPr lang="hr-HR" b="1" dirty="0" smtClean="0"/>
              <a:t>Republika Hrvatska i kanton </a:t>
            </a:r>
            <a:r>
              <a:rPr lang="hr-HR" b="1" dirty="0" err="1" smtClean="0"/>
              <a:t>Ticino</a:t>
            </a:r>
            <a:endParaRPr lang="hr-HR" b="1" dirty="0" smtClean="0"/>
          </a:p>
          <a:p>
            <a:r>
              <a:rPr lang="hr-HR" dirty="0" smtClean="0"/>
              <a:t>Ukupna vrijednost projekta: </a:t>
            </a:r>
            <a:r>
              <a:rPr lang="hr-HR" b="1" dirty="0" smtClean="0"/>
              <a:t>1.560.545,00 HRK</a:t>
            </a:r>
          </a:p>
          <a:p>
            <a:r>
              <a:rPr lang="hr-HR" dirty="0" smtClean="0"/>
              <a:t>Rezultati: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ojačani kapaciteti </a:t>
            </a:r>
            <a:r>
              <a:rPr lang="hr-HR" dirty="0"/>
              <a:t>partnerske organizacije iz Švicarske kroz razmjenu iskustva i znanja u području digitalne pismenosti, STEM-a, održivog razvoja i </a:t>
            </a:r>
            <a:r>
              <a:rPr lang="hr-HR" dirty="0" err="1"/>
              <a:t>Citizens</a:t>
            </a:r>
            <a:r>
              <a:rPr lang="hr-HR" dirty="0"/>
              <a:t> </a:t>
            </a:r>
            <a:r>
              <a:rPr lang="hr-HR" dirty="0" smtClean="0"/>
              <a:t>Science-a (educirano 7 članova projektnog tima)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o</a:t>
            </a:r>
            <a:r>
              <a:rPr lang="hr-HR" dirty="0" smtClean="0"/>
              <a:t>jačani kapaciteti knjižnica u Hrvatskoj (100) i Švicarskoj (6) kao centar </a:t>
            </a:r>
            <a:r>
              <a:rPr lang="hr-HR" dirty="0"/>
              <a:t>digitalnih inovacija i mjesta usvajanja novih znanja za 21. </a:t>
            </a:r>
            <a:r>
              <a:rPr lang="hr-HR" dirty="0" smtClean="0"/>
              <a:t>stoljeće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ojačani su kapaciteti ukupno 251 knjižničara </a:t>
            </a:r>
            <a:r>
              <a:rPr lang="hr-HR" dirty="0" smtClean="0"/>
              <a:t>(</a:t>
            </a:r>
            <a:r>
              <a:rPr lang="hr-HR" dirty="0"/>
              <a:t>243 u HR i </a:t>
            </a:r>
            <a:r>
              <a:rPr lang="hr-HR" dirty="0" smtClean="0"/>
              <a:t>8 </a:t>
            </a:r>
            <a:r>
              <a:rPr lang="hr-HR" dirty="0"/>
              <a:t>u Švicarskoj) </a:t>
            </a:r>
            <a:r>
              <a:rPr lang="hr-HR" dirty="0" smtClean="0"/>
              <a:t>za </a:t>
            </a:r>
            <a:r>
              <a:rPr lang="hr-HR" dirty="0"/>
              <a:t>kvalitetno pružanje podrške razvoju lokalnih znanstvenih projekta za dobrobit lokalnih zajednica u Hrvatskoj i </a:t>
            </a:r>
            <a:r>
              <a:rPr lang="hr-HR" dirty="0" smtClean="0"/>
              <a:t>Švicarskoj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m</a:t>
            </a:r>
            <a:r>
              <a:rPr lang="hr-HR" dirty="0" smtClean="0"/>
              <a:t>in. 240 građana uključeno u istraživačke aktivnosti: korištenjem </a:t>
            </a:r>
            <a:r>
              <a:rPr lang="hr-HR" dirty="0" err="1" smtClean="0"/>
              <a:t>AQ:bit</a:t>
            </a:r>
            <a:r>
              <a:rPr lang="hr-HR" dirty="0" smtClean="0"/>
              <a:t> uređaja mjerili atmosferske varijable i spremali na online platformu </a:t>
            </a:r>
            <a:r>
              <a:rPr lang="hr-HR" u="sng" dirty="0">
                <a:hlinkClick r:id="rId2"/>
              </a:rPr>
              <a:t>http://cs.croatianmakers.hr/</a:t>
            </a:r>
            <a:r>
              <a:rPr lang="hr-HR" dirty="0"/>
              <a:t> </a:t>
            </a: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kreiran set edukacijskih STEM priručnika </a:t>
            </a:r>
            <a:r>
              <a:rPr lang="hr-HR" dirty="0" smtClean="0"/>
              <a:t>namijenjen </a:t>
            </a:r>
            <a:r>
              <a:rPr lang="hr-HR" dirty="0"/>
              <a:t>svim korisnicima projekta (knjižničarima za provedbu radionica, građanima za </a:t>
            </a:r>
            <a:r>
              <a:rPr lang="hr-HR" dirty="0" smtClean="0"/>
              <a:t>samoučenje)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485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1EF33-30EF-3741-AD05-376D4AB9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200" dirty="0" smtClean="0">
                <a:solidFill>
                  <a:srgbClr val="E30613"/>
                </a:solidFill>
              </a:rPr>
              <a:t>Održiva sigurnost nemotoriziranog prometa u urbanim sredinama</a:t>
            </a:r>
            <a:endParaRPr lang="sr-Latn-RS" sz="3200" dirty="0">
              <a:solidFill>
                <a:srgbClr val="E3061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B976982-BA8B-084E-9500-2ECCF3E85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576" y="1589318"/>
            <a:ext cx="8201844" cy="4266706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Prijavitelj: </a:t>
            </a:r>
            <a:r>
              <a:rPr lang="hr-HR" b="1" dirty="0" smtClean="0"/>
              <a:t>ODRAZ</a:t>
            </a:r>
          </a:p>
          <a:p>
            <a:r>
              <a:rPr lang="hr-HR" dirty="0" smtClean="0"/>
              <a:t>Partner(i): </a:t>
            </a:r>
            <a:r>
              <a:rPr lang="hr-HR" b="1" dirty="0" smtClean="0"/>
              <a:t>Fakultet prometnih znanosti, Udruga „Sindikat biciklista”, Pro </a:t>
            </a:r>
            <a:r>
              <a:rPr lang="hr-HR" b="1" dirty="0" err="1" smtClean="0"/>
              <a:t>Velo</a:t>
            </a:r>
            <a:r>
              <a:rPr lang="hr-HR" b="1" dirty="0" smtClean="0"/>
              <a:t> Švicarska</a:t>
            </a:r>
          </a:p>
          <a:p>
            <a:r>
              <a:rPr lang="hr-HR" dirty="0" smtClean="0"/>
              <a:t>Zemljopisno područje: </a:t>
            </a:r>
            <a:r>
              <a:rPr lang="hr-HR" b="1" dirty="0" smtClean="0"/>
              <a:t>Republika Hrvatska, Švicarska</a:t>
            </a:r>
          </a:p>
          <a:p>
            <a:r>
              <a:rPr lang="hr-HR" dirty="0" smtClean="0"/>
              <a:t>Ukupna vrijednost projekta: </a:t>
            </a:r>
            <a:r>
              <a:rPr lang="hr-HR" b="1" dirty="0" smtClean="0"/>
              <a:t>1.444.886,88 HRK</a:t>
            </a:r>
          </a:p>
          <a:p>
            <a:r>
              <a:rPr lang="hr-HR" dirty="0" smtClean="0"/>
              <a:t>Rezultati: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provedeno </a:t>
            </a:r>
            <a:r>
              <a:rPr lang="hr-HR" dirty="0" smtClean="0"/>
              <a:t>najopsežnije </a:t>
            </a:r>
            <a:r>
              <a:rPr lang="hr-HR" dirty="0"/>
              <a:t>istraživanje sigurnosti nemotoriziranog prometa u </a:t>
            </a:r>
            <a:r>
              <a:rPr lang="hr-HR" dirty="0" smtClean="0"/>
              <a:t>Hrvatskoj do sada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izrađena </a:t>
            </a:r>
            <a:r>
              <a:rPr lang="hr-HR" dirty="0"/>
              <a:t>dva </a:t>
            </a:r>
            <a:r>
              <a:rPr lang="hr-HR" dirty="0" smtClean="0"/>
              <a:t>pilot </a:t>
            </a:r>
            <a:r>
              <a:rPr lang="hr-HR" dirty="0"/>
              <a:t>modela </a:t>
            </a:r>
            <a:r>
              <a:rPr lang="hr-HR" dirty="0" smtClean="0"/>
              <a:t>(za </a:t>
            </a:r>
            <a:r>
              <a:rPr lang="hr-HR" dirty="0"/>
              <a:t>manji i veći </a:t>
            </a:r>
            <a:r>
              <a:rPr lang="hr-HR" dirty="0" smtClean="0"/>
              <a:t>grad </a:t>
            </a:r>
            <a:r>
              <a:rPr lang="hr-HR" dirty="0"/>
              <a:t>u </a:t>
            </a:r>
            <a:r>
              <a:rPr lang="hr-HR" dirty="0" smtClean="0"/>
              <a:t>Hrvatskoj), kao </a:t>
            </a:r>
            <a:r>
              <a:rPr lang="hr-HR" dirty="0"/>
              <a:t>ogledni primjer rješavanja prometne problematike u urbanim </a:t>
            </a:r>
            <a:r>
              <a:rPr lang="hr-HR" dirty="0" smtClean="0"/>
              <a:t>sredinama, prenosiv na </a:t>
            </a:r>
            <a:r>
              <a:rPr lang="hr-HR" dirty="0"/>
              <a:t>ostale gradove u </a:t>
            </a:r>
            <a:r>
              <a:rPr lang="hr-HR" dirty="0" smtClean="0"/>
              <a:t>regiji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stvorena </a:t>
            </a:r>
            <a:r>
              <a:rPr lang="hr-HR" dirty="0"/>
              <a:t>baza </a:t>
            </a:r>
            <a:r>
              <a:rPr lang="hr-HR" dirty="0" smtClean="0"/>
              <a:t>podataka </a:t>
            </a:r>
            <a:r>
              <a:rPr lang="hr-HR" dirty="0"/>
              <a:t>za savjetovanje prema nacionalnim, regionalnim i lokalnim dionicima te </a:t>
            </a:r>
            <a:r>
              <a:rPr lang="hr-HR" dirty="0" smtClean="0"/>
              <a:t>donositeljima </a:t>
            </a:r>
            <a:r>
              <a:rPr lang="hr-HR" dirty="0"/>
              <a:t>odluka sa svrhom izmjene, dopune i poboljšanja razvojnih strategija i legislative u području planiranja održivog i sigurnog </a:t>
            </a:r>
            <a:r>
              <a:rPr lang="hr-HR" dirty="0" smtClean="0"/>
              <a:t>prometa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kroz uključenost niza fakulteta </a:t>
            </a:r>
            <a:r>
              <a:rPr lang="hr-HR" dirty="0"/>
              <a:t>i stručnjaka iz različitih područja dobivena </a:t>
            </a:r>
            <a:r>
              <a:rPr lang="hr-HR" dirty="0" smtClean="0"/>
              <a:t>široka </a:t>
            </a:r>
            <a:r>
              <a:rPr lang="hr-HR" dirty="0"/>
              <a:t>slika i stvoren primjer interdisciplinarnog i participativnog pristupa problematici planiranja prometa u budućnosti, ponuđen je model </a:t>
            </a:r>
            <a:r>
              <a:rPr lang="hr-HR" dirty="0" smtClean="0"/>
              <a:t>razvoja međusektorske </a:t>
            </a:r>
            <a:r>
              <a:rPr lang="hr-HR" dirty="0"/>
              <a:t>suradnje mladih stručnjaka, studenata </a:t>
            </a:r>
            <a:r>
              <a:rPr lang="hr-HR" dirty="0" smtClean="0"/>
              <a:t>i profesora.</a:t>
            </a:r>
          </a:p>
        </p:txBody>
      </p:sp>
    </p:spTree>
    <p:extLst>
      <p:ext uri="{BB962C8B-B14F-4D97-AF65-F5344CB8AC3E}">
        <p14:creationId xmlns:p14="http://schemas.microsoft.com/office/powerpoint/2010/main" val="3242743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1EF33-30EF-3741-AD05-376D4AB9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200" dirty="0" smtClean="0">
                <a:solidFill>
                  <a:srgbClr val="E30613"/>
                </a:solidFill>
              </a:rPr>
              <a:t>zakOČI</a:t>
            </a:r>
            <a:endParaRPr lang="sr-Latn-RS" sz="3200" dirty="0">
              <a:solidFill>
                <a:srgbClr val="E3061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B976982-BA8B-084E-9500-2ECCF3E85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576" y="914400"/>
            <a:ext cx="8201844" cy="5129349"/>
          </a:xfrm>
        </p:spPr>
        <p:txBody>
          <a:bodyPr>
            <a:normAutofit fontScale="62500" lnSpcReduction="20000"/>
          </a:bodyPr>
          <a:lstStyle/>
          <a:p>
            <a:r>
              <a:rPr lang="hr-HR" sz="2900" dirty="0"/>
              <a:t>Prijavitelj: </a:t>
            </a:r>
            <a:r>
              <a:rPr lang="hr-HR" sz="2900" b="1" dirty="0"/>
              <a:t>Roditelji u akciji - RODA</a:t>
            </a:r>
          </a:p>
          <a:p>
            <a:r>
              <a:rPr lang="hr-HR" sz="2900" dirty="0"/>
              <a:t>Partner(i): </a:t>
            </a:r>
            <a:r>
              <a:rPr lang="hr-HR" sz="2900" b="1" dirty="0" err="1"/>
              <a:t>CareCross</a:t>
            </a:r>
            <a:r>
              <a:rPr lang="hr-HR" sz="2900" b="1" dirty="0"/>
              <a:t> for Health </a:t>
            </a:r>
            <a:r>
              <a:rPr lang="hr-HR" sz="2900" b="1" dirty="0" err="1"/>
              <a:t>and</a:t>
            </a:r>
            <a:r>
              <a:rPr lang="hr-HR" sz="2900" b="1" dirty="0"/>
              <a:t> </a:t>
            </a:r>
            <a:r>
              <a:rPr lang="hr-HR" sz="2900" b="1" dirty="0" err="1"/>
              <a:t>Environment</a:t>
            </a:r>
            <a:r>
              <a:rPr lang="hr-HR" sz="2900" b="1" dirty="0"/>
              <a:t> Švicarska, Sveučilište Sjever, Grad </a:t>
            </a:r>
            <a:r>
              <a:rPr lang="hr-HR" sz="2900" b="1" dirty="0" err="1"/>
              <a:t>Korpivnica</a:t>
            </a:r>
            <a:r>
              <a:rPr lang="hr-HR" sz="2900" b="1" dirty="0"/>
              <a:t>, Grad Zaprešić, Općina Bale – </a:t>
            </a:r>
            <a:r>
              <a:rPr lang="hr-HR" sz="2900" b="1" dirty="0" err="1"/>
              <a:t>Comune</a:t>
            </a:r>
            <a:r>
              <a:rPr lang="hr-HR" sz="2900" b="1" dirty="0"/>
              <a:t> di </a:t>
            </a:r>
            <a:r>
              <a:rPr lang="hr-HR" sz="2900" b="1" dirty="0" err="1"/>
              <a:t>Valle</a:t>
            </a:r>
            <a:endParaRPr lang="hr-HR" sz="2900" b="1" dirty="0"/>
          </a:p>
          <a:p>
            <a:r>
              <a:rPr lang="hr-HR" sz="2900" dirty="0"/>
              <a:t>Zemljopisno područje: </a:t>
            </a:r>
            <a:r>
              <a:rPr lang="hr-HR" sz="2900" b="1" dirty="0"/>
              <a:t>Republika Hrvatska, Švicarska</a:t>
            </a:r>
          </a:p>
          <a:p>
            <a:r>
              <a:rPr lang="hr-HR" sz="2900" dirty="0"/>
              <a:t>Ukupna vrijednost projekta: </a:t>
            </a:r>
            <a:r>
              <a:rPr lang="hr-HR" sz="2900" b="1" dirty="0"/>
              <a:t>1.636.799,48 </a:t>
            </a:r>
            <a:r>
              <a:rPr lang="hr-HR" sz="2900" b="1" dirty="0" smtClean="0"/>
              <a:t>HRK</a:t>
            </a:r>
            <a:endParaRPr lang="hr-HR" sz="2900" b="1" dirty="0"/>
          </a:p>
          <a:p>
            <a:endParaRPr lang="hr-HR" sz="2900" dirty="0" smtClean="0"/>
          </a:p>
          <a:p>
            <a:r>
              <a:rPr lang="hr-HR" sz="2900" dirty="0" smtClean="0"/>
              <a:t>Rezultati: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900" dirty="0"/>
              <a:t>r</a:t>
            </a:r>
            <a:r>
              <a:rPr lang="hr-HR" sz="2900" dirty="0" smtClean="0"/>
              <a:t>azvijena </a:t>
            </a:r>
            <a:r>
              <a:rPr lang="hr-HR" sz="2900" dirty="0"/>
              <a:t>su i implementirana 3</a:t>
            </a:r>
            <a:r>
              <a:rPr lang="hr-HR" sz="2900" dirty="0" smtClean="0"/>
              <a:t> </a:t>
            </a:r>
            <a:r>
              <a:rPr lang="hr-HR" sz="2900" dirty="0"/>
              <a:t>modela intervencija u </a:t>
            </a:r>
            <a:r>
              <a:rPr lang="hr-HR" sz="2900" dirty="0" smtClean="0"/>
              <a:t>promet - sanirane su za djecu opasne točke u prometu u Koprivnici </a:t>
            </a:r>
            <a:r>
              <a:rPr lang="hr-HR" sz="2900" dirty="0"/>
              <a:t>i Zaprešiću i </a:t>
            </a:r>
            <a:r>
              <a:rPr lang="hr-HR" sz="2900" dirty="0" smtClean="0"/>
              <a:t>Balama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900" dirty="0"/>
              <a:t>o</a:t>
            </a:r>
            <a:r>
              <a:rPr lang="hr-HR" sz="2900" dirty="0" smtClean="0"/>
              <a:t>smišljena </a:t>
            </a:r>
            <a:r>
              <a:rPr lang="hr-HR" sz="2900" dirty="0"/>
              <a:t>je i izrađena </a:t>
            </a:r>
            <a:r>
              <a:rPr lang="hr-HR" sz="2900" dirty="0" smtClean="0"/>
              <a:t>edukativna </a:t>
            </a:r>
            <a:r>
              <a:rPr lang="hr-HR" sz="2900" dirty="0"/>
              <a:t>online </a:t>
            </a:r>
            <a:r>
              <a:rPr lang="hr-HR" sz="2900" dirty="0" smtClean="0"/>
              <a:t>igra </a:t>
            </a:r>
            <a:r>
              <a:rPr lang="hr-HR" sz="2900" dirty="0"/>
              <a:t>za </a:t>
            </a:r>
            <a:r>
              <a:rPr lang="hr-HR" sz="2900" dirty="0" smtClean="0"/>
              <a:t>djecu za sigurno ponašanje u prometu „</a:t>
            </a:r>
            <a:r>
              <a:rPr lang="hr-HR" sz="2900" dirty="0" err="1" smtClean="0"/>
              <a:t>ČUDOvišna</a:t>
            </a:r>
            <a:r>
              <a:rPr lang="hr-HR" sz="2900" dirty="0" smtClean="0"/>
              <a:t> avantura” te postavljena na platformu na hrvatskom i engleskom jeziku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900" dirty="0"/>
              <a:t>o</a:t>
            </a:r>
            <a:r>
              <a:rPr lang="hr-HR" sz="2900" dirty="0" smtClean="0"/>
              <a:t>smišljena </a:t>
            </a:r>
            <a:r>
              <a:rPr lang="hr-HR" sz="2900" dirty="0"/>
              <a:t>je i izrađena </a:t>
            </a:r>
            <a:r>
              <a:rPr lang="hr-HR" sz="2900" dirty="0" smtClean="0"/>
              <a:t>edukativna „</a:t>
            </a:r>
            <a:r>
              <a:rPr lang="hr-HR" sz="2900" dirty="0" err="1" smtClean="0"/>
              <a:t>custom</a:t>
            </a:r>
            <a:r>
              <a:rPr lang="hr-HR" sz="2900" dirty="0" smtClean="0"/>
              <a:t> </a:t>
            </a:r>
            <a:r>
              <a:rPr lang="hr-HR" sz="2900" dirty="0" err="1"/>
              <a:t>made</a:t>
            </a:r>
            <a:r>
              <a:rPr lang="hr-HR" sz="2900" dirty="0"/>
              <a:t>“ </a:t>
            </a:r>
            <a:r>
              <a:rPr lang="hr-HR" sz="2900" dirty="0" err="1"/>
              <a:t>escape</a:t>
            </a:r>
            <a:r>
              <a:rPr lang="hr-HR" sz="2900" dirty="0"/>
              <a:t> room igre u </a:t>
            </a:r>
            <a:r>
              <a:rPr lang="hr-HR" sz="2900" dirty="0" smtClean="0"/>
              <a:t>kutiji koja je podijeljena školama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900" dirty="0"/>
              <a:t>o</a:t>
            </a:r>
            <a:r>
              <a:rPr lang="hr-HR" sz="2900" dirty="0" smtClean="0"/>
              <a:t>smišljena je i izrađena radna bilježnica </a:t>
            </a:r>
            <a:r>
              <a:rPr lang="hr-HR" sz="2900" dirty="0"/>
              <a:t>za </a:t>
            </a:r>
            <a:r>
              <a:rPr lang="hr-HR" sz="2900" dirty="0" smtClean="0"/>
              <a:t>djecu za pametno ponašanje u prometu „Mali </a:t>
            </a:r>
            <a:r>
              <a:rPr lang="hr-HR" sz="2900" dirty="0"/>
              <a:t>prometni </a:t>
            </a:r>
            <a:r>
              <a:rPr lang="hr-HR" sz="2900" dirty="0" smtClean="0"/>
              <a:t>detektivi” te brošura za roditelje „Prometna informativka”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900" dirty="0"/>
              <a:t>p</a:t>
            </a:r>
            <a:r>
              <a:rPr lang="hr-HR" sz="2900" dirty="0" smtClean="0"/>
              <a:t>ostavljeni su plakati koji sudionike u prometu upozoravaju na sigurnost djece u prometu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607808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F2DA6E-4925-D44E-B871-9424E1C34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5258" y="1076276"/>
            <a:ext cx="4338376" cy="3970318"/>
          </a:xfrm>
        </p:spPr>
        <p:txBody>
          <a:bodyPr/>
          <a:lstStyle/>
          <a:p>
            <a:r>
              <a:rPr lang="sr-Latn-RS" sz="4200" dirty="0" smtClean="0"/>
              <a:t>Završna konferencija Švicarsko – hrvatskog programa suradnje</a:t>
            </a:r>
            <a:endParaRPr lang="sr-Latn-RS" sz="4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145258" y="5046594"/>
            <a:ext cx="4338376" cy="307777"/>
          </a:xfrm>
        </p:spPr>
        <p:txBody>
          <a:bodyPr/>
          <a:lstStyle/>
          <a:p>
            <a:r>
              <a:rPr lang="hr-HR" dirty="0" smtClean="0"/>
              <a:t>Zagreb, 5. travnja 2022.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44562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1EF33-30EF-3741-AD05-376D4AB9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rgbClr val="E30613"/>
                </a:solidFill>
              </a:rPr>
              <a:t>Mladi za održivu zajednicu</a:t>
            </a:r>
            <a:endParaRPr lang="sr-Latn-RS" dirty="0">
              <a:solidFill>
                <a:srgbClr val="E3061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B976982-BA8B-084E-9500-2ECCF3E85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8645" y="1280160"/>
            <a:ext cx="8201844" cy="4394703"/>
          </a:xfrm>
        </p:spPr>
        <p:txBody>
          <a:bodyPr>
            <a:normAutofit/>
          </a:bodyPr>
          <a:lstStyle/>
          <a:p>
            <a:r>
              <a:rPr lang="hr-HR" dirty="0" smtClean="0"/>
              <a:t>Prijavitelj: </a:t>
            </a:r>
            <a:r>
              <a:rPr lang="hr-HR" b="1" dirty="0" smtClean="0"/>
              <a:t>Udruga mladih Krik Slatina</a:t>
            </a:r>
          </a:p>
          <a:p>
            <a:r>
              <a:rPr lang="hr-HR" dirty="0" smtClean="0"/>
              <a:t>Partner(i): </a:t>
            </a:r>
            <a:r>
              <a:rPr lang="hr-HR" b="1" dirty="0" smtClean="0"/>
              <a:t>OŠ Eugena Kumičića, Slatina, OŠ Josipa Kozarca, Slatina, SŠ Marka Marulića, Slatina, Industrijsko-obrtnička škola Slatina, HGSS Stanica Orahovica, Slatina</a:t>
            </a:r>
            <a:endParaRPr lang="hr-HR" b="1" dirty="0"/>
          </a:p>
          <a:p>
            <a:r>
              <a:rPr lang="hr-HR" dirty="0" smtClean="0"/>
              <a:t>Zemljopisno područje: </a:t>
            </a:r>
            <a:r>
              <a:rPr lang="hr-HR" b="1" dirty="0" smtClean="0"/>
              <a:t>Virovitičko-podravska županija, Republika Hrvatska</a:t>
            </a:r>
          </a:p>
          <a:p>
            <a:r>
              <a:rPr lang="hr-HR" dirty="0" smtClean="0"/>
              <a:t>Ukupna vrijednost projekta: </a:t>
            </a:r>
            <a:r>
              <a:rPr lang="hr-HR" b="1" dirty="0" smtClean="0"/>
              <a:t>183.820,55 HRK</a:t>
            </a:r>
          </a:p>
          <a:p>
            <a:r>
              <a:rPr lang="hr-HR" dirty="0" smtClean="0"/>
              <a:t>Rezultati: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228 učenika osnovnih i srednjih škola u Slatini educirano o održivom razvoju kroz seriju radionica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učenici uspješno završili teorijsku i praktičnu obuku o radu </a:t>
            </a:r>
            <a:r>
              <a:rPr lang="hr-HR" dirty="0"/>
              <a:t>HGSS-a, </a:t>
            </a:r>
            <a:r>
              <a:rPr lang="hr-HR" dirty="0" smtClean="0"/>
              <a:t>sigurnom ponašanju tijekom boravka </a:t>
            </a:r>
            <a:r>
              <a:rPr lang="hr-HR" dirty="0"/>
              <a:t>u prirodi te </a:t>
            </a:r>
            <a:r>
              <a:rPr lang="hr-HR" dirty="0" smtClean="0"/>
              <a:t>osnovama </a:t>
            </a:r>
            <a:r>
              <a:rPr lang="hr-HR" dirty="0"/>
              <a:t>prve pomoći kod nesreća tijekom boravka u </a:t>
            </a:r>
            <a:r>
              <a:rPr lang="hr-HR" dirty="0" smtClean="0"/>
              <a:t>prirodi</a:t>
            </a:r>
            <a:endParaRPr lang="hr-HR" dirty="0"/>
          </a:p>
          <a:p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826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1EF33-30EF-3741-AD05-376D4AB9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rgbClr val="E30613"/>
                </a:solidFill>
              </a:rPr>
              <a:t>Održive škole za mlade poduzetnike</a:t>
            </a:r>
            <a:endParaRPr lang="sr-Latn-RS" dirty="0">
              <a:solidFill>
                <a:srgbClr val="E3061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B976982-BA8B-084E-9500-2ECCF3E85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8645" y="1062445"/>
            <a:ext cx="8201844" cy="5277395"/>
          </a:xfrm>
        </p:spPr>
        <p:txBody>
          <a:bodyPr>
            <a:normAutofit fontScale="47500" lnSpcReduction="20000"/>
          </a:bodyPr>
          <a:lstStyle/>
          <a:p>
            <a:r>
              <a:rPr lang="hr-HR" sz="3400" dirty="0" smtClean="0"/>
              <a:t>Prijavitelj: </a:t>
            </a:r>
            <a:r>
              <a:rPr lang="hr-HR" sz="3400" b="1" dirty="0" smtClean="0"/>
              <a:t>Hrvatsko društvo za biološka istraživanja</a:t>
            </a:r>
          </a:p>
          <a:p>
            <a:r>
              <a:rPr lang="hr-HR" sz="3400" dirty="0" smtClean="0"/>
              <a:t>Partner(i): </a:t>
            </a:r>
            <a:r>
              <a:rPr lang="hr-HR" sz="3400" b="1" dirty="0" smtClean="0"/>
              <a:t>OŠ Ivana </a:t>
            </a:r>
            <a:r>
              <a:rPr lang="hr-HR" sz="3400" b="1" dirty="0" err="1" smtClean="0"/>
              <a:t>Nepomuka</a:t>
            </a:r>
            <a:r>
              <a:rPr lang="hr-HR" sz="3400" b="1" dirty="0" smtClean="0"/>
              <a:t> </a:t>
            </a:r>
            <a:r>
              <a:rPr lang="hr-HR" sz="3400" b="1" dirty="0" err="1" smtClean="0"/>
              <a:t>Jemeršića</a:t>
            </a:r>
            <a:r>
              <a:rPr lang="hr-HR" sz="3400" b="1" dirty="0" smtClean="0"/>
              <a:t> Grubišno polje, OŠ Viktora Kovačića Hum na Sutli</a:t>
            </a:r>
          </a:p>
          <a:p>
            <a:r>
              <a:rPr lang="hr-HR" sz="3400" dirty="0" smtClean="0"/>
              <a:t>Zemljopisno područje</a:t>
            </a:r>
            <a:r>
              <a:rPr lang="hr-HR" sz="3400" b="1" dirty="0" smtClean="0"/>
              <a:t>: Županije Bjelovarsko-bilogorska, Krapinsko–zagorska </a:t>
            </a:r>
            <a:r>
              <a:rPr lang="hr-HR" sz="3400" b="1" dirty="0"/>
              <a:t>i</a:t>
            </a:r>
            <a:r>
              <a:rPr lang="hr-HR" sz="3400" b="1" dirty="0" smtClean="0"/>
              <a:t> Grad Zagreb</a:t>
            </a:r>
          </a:p>
          <a:p>
            <a:r>
              <a:rPr lang="hr-HR" sz="3400" dirty="0" smtClean="0"/>
              <a:t>Ukupna vrijednost </a:t>
            </a:r>
            <a:r>
              <a:rPr lang="hr-HR" sz="3400" dirty="0"/>
              <a:t>projekta</a:t>
            </a:r>
            <a:r>
              <a:rPr lang="hr-HR" sz="3400" dirty="0" smtClean="0"/>
              <a:t>: </a:t>
            </a:r>
            <a:r>
              <a:rPr lang="hr-HR" sz="3400" b="1" dirty="0" smtClean="0"/>
              <a:t>363.091,46 HRK </a:t>
            </a:r>
          </a:p>
          <a:p>
            <a:endParaRPr lang="hr-HR" sz="3400" dirty="0" smtClean="0"/>
          </a:p>
          <a:p>
            <a:r>
              <a:rPr lang="hr-HR" sz="3400" dirty="0" smtClean="0"/>
              <a:t>Rezultati: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3400" dirty="0" smtClean="0"/>
              <a:t>2 </a:t>
            </a:r>
            <a:r>
              <a:rPr lang="hr-HR" sz="3400" dirty="0" err="1"/>
              <a:t>akvaponska</a:t>
            </a:r>
            <a:r>
              <a:rPr lang="hr-HR" sz="3400" dirty="0"/>
              <a:t> </a:t>
            </a:r>
            <a:r>
              <a:rPr lang="hr-HR" sz="3400" dirty="0" smtClean="0"/>
              <a:t>sustava postavljena </a:t>
            </a:r>
            <a:r>
              <a:rPr lang="hr-HR" sz="3400" dirty="0"/>
              <a:t>u škole </a:t>
            </a:r>
            <a:r>
              <a:rPr lang="hr-HR" sz="3400" dirty="0" smtClean="0"/>
              <a:t>partnere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3400" dirty="0"/>
              <a:t>u</a:t>
            </a:r>
            <a:r>
              <a:rPr lang="hr-HR" sz="3400" dirty="0" smtClean="0"/>
              <a:t>čenici </a:t>
            </a:r>
            <a:r>
              <a:rPr lang="hr-HR" sz="3400" dirty="0"/>
              <a:t>su kroz rad u </a:t>
            </a:r>
            <a:r>
              <a:rPr lang="hr-HR" sz="3400" dirty="0" err="1"/>
              <a:t>akvaponskim</a:t>
            </a:r>
            <a:r>
              <a:rPr lang="hr-HR" sz="3400" dirty="0"/>
              <a:t> sustavima naučili o funkcioniranju prirodnih ekosustava te su kroz treninge uspoređivali sastavnice sustava, prirodne sustave s umjetnim </a:t>
            </a:r>
            <a:r>
              <a:rPr lang="hr-HR" sz="3400" dirty="0" err="1"/>
              <a:t>akvaponskim</a:t>
            </a:r>
            <a:r>
              <a:rPr lang="hr-HR" sz="3400" dirty="0"/>
              <a:t> sustavom u njihovoj školi. Kroz učenje o </a:t>
            </a:r>
            <a:r>
              <a:rPr lang="hr-HR" sz="3400" dirty="0" err="1"/>
              <a:t>akvaponskim</a:t>
            </a:r>
            <a:r>
              <a:rPr lang="hr-HR" sz="3400" dirty="0"/>
              <a:t> sustavima naučili su o važnosti racionalnog korištenja resursa, posebice vode koja je u ovim sustavima bila stalno reciklirana kroz sam rad </a:t>
            </a:r>
            <a:r>
              <a:rPr lang="hr-HR" sz="3400" dirty="0" err="1"/>
              <a:t>akvaponskog</a:t>
            </a:r>
            <a:r>
              <a:rPr lang="hr-HR" sz="3400" dirty="0"/>
              <a:t> </a:t>
            </a:r>
            <a:r>
              <a:rPr lang="hr-HR" sz="3400" dirty="0" smtClean="0"/>
              <a:t>sustav, odnosno, kako učinkovito koristiti prirodne resurse i očuvati okoliš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3400" dirty="0" smtClean="0"/>
              <a:t>učenici su naučili kako voditi </a:t>
            </a:r>
            <a:r>
              <a:rPr lang="hr-HR" sz="3400" dirty="0"/>
              <a:t>cijelo “poslovanje” njihovog </a:t>
            </a:r>
            <a:r>
              <a:rPr lang="hr-HR" sz="3400" dirty="0" smtClean="0"/>
              <a:t>sustava</a:t>
            </a:r>
            <a:r>
              <a:rPr lang="hr-HR" sz="3400" dirty="0"/>
              <a:t>, </a:t>
            </a:r>
            <a:r>
              <a:rPr lang="hr-HR" sz="3400" dirty="0" smtClean="0"/>
              <a:t>sami nalaziti rješenja problema s kojima će se potencijalno susresti, izradili su svoj financijski </a:t>
            </a:r>
            <a:r>
              <a:rPr lang="hr-HR" sz="3400" dirty="0"/>
              <a:t>i marketinški </a:t>
            </a:r>
            <a:r>
              <a:rPr lang="hr-HR" sz="3400" dirty="0" smtClean="0"/>
              <a:t>plan, upoznali </a:t>
            </a:r>
            <a:r>
              <a:rPr lang="hr-HR" sz="3400" dirty="0"/>
              <a:t>s terminima poput kružne ekonomije, održivog turizma, prometne povezanosti i lokalne proizvodnje hrane</a:t>
            </a:r>
            <a:r>
              <a:rPr lang="hr-HR" sz="3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3400" dirty="0" smtClean="0"/>
              <a:t>izrađene </a:t>
            </a:r>
            <a:r>
              <a:rPr lang="hr-HR" sz="3400" dirty="0"/>
              <a:t>su slike na platnu koje služe kao pokretna izložba popraćena plakatima koje su učenici izrađivali tijekom projekta kako bi promovirali projekt</a:t>
            </a:r>
            <a:r>
              <a:rPr lang="hr-HR" sz="3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3400" dirty="0" smtClean="0"/>
              <a:t>učenici su izradili prezentaciju o svom projektu, izrađena je </a:t>
            </a:r>
            <a:r>
              <a:rPr lang="hr-HR" sz="3400" dirty="0"/>
              <a:t>web stranica projekta</a:t>
            </a:r>
            <a:r>
              <a:rPr lang="x-none" sz="3400" dirty="0"/>
              <a:t> </a:t>
            </a:r>
            <a:r>
              <a:rPr lang="hr-HR" sz="3400" dirty="0"/>
              <a:t> </a:t>
            </a:r>
            <a:r>
              <a:rPr lang="x-none" sz="3200" dirty="0"/>
              <a:t>  </a:t>
            </a:r>
            <a:endParaRPr lang="hr-HR" sz="3200" dirty="0"/>
          </a:p>
          <a:p>
            <a:r>
              <a:rPr lang="x-none" dirty="0"/>
              <a:t> 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307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1EF33-30EF-3741-AD05-376D4AB9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rgbClr val="E30613"/>
                </a:solidFill>
              </a:rPr>
              <a:t>Osvijesti i prihvati promjenu!</a:t>
            </a:r>
            <a:endParaRPr lang="sr-Latn-RS" dirty="0">
              <a:solidFill>
                <a:srgbClr val="E3061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B976982-BA8B-084E-9500-2ECCF3E85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8645" y="1367246"/>
            <a:ext cx="8201844" cy="4641668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Prijavitelj: </a:t>
            </a:r>
            <a:r>
              <a:rPr lang="hr-HR" b="1" dirty="0" smtClean="0"/>
              <a:t>Savjetovalište Lanterna</a:t>
            </a:r>
          </a:p>
          <a:p>
            <a:r>
              <a:rPr lang="hr-HR" dirty="0" smtClean="0"/>
              <a:t>Partner(i): </a:t>
            </a:r>
            <a:r>
              <a:rPr lang="hr-HR" b="1" dirty="0" smtClean="0"/>
              <a:t>JU Makarska razvojna agencija, OŠ S. </a:t>
            </a:r>
            <a:r>
              <a:rPr lang="hr-HR" b="1" dirty="0" err="1" smtClean="0"/>
              <a:t>Ivičevića</a:t>
            </a:r>
            <a:r>
              <a:rPr lang="hr-HR" b="1" dirty="0" smtClean="0"/>
              <a:t>, Makarska, SŠ fra Andrije Kačića Miošića, Makarska, Udruga osoba s invaliditetom Sunce, Makarska, Udruga Ruke za bolju Makarsku</a:t>
            </a:r>
          </a:p>
          <a:p>
            <a:r>
              <a:rPr lang="hr-HR" dirty="0" smtClean="0"/>
              <a:t>Zemljopisno područje: </a:t>
            </a:r>
            <a:r>
              <a:rPr lang="hr-HR" b="1" dirty="0" smtClean="0"/>
              <a:t>Splitsko-dalmatinska županija, Republika Hrvatska</a:t>
            </a:r>
          </a:p>
          <a:p>
            <a:r>
              <a:rPr lang="hr-HR" dirty="0" smtClean="0"/>
              <a:t>Ukupna vrijednost projekta</a:t>
            </a:r>
            <a:r>
              <a:rPr lang="hr-HR" dirty="0"/>
              <a:t>: </a:t>
            </a:r>
            <a:r>
              <a:rPr lang="hr-HR" b="1" dirty="0"/>
              <a:t>398.207,39 </a:t>
            </a:r>
            <a:r>
              <a:rPr lang="hr-HR" b="1" dirty="0" smtClean="0"/>
              <a:t>HRK</a:t>
            </a:r>
          </a:p>
          <a:p>
            <a:r>
              <a:rPr lang="hr-HR" dirty="0" smtClean="0"/>
              <a:t>Rezultati: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kroz </a:t>
            </a:r>
            <a:r>
              <a:rPr lang="hr-HR" dirty="0"/>
              <a:t>edukacije </a:t>
            </a:r>
            <a:r>
              <a:rPr lang="hr-HR" dirty="0" smtClean="0"/>
              <a:t>i 6 volonterskih </a:t>
            </a:r>
            <a:r>
              <a:rPr lang="hr-HR" dirty="0"/>
              <a:t>aktivnosti korisnici </a:t>
            </a:r>
            <a:r>
              <a:rPr lang="hr-HR" dirty="0" smtClean="0"/>
              <a:t>usvojili teoretska </a:t>
            </a:r>
            <a:r>
              <a:rPr lang="hr-HR" dirty="0"/>
              <a:t>i praktična znanja </a:t>
            </a:r>
            <a:r>
              <a:rPr lang="hr-HR" dirty="0" smtClean="0"/>
              <a:t>ključna </a:t>
            </a:r>
            <a:r>
              <a:rPr lang="hr-HR" dirty="0"/>
              <a:t>za promicanje </a:t>
            </a:r>
            <a:r>
              <a:rPr lang="hr-HR" dirty="0" smtClean="0"/>
              <a:t>volonterstva i održivog razvoja;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k</a:t>
            </a:r>
            <a:r>
              <a:rPr lang="hr-HR" dirty="0" smtClean="0"/>
              <a:t>roz </a:t>
            </a:r>
            <a:r>
              <a:rPr lang="hr-HR" dirty="0"/>
              <a:t>neformalne </a:t>
            </a:r>
            <a:r>
              <a:rPr lang="hr-HR" dirty="0" smtClean="0"/>
              <a:t>edukacije, kvizove, online izložbe polaznici stekli </a:t>
            </a:r>
            <a:r>
              <a:rPr lang="hr-HR" dirty="0"/>
              <a:t>sposobnost kritičkog promišljanja o </a:t>
            </a:r>
            <a:r>
              <a:rPr lang="hr-HR" dirty="0" smtClean="0"/>
              <a:t>načinima </a:t>
            </a:r>
            <a:r>
              <a:rPr lang="hr-HR" dirty="0"/>
              <a:t>rješavanja problema održivog </a:t>
            </a:r>
            <a:r>
              <a:rPr lang="hr-HR" dirty="0" smtClean="0"/>
              <a:t>razvoja;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n</a:t>
            </a:r>
            <a:r>
              <a:rPr lang="hr-HR" dirty="0" smtClean="0"/>
              <a:t>a kreativne </a:t>
            </a:r>
            <a:r>
              <a:rPr lang="hr-HR" dirty="0"/>
              <a:t>načine </a:t>
            </a:r>
            <a:r>
              <a:rPr lang="hr-HR" dirty="0" smtClean="0"/>
              <a:t>(kreativne radionice, urbano vrtlarenje, </a:t>
            </a:r>
            <a:r>
              <a:rPr lang="hr-HR" dirty="0" err="1" smtClean="0"/>
              <a:t>kompostiranje</a:t>
            </a:r>
            <a:r>
              <a:rPr lang="hr-HR" dirty="0" smtClean="0"/>
              <a:t> ) korisnici osvijestili </a:t>
            </a:r>
            <a:r>
              <a:rPr lang="hr-HR" dirty="0"/>
              <a:t>dugoročne ishode življenja i neživljenja u skladu </a:t>
            </a:r>
            <a:r>
              <a:rPr lang="hr-HR" dirty="0" smtClean="0"/>
              <a:t>s </a:t>
            </a:r>
            <a:r>
              <a:rPr lang="hr-HR" dirty="0"/>
              <a:t>načelima održivog </a:t>
            </a:r>
            <a:r>
              <a:rPr lang="hr-HR" dirty="0" smtClean="0"/>
              <a:t>razvoja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11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31EF33-30EF-3741-AD05-376D4AB9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rgbClr val="E30613"/>
                </a:solidFill>
              </a:rPr>
              <a:t>Mali humanitarko</a:t>
            </a:r>
            <a:endParaRPr lang="sr-Latn-RS" dirty="0">
              <a:solidFill>
                <a:srgbClr val="E30613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B976982-BA8B-084E-9500-2ECCF3E853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8645" y="984069"/>
            <a:ext cx="8201844" cy="5094514"/>
          </a:xfrm>
        </p:spPr>
        <p:txBody>
          <a:bodyPr>
            <a:normAutofit fontScale="85000" lnSpcReduction="20000"/>
          </a:bodyPr>
          <a:lstStyle/>
          <a:p>
            <a:r>
              <a:rPr lang="hr-HR" sz="2200" dirty="0" smtClean="0"/>
              <a:t>Prijavitelj: </a:t>
            </a:r>
            <a:r>
              <a:rPr lang="hr-HR" sz="2200" b="1" dirty="0" smtClean="0"/>
              <a:t>Hrvatski Crveni križ – Društvo Crvenog križa Koprivničko - križevačke županije, Koprivnica </a:t>
            </a:r>
          </a:p>
          <a:p>
            <a:r>
              <a:rPr lang="hr-HR" sz="2200" dirty="0" smtClean="0"/>
              <a:t>Partner(i): HCK – </a:t>
            </a:r>
            <a:r>
              <a:rPr lang="hr-HR" sz="2200" b="1" dirty="0" smtClean="0"/>
              <a:t>Gradsko društvo Crvenog križa Koprivnica, HCK – Gradsko društvo Crvenog križa Đurđevac, HCK – Gradsko društvo Crvenog križa Križevci, OŠ Koprivnički Ivanec, Koprivnica, OŠ Ljudevita </a:t>
            </a:r>
            <a:r>
              <a:rPr lang="hr-HR" sz="2200" b="1" dirty="0" err="1" smtClean="0"/>
              <a:t>Modeca</a:t>
            </a:r>
            <a:r>
              <a:rPr lang="hr-HR" sz="2200" b="1" dirty="0" smtClean="0"/>
              <a:t>, Križevci, OŠ </a:t>
            </a:r>
            <a:r>
              <a:rPr lang="hr-HR" sz="2200" b="1" dirty="0" err="1" smtClean="0"/>
              <a:t>Molve</a:t>
            </a:r>
            <a:r>
              <a:rPr lang="hr-HR" sz="2200" b="1" dirty="0" smtClean="0"/>
              <a:t>, </a:t>
            </a:r>
            <a:r>
              <a:rPr lang="hr-HR" sz="2200" b="1" dirty="0" err="1" smtClean="0"/>
              <a:t>Molve</a:t>
            </a:r>
            <a:endParaRPr lang="hr-HR" sz="2200" b="1" dirty="0" smtClean="0"/>
          </a:p>
          <a:p>
            <a:r>
              <a:rPr lang="hr-HR" sz="2200" dirty="0" smtClean="0"/>
              <a:t>Zemljopisno područje: </a:t>
            </a:r>
            <a:r>
              <a:rPr lang="hr-HR" sz="2200" b="1" dirty="0" smtClean="0"/>
              <a:t>Koprivničko-križevačka, Zagrebačka, Istarska i Zadarska županija </a:t>
            </a:r>
          </a:p>
          <a:p>
            <a:r>
              <a:rPr lang="hr-HR" sz="2200" dirty="0"/>
              <a:t>Ukupna vrijednost projekta: </a:t>
            </a:r>
            <a:r>
              <a:rPr lang="hr-HR" sz="2200" b="1" dirty="0"/>
              <a:t>557.440,87 HRK</a:t>
            </a:r>
          </a:p>
          <a:p>
            <a:r>
              <a:rPr lang="hr-HR" sz="2200" dirty="0" smtClean="0"/>
              <a:t>Rezultati: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o</a:t>
            </a:r>
            <a:r>
              <a:rPr lang="hr-HR" sz="2200" dirty="0" smtClean="0"/>
              <a:t>snovane učeničke skupine „Mali </a:t>
            </a:r>
            <a:r>
              <a:rPr lang="hr-HR" sz="2200" dirty="0" err="1" smtClean="0"/>
              <a:t>humanitarko</a:t>
            </a:r>
            <a:r>
              <a:rPr lang="hr-HR" sz="2200" dirty="0" smtClean="0"/>
              <a:t>” u tri partnerske osnovne škole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o</a:t>
            </a:r>
            <a:r>
              <a:rPr lang="hr-HR" sz="2200" dirty="0" smtClean="0"/>
              <a:t>držana Ljetna škola Malog </a:t>
            </a:r>
            <a:r>
              <a:rPr lang="hr-HR" sz="2200" dirty="0" err="1" smtClean="0"/>
              <a:t>humanitarka</a:t>
            </a:r>
            <a:endParaRPr lang="hr-HR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p</a:t>
            </a:r>
            <a:r>
              <a:rPr lang="hr-HR" sz="2200" dirty="0" smtClean="0"/>
              <a:t>roveden Sat odgoja za humanost u svim petim razredima osnovnih škola na području Koprivničko – križevačke županije u sklopu građanskog odgoja (1644 učenika u 94 peta razreda)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Sat odgoja za humanost uvršten je u školske kurikulume u 3 partnerske osnovne škole</a:t>
            </a:r>
            <a:endParaRPr lang="hr-HR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84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3124</TotalTime>
  <Words>8199</Words>
  <Application>Microsoft Office PowerPoint</Application>
  <PresentationFormat>On-screen Show (4:3)</PresentationFormat>
  <Paragraphs>569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Manuale</vt:lpstr>
      <vt:lpstr>Manuale SemiBold</vt:lpstr>
      <vt:lpstr>Office Theme</vt:lpstr>
      <vt:lpstr>Završna konferencija Švicarsko - hrvatskog programa suradnje</vt:lpstr>
      <vt:lpstr>Osnaživanje doprinosa organizacija civilnoga društva obrazovanju za održivi razvoj za unapređenje ekonomske i socijalne kohezije</vt:lpstr>
      <vt:lpstr>Zajedno gradimo održivu budućnost</vt:lpstr>
      <vt:lpstr>Najveća svjetska lekcija u Hrvatskoj</vt:lpstr>
      <vt:lpstr>Mali vrt za održivo sutra!</vt:lpstr>
      <vt:lpstr>Mladi za održivu zajednicu</vt:lpstr>
      <vt:lpstr>Održive škole za mlade poduzetnike</vt:lpstr>
      <vt:lpstr>Osvijesti i prihvati promjenu!</vt:lpstr>
      <vt:lpstr>Mali humanitarko</vt:lpstr>
      <vt:lpstr>Senzibilizacijom do integracije</vt:lpstr>
      <vt:lpstr>Kvartovske veze (nisu bezveze)</vt:lpstr>
      <vt:lpstr>#MI MOŽEMO JEDNAKO – Djeca i mladi za otklanjanje stereotipa o muškarcima i ženama</vt:lpstr>
      <vt:lpstr>(O)DRŽI KORAK: Obrazovanjem romske djece i mladih do održivog razvoja zajednice</vt:lpstr>
      <vt:lpstr>Globalni ciljevi – lokalne mogućnosti </vt:lpstr>
      <vt:lpstr>Sinergija održivog razvoja i poduzetničke aktivnosti u školskim klupama</vt:lpstr>
      <vt:lpstr>EKO LAB</vt:lpstr>
      <vt:lpstr>Mladi za održivi razvoj Like</vt:lpstr>
      <vt:lpstr>Održivi razvoj društva kreće od mladih</vt:lpstr>
      <vt:lpstr>Učenje u zajednici</vt:lpstr>
      <vt:lpstr>Obrazovanje za održivi razvoj</vt:lpstr>
      <vt:lpstr>Izviđački koraci za održivi razvoj</vt:lpstr>
      <vt:lpstr>STEaM Lika – obrazovanjem do održivog razvoja</vt:lpstr>
      <vt:lpstr>Promicanje obrazovnog programa održivog razvoja u OŠ Brestje</vt:lpstr>
      <vt:lpstr>Sinergija tradicije i baštine za održivu zelenu budućnost </vt:lpstr>
      <vt:lpstr>Budućnost počinje danas: jačanje znanja i vještina mladih za izgradnju održivih lokalnih zajednica</vt:lpstr>
      <vt:lpstr>Vrline znanja – ulaganje u ljude i zajednice</vt:lpstr>
      <vt:lpstr>EdUTOPIJA21 – stvaramo održivu budućnost </vt:lpstr>
      <vt:lpstr>Budućnost: za nas i za vas!</vt:lpstr>
      <vt:lpstr>Plava Eko – patrola – vannastavni edukacijski program za održivi razvoj u priobalnim i otočnim lokalnim zajednicama Šibensko – kninske županije namijenjen osnovnim školama</vt:lpstr>
      <vt:lpstr>UZBRDO – Učim Zamišljam Biram Rastem Djelujem Održivo</vt:lpstr>
      <vt:lpstr>Škole održivosti – obrazovanjem do aktivnog građanstva i društvene jednakosti</vt:lpstr>
      <vt:lpstr>Nova pravila igre</vt:lpstr>
      <vt:lpstr>SEA – stainability Obrazovanje za održivi razvoj gastronomije i ribarstva</vt:lpstr>
      <vt:lpstr>Odgoj za volontiranje i održivi razvoj u školama</vt:lpstr>
      <vt:lpstr>Oaza za djecu</vt:lpstr>
      <vt:lpstr>AMOR – Aktivni Mladi za Održivi Razvoj</vt:lpstr>
      <vt:lpstr>(O)drži moj korak!</vt:lpstr>
      <vt:lpstr>ECO – SOCIAL: Razvijam poduzetništvo, čuvam okoliš!</vt:lpstr>
      <vt:lpstr>Obrazovanje za održivi planet</vt:lpstr>
      <vt:lpstr>Znanje za održivo djelovanje</vt:lpstr>
      <vt:lpstr>Školska volonterska zajednica – snaga za održivi razvoj</vt:lpstr>
      <vt:lpstr>LORA – laboratorij održivog razvoja</vt:lpstr>
      <vt:lpstr>Misli održivo, djeluj održivo!</vt:lpstr>
      <vt:lpstr>Razmišljajmo održivo – učimo mlade za održivi razvoj zajednice</vt:lpstr>
      <vt:lpstr>OTISAK – Obrazovanje za socijalnu jednakosT, koheziju I Solidarnost kroz AKTivno sudjelovanje djece</vt:lpstr>
      <vt:lpstr>Osnaživanje hrvatsko – švicarskih partnerstava za lokalni društveno – ekonomski rast i razvoj</vt:lpstr>
      <vt:lpstr>Partnerstvo za Socijalnu i Solidarnu Ekonomiju </vt:lpstr>
      <vt:lpstr>Partneri za prirodu</vt:lpstr>
      <vt:lpstr>CROCHET</vt:lpstr>
      <vt:lpstr>TOGETHER</vt:lpstr>
      <vt:lpstr>Učimo ih za njihovu budućnost: podrška i osnaživanje učitelja/ica i ravnatleja/ica u izgradnji održive i demokratske škole</vt:lpstr>
      <vt:lpstr>CROSS WORK – Partnerstvo obrazovanja za globalno građanstvo</vt:lpstr>
      <vt:lpstr>Digitalne knjižnice za lokalni razvoj</vt:lpstr>
      <vt:lpstr>Održiva sigurnost nemotoriziranog prometa u urbanim sredinama</vt:lpstr>
      <vt:lpstr>zakOČI</vt:lpstr>
      <vt:lpstr>Završna konferencija Švicarsko – hrvatskog programa suradnje</vt:lpstr>
    </vt:vector>
  </TitlesOfParts>
  <Company>LAB 360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bcjhcjshdjhskhfdjkhfjkdahfkjshfdshfkshafjkhdfkjhdskhfsdkjh</dc:title>
  <dc:creator>Lab_360_Mac_Pro_2</dc:creator>
  <cp:lastModifiedBy>Iva Žic</cp:lastModifiedBy>
  <cp:revision>509</cp:revision>
  <cp:lastPrinted>2018-08-28T12:10:07Z</cp:lastPrinted>
  <dcterms:created xsi:type="dcterms:W3CDTF">2018-08-21T08:40:33Z</dcterms:created>
  <dcterms:modified xsi:type="dcterms:W3CDTF">2022-04-04T12:08:38Z</dcterms:modified>
</cp:coreProperties>
</file>