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1" r:id="rId3"/>
    <p:sldId id="371" r:id="rId4"/>
    <p:sldId id="372" r:id="rId5"/>
    <p:sldId id="382" r:id="rId6"/>
    <p:sldId id="383" r:id="rId7"/>
    <p:sldId id="384" r:id="rId8"/>
    <p:sldId id="385" r:id="rId9"/>
    <p:sldId id="279" r:id="rId10"/>
    <p:sldId id="387" r:id="rId11"/>
    <p:sldId id="393" r:id="rId12"/>
    <p:sldId id="389" r:id="rId13"/>
    <p:sldId id="353" r:id="rId14"/>
    <p:sldId id="316" r:id="rId15"/>
  </p:sldIdLst>
  <p:sldSz cx="9144000" cy="6858000" type="screen4x3"/>
  <p:notesSz cx="6645275" cy="97774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DFF7D"/>
    <a:srgbClr val="A3FFA3"/>
    <a:srgbClr val="FFFFFF"/>
    <a:srgbClr val="CC99FF"/>
    <a:srgbClr val="66FF99"/>
    <a:srgbClr val="E02C0E"/>
    <a:srgbClr val="000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732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380" y="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47D80CC-7EF4-436A-8BFC-E7863A6B5E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380" y="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217" y="4644819"/>
            <a:ext cx="5316841" cy="439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96824B1-600F-4FCB-9B62-932CDB6052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A1234-0F50-45AE-BC16-BEC54BF92CDF}" type="slidenum">
              <a:rPr lang="hr-HR" smtClean="0">
                <a:latin typeface="Arial" charset="0"/>
              </a:rPr>
              <a:pPr/>
              <a:t>1</a:t>
            </a:fld>
            <a:endParaRPr lang="hr-HR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94DD3-252B-4C07-B8F8-45C2D773052C}" type="slidenum">
              <a:rPr lang="hr-HR" smtClean="0">
                <a:latin typeface="Arial" charset="0"/>
              </a:rPr>
              <a:pPr/>
              <a:t>2</a:t>
            </a:fld>
            <a:endParaRPr lang="hr-HR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84738" cy="36655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E79A3-CD8F-4BF9-8370-7F0C8BF015A3}" type="slidenum">
              <a:rPr lang="hr-HR" smtClean="0">
                <a:latin typeface="Arial" charset="0"/>
              </a:rPr>
              <a:pPr/>
              <a:t>9</a:t>
            </a:fld>
            <a:endParaRPr lang="hr-HR" smtClean="0">
              <a:latin typeface="Arial" charset="0"/>
            </a:endParaRPr>
          </a:p>
        </p:txBody>
      </p:sp>
      <p:sp>
        <p:nvSpPr>
          <p:cNvPr id="53251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 w="12700"/>
        </p:spPr>
      </p:sp>
      <p:sp>
        <p:nvSpPr>
          <p:cNvPr id="5325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Calibri" pitchFamily="34" charset="0"/>
            </a:endParaRPr>
          </a:p>
        </p:txBody>
      </p:sp>
      <p:sp>
        <p:nvSpPr>
          <p:cNvPr id="53253" name="Shape 3"/>
          <p:cNvSpPr txBox="1">
            <a:spLocks noGrp="1"/>
          </p:cNvSpPr>
          <p:nvPr/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8" tIns="44878" rIns="89758" bIns="44878" anchor="b"/>
          <a:lstStyle/>
          <a:p>
            <a:pPr algn="r" eaLnBrk="1" hangingPunct="1"/>
            <a:fld id="{20295DBE-DCD4-4C81-8701-B416A14DDB64}" type="slidenum">
              <a:rPr lang="hr-HR" sz="1200">
                <a:latin typeface="Calibri" pitchFamily="34" charset="0"/>
              </a:rPr>
              <a:pPr algn="r" eaLnBrk="1" hangingPunct="1"/>
              <a:t>9</a:t>
            </a:fld>
            <a:endParaRPr lang="hr-H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E79A3-CD8F-4BF9-8370-7F0C8BF015A3}" type="slidenum">
              <a:rPr lang="hr-HR" smtClean="0">
                <a:latin typeface="Arial" charset="0"/>
              </a:rPr>
              <a:pPr/>
              <a:t>10</a:t>
            </a:fld>
            <a:endParaRPr lang="hr-HR" smtClean="0">
              <a:latin typeface="Arial" charset="0"/>
            </a:endParaRPr>
          </a:p>
        </p:txBody>
      </p:sp>
      <p:sp>
        <p:nvSpPr>
          <p:cNvPr id="53251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 w="12700"/>
        </p:spPr>
      </p:sp>
      <p:sp>
        <p:nvSpPr>
          <p:cNvPr id="5325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Calibri" pitchFamily="34" charset="0"/>
            </a:endParaRPr>
          </a:p>
        </p:txBody>
      </p:sp>
      <p:sp>
        <p:nvSpPr>
          <p:cNvPr id="53253" name="Shape 3"/>
          <p:cNvSpPr txBox="1">
            <a:spLocks noGrp="1"/>
          </p:cNvSpPr>
          <p:nvPr/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8" tIns="44878" rIns="89758" bIns="44878" anchor="b"/>
          <a:lstStyle/>
          <a:p>
            <a:pPr algn="r" eaLnBrk="1" hangingPunct="1"/>
            <a:fld id="{20295DBE-DCD4-4C81-8701-B416A14DDB64}" type="slidenum">
              <a:rPr lang="hr-HR" sz="1200">
                <a:latin typeface="Calibri" pitchFamily="34" charset="0"/>
              </a:rPr>
              <a:pPr algn="r" eaLnBrk="1" hangingPunct="1"/>
              <a:t>10</a:t>
            </a:fld>
            <a:endParaRPr lang="hr-H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E79A3-CD8F-4BF9-8370-7F0C8BF015A3}" type="slidenum">
              <a:rPr lang="hr-HR" smtClean="0">
                <a:latin typeface="Arial" charset="0"/>
              </a:rPr>
              <a:pPr/>
              <a:t>11</a:t>
            </a:fld>
            <a:endParaRPr lang="hr-HR" smtClean="0">
              <a:latin typeface="Arial" charset="0"/>
            </a:endParaRPr>
          </a:p>
        </p:txBody>
      </p:sp>
      <p:sp>
        <p:nvSpPr>
          <p:cNvPr id="53251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 w="12700"/>
        </p:spPr>
      </p:sp>
      <p:sp>
        <p:nvSpPr>
          <p:cNvPr id="5325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Calibri" pitchFamily="34" charset="0"/>
            </a:endParaRPr>
          </a:p>
        </p:txBody>
      </p:sp>
      <p:sp>
        <p:nvSpPr>
          <p:cNvPr id="53253" name="Shape 3"/>
          <p:cNvSpPr txBox="1">
            <a:spLocks noGrp="1"/>
          </p:cNvSpPr>
          <p:nvPr/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8" tIns="44878" rIns="89758" bIns="44878" anchor="b"/>
          <a:lstStyle/>
          <a:p>
            <a:pPr algn="r" eaLnBrk="1" hangingPunct="1"/>
            <a:fld id="{20295DBE-DCD4-4C81-8701-B416A14DDB64}" type="slidenum">
              <a:rPr lang="hr-HR" sz="1200">
                <a:latin typeface="Calibri" pitchFamily="34" charset="0"/>
              </a:rPr>
              <a:pPr algn="r" eaLnBrk="1" hangingPunct="1"/>
              <a:t>11</a:t>
            </a:fld>
            <a:endParaRPr lang="hr-H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E79A3-CD8F-4BF9-8370-7F0C8BF015A3}" type="slidenum">
              <a:rPr lang="hr-HR" smtClean="0">
                <a:latin typeface="Arial" charset="0"/>
              </a:rPr>
              <a:pPr/>
              <a:t>12</a:t>
            </a:fld>
            <a:endParaRPr lang="hr-HR" smtClean="0">
              <a:latin typeface="Arial" charset="0"/>
            </a:endParaRPr>
          </a:p>
        </p:txBody>
      </p:sp>
      <p:sp>
        <p:nvSpPr>
          <p:cNvPr id="53251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 w="12700"/>
        </p:spPr>
      </p:sp>
      <p:sp>
        <p:nvSpPr>
          <p:cNvPr id="5325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Calibri" pitchFamily="34" charset="0"/>
            </a:endParaRPr>
          </a:p>
        </p:txBody>
      </p:sp>
      <p:sp>
        <p:nvSpPr>
          <p:cNvPr id="53253" name="Shape 3"/>
          <p:cNvSpPr txBox="1">
            <a:spLocks noGrp="1"/>
          </p:cNvSpPr>
          <p:nvPr/>
        </p:nvSpPr>
        <p:spPr bwMode="auto">
          <a:xfrm>
            <a:off x="3763380" y="9286510"/>
            <a:ext cx="2880343" cy="48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8" tIns="44878" rIns="89758" bIns="44878" anchor="b"/>
          <a:lstStyle/>
          <a:p>
            <a:pPr algn="r" eaLnBrk="1" hangingPunct="1"/>
            <a:fld id="{20295DBE-DCD4-4C81-8701-B416A14DDB64}" type="slidenum">
              <a:rPr lang="hr-HR" sz="1200">
                <a:latin typeface="Calibri" pitchFamily="34" charset="0"/>
              </a:rPr>
              <a:pPr algn="r" eaLnBrk="1" hangingPunct="1"/>
              <a:t>12</a:t>
            </a:fld>
            <a:endParaRPr lang="hr-H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2CA6AA-7857-44FA-9817-B02E5BDDADD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4F3A4-EFBF-4329-BF11-49E394EE0896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C177C-E125-4F8E-853C-314D812B661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BA33D-A075-4CF8-82D6-5596DC476DAB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39BDE-B128-4AE8-9590-C3E02F6A24F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521B3470-FDF1-4301-9588-1260675995B6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E585C-8A4F-4B6B-9E50-57E8AD7C8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62D5ACE4-58BB-4509-A5EC-E10354855DD3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67D309BE-A624-4FEE-BA87-C4CACD313AA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9815C0D4-758B-4D6C-A4F9-E2A47AF04BE2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ABE4734-6912-44A9-A2B3-E5EFF3B00BF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C8FE8C06-BD42-4C64-9ADB-34F3AF4F0932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AE6F20B-256F-420B-9195-D04E3684FA2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BD3A78-1E0F-4365-A7D1-C245C11BE282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8C48-5CD7-4DBC-8662-519235F49DA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9832B0B-7CE6-4F45-9560-230089C3286F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96922FCB-168F-4762-A6D5-CD3390A732C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D80E9FE-82F9-43EB-8C19-63D2DA459D94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FE96CBC-9F35-4540-BD30-50B2412793E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9A0DDD1-DE40-4AD5-B4BA-74CE63792871}" type="datetimeFigureOut">
              <a:rPr lang="en-US" smtClean="0"/>
              <a:pPr>
                <a:defRPr/>
              </a:pPr>
              <a:t>4/7/2011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65E6AE3-B9FF-4825-9863-563D8C9A05A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91425E-7FBC-4FB2-8CD3-8111C67D0911}" type="datetimeFigureOut">
              <a:rPr lang="en-US" smtClean="0"/>
              <a:pPr>
                <a:defRPr/>
              </a:pPr>
              <a:t>4/7/2011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C057F1-F42F-4567-912F-EBC023F88E9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04" r:id="rId1"/>
    <p:sldLayoutId id="2147484805" r:id="rId2"/>
    <p:sldLayoutId id="2147484806" r:id="rId3"/>
    <p:sldLayoutId id="2147484807" r:id="rId4"/>
    <p:sldLayoutId id="2147484808" r:id="rId5"/>
    <p:sldLayoutId id="2147484809" r:id="rId6"/>
    <p:sldLayoutId id="2147484810" r:id="rId7"/>
    <p:sldLayoutId id="2147484811" r:id="rId8"/>
    <p:sldLayoutId id="2147484812" r:id="rId9"/>
    <p:sldLayoutId id="2147484813" r:id="rId10"/>
    <p:sldLayoutId id="2147484814" r:id="rId11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zoeu.hr/" TargetMode="External"/><Relationship Id="rId7" Type="http://schemas.openxmlformats.org/officeDocument/2006/relationships/image" Target="../media/image11.jpeg"/><Relationship Id="rId2" Type="http://schemas.openxmlformats.org/officeDocument/2006/relationships/hyperlink" Target="mailto:kontakt@fzoeu.h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zoeu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Rectangle 112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75" y="44450"/>
            <a:ext cx="7588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Rectangle 1126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5475" y="115888"/>
            <a:ext cx="863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2054"/>
          <p:cNvSpPr txBox="1">
            <a:spLocks noChangeArrowheads="1"/>
          </p:cNvSpPr>
          <p:nvPr/>
        </p:nvSpPr>
        <p:spPr bwMode="auto">
          <a:xfrm>
            <a:off x="323850" y="188913"/>
            <a:ext cx="85693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953E"/>
              </a:buClr>
              <a:defRPr/>
            </a:pPr>
            <a:r>
              <a:rPr lang="hr-HR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REPUBLIKA HRVATSKA</a:t>
            </a:r>
            <a:endParaRPr lang="sr-Latn-CS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953E"/>
              </a:buClr>
              <a:defRPr/>
            </a:pPr>
            <a:r>
              <a:rPr lang="hr-HR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FOND ZA ZAŠTITU OKOLIŠA I ENERGETSKU UČINKOVITOST</a:t>
            </a:r>
          </a:p>
        </p:txBody>
      </p:sp>
      <p:sp>
        <p:nvSpPr>
          <p:cNvPr id="2059" name="TextBox 2058"/>
          <p:cNvSpPr txBox="1">
            <a:spLocks noChangeArrowheads="1"/>
          </p:cNvSpPr>
          <p:nvPr/>
        </p:nvSpPr>
        <p:spPr bwMode="auto">
          <a:xfrm>
            <a:off x="0" y="2285993"/>
            <a:ext cx="9144000" cy="207740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</a:rPr>
              <a:t>POTPORE PROJEKTIMA I PROGRAMIMA ORGANIZACIJA CIVILNOGA DRUŠTVA (UDRUGA)</a:t>
            </a:r>
            <a:endParaRPr lang="en-US" sz="3000" b="1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000433" y="5227638"/>
            <a:ext cx="307488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hr-HR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mr</a:t>
            </a:r>
            <a:r>
              <a:rPr lang="hr-HR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. </a:t>
            </a:r>
            <a:r>
              <a:rPr lang="hr-HR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sc</a:t>
            </a:r>
            <a:r>
              <a:rPr lang="hr-HR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. Vesna Cetin Krnjević</a:t>
            </a:r>
            <a:endParaRPr lang="hr-HR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Box 142337"/>
          <p:cNvSpPr txBox="1">
            <a:spLocks noChangeArrowheads="1"/>
          </p:cNvSpPr>
          <p:nvPr/>
        </p:nvSpPr>
        <p:spPr bwMode="auto">
          <a:xfrm>
            <a:off x="611188" y="134938"/>
            <a:ext cx="792003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PREGLED PRIHVAĆENIH PROJEKATA ORGANIZACIJA CIVILNOGA DRUŠTVA NA NAJTEČAJ FZOEU 2010. GODINE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23557" name="Rectangle 142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4525" y="0"/>
            <a:ext cx="8651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0"/>
            <a:ext cx="7127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428" name="Group 308"/>
          <p:cNvGraphicFramePr>
            <a:graphicFrameLocks noGrp="1"/>
          </p:cNvGraphicFramePr>
          <p:nvPr/>
        </p:nvGraphicFramePr>
        <p:xfrm>
          <a:off x="323528" y="1443866"/>
          <a:ext cx="8280920" cy="3583234"/>
        </p:xfrm>
        <a:graphic>
          <a:graphicData uri="http://schemas.openxmlformats.org/drawingml/2006/table">
            <a:tbl>
              <a:tblPr/>
              <a:tblGrid>
                <a:gridCol w="5489886"/>
                <a:gridCol w="1220183"/>
                <a:gridCol w="1570851"/>
              </a:tblGrid>
              <a:tr h="4184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A.) Projekti zaštite okoliša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Broj  projekata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Odobrena sredstva/kn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585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Zaštita, očuvanje i poboljšanje kakvoće zraka, tla, voda i mora te ublažavanje klimatskih promjena i zaštita ozonskog omotača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Microsoft Sans Serif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Zaštita i očuvanje biološke i krajobrazne raznolikosti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612.000,00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9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Gospodarenje otpadom i unapređenje stanja okoliša i prostora ruralnih i urbanih sredina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507.700,00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6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Promicanje obrazovanja za zaštitu okoliša i ruralni razvoj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840.300,00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5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UKUPNO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 44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1.960.000,00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Box 142337"/>
          <p:cNvSpPr txBox="1">
            <a:spLocks noChangeArrowheads="1"/>
          </p:cNvSpPr>
          <p:nvPr/>
        </p:nvSpPr>
        <p:spPr bwMode="auto">
          <a:xfrm>
            <a:off x="611188" y="134938"/>
            <a:ext cx="792003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PREGLED PRIJAVLJENIH PROJEKATA ORGANIZACIJA CIVILNOGA DRUŠTVA NA NAJTEČAJ FZOEU 2010. GODINE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23557" name="Rectangle 142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4525" y="0"/>
            <a:ext cx="8651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0"/>
            <a:ext cx="7127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428" name="Group 308"/>
          <p:cNvGraphicFramePr>
            <a:graphicFrameLocks noGrp="1"/>
          </p:cNvGraphicFramePr>
          <p:nvPr/>
        </p:nvGraphicFramePr>
        <p:xfrm>
          <a:off x="539553" y="1292297"/>
          <a:ext cx="7920879" cy="3115053"/>
        </p:xfrm>
        <a:graphic>
          <a:graphicData uri="http://schemas.openxmlformats.org/drawingml/2006/table">
            <a:tbl>
              <a:tblPr/>
              <a:tblGrid>
                <a:gridCol w="4413899"/>
                <a:gridCol w="1102425"/>
                <a:gridCol w="1252427"/>
                <a:gridCol w="1152128"/>
              </a:tblGrid>
              <a:tr h="806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B.) Projekti energetske učinkovitosti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Broj  projekata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Tražena sredstva/kn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Postotak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593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Prihvatljivi projekti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897.087,65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32%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9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Projekti koji ne zadovoljavaju uvjete Natječaja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1.593.000,00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58%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3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Odbijeni projekti (dostavljeni nakon isteka roka Natječaja)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240.000,00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10%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9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UKUPNO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41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2.730.087,65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100%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Box 142337"/>
          <p:cNvSpPr txBox="1">
            <a:spLocks noChangeArrowheads="1"/>
          </p:cNvSpPr>
          <p:nvPr/>
        </p:nvSpPr>
        <p:spPr bwMode="auto">
          <a:xfrm>
            <a:off x="611188" y="134938"/>
            <a:ext cx="792003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PREGLED PRIHVAĆENIH PROJEKATA ORGANIZACIJA CIVILNOGA DRUŠTVA NA NAJTEČAJ FZOEU 2010. GODINE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23557" name="Rectangle 142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4525" y="0"/>
            <a:ext cx="8651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0"/>
            <a:ext cx="7127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428" name="Group 308"/>
          <p:cNvGraphicFramePr>
            <a:graphicFrameLocks noGrp="1"/>
          </p:cNvGraphicFramePr>
          <p:nvPr/>
        </p:nvGraphicFramePr>
        <p:xfrm>
          <a:off x="323528" y="1443866"/>
          <a:ext cx="8280920" cy="3609286"/>
        </p:xfrm>
        <a:graphic>
          <a:graphicData uri="http://schemas.openxmlformats.org/drawingml/2006/table">
            <a:tbl>
              <a:tblPr/>
              <a:tblGrid>
                <a:gridCol w="5489886"/>
                <a:gridCol w="1220183"/>
                <a:gridCol w="1570851"/>
              </a:tblGrid>
              <a:tr h="4184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B.) Projekti energetske učinkovitosti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Broj  projekata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Odobrena sredstva/kn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585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Povećanje energetske učinkovitosti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246.006,00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6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Poticanje korištenja obnovljivih izvora energije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366.141,65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6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Poticanje održive gradnje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212.940,00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6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Poticanje čistijeg transporta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72.000,00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5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UKUPNO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15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897.087,65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23963"/>
            <a:ext cx="8820150" cy="6237287"/>
          </a:xfrm>
        </p:spPr>
        <p:txBody>
          <a:bodyPr/>
          <a:lstStyle/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Ukupna ulaganja iznose 4.200.000,00 kn od 2008. do 2010. godine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Sufinancirano 240 projekata udruga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endParaRPr lang="hr-HR" sz="1800" dirty="0" smtClean="0">
              <a:cs typeface="Times New Roman" pitchFamily="18" charset="0"/>
            </a:endParaRPr>
          </a:p>
          <a:p>
            <a:pPr algn="just" eaLnBrk="1" hangingPunct="1">
              <a:buSzTx/>
              <a:buNone/>
            </a:pPr>
            <a:r>
              <a:rPr lang="hr-HR" sz="1800" dirty="0" smtClean="0">
                <a:cs typeface="Times New Roman" pitchFamily="18" charset="0"/>
              </a:rPr>
              <a:t> </a:t>
            </a:r>
            <a:r>
              <a:rPr lang="hr-HR" sz="1600" u="sng" dirty="0" smtClean="0">
                <a:cs typeface="Times New Roman" pitchFamily="18" charset="0"/>
              </a:rPr>
              <a:t>PODRUČJA  SUFINANCIRANIH PROJEKATA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Očuvanje biološke i krajobrazne raznolikosti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Poticanje obrazovnih projekata u zaštiti okoliša i energetskoj učinkovitosti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Poticanje održivog razvoja ruralnog prostora i gospodarenje otpadom</a:t>
            </a:r>
          </a:p>
          <a:p>
            <a:pPr algn="just" eaLnBrk="1" hangingPunct="1">
              <a:buSzTx/>
              <a:buFont typeface="Wingdings" pitchFamily="2" charset="2"/>
              <a:buChar char="q"/>
            </a:pPr>
            <a:r>
              <a:rPr lang="hr-HR" sz="1800" smtClean="0">
                <a:cs typeface="Times New Roman" pitchFamily="18" charset="0"/>
              </a:rPr>
              <a:t>Aktivnosti </a:t>
            </a:r>
            <a:r>
              <a:rPr lang="hr-HR" sz="1800" dirty="0" smtClean="0">
                <a:cs typeface="Times New Roman" pitchFamily="18" charset="0"/>
              </a:rPr>
              <a:t>vezane za sanaciju opasnog otpada</a:t>
            </a:r>
          </a:p>
          <a:p>
            <a:pPr algn="just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Poticanje održive gradnje i korištenje obnovljivih izvora energije</a:t>
            </a:r>
          </a:p>
          <a:p>
            <a:pPr algn="just">
              <a:buSzTx/>
              <a:buFont typeface="Wingdings" pitchFamily="2" charset="2"/>
              <a:buChar char="q"/>
            </a:pPr>
            <a:r>
              <a:rPr lang="hr-HR" sz="1800" dirty="0" smtClean="0">
                <a:cs typeface="Times New Roman" pitchFamily="18" charset="0"/>
              </a:rPr>
              <a:t>Provedba nacionalnih energetskih programa</a:t>
            </a:r>
          </a:p>
          <a:p>
            <a:pPr algn="just" eaLnBrk="1" hangingPunct="1">
              <a:buSzTx/>
              <a:buNone/>
            </a:pPr>
            <a:endParaRPr lang="hr-HR" sz="1800" dirty="0" smtClean="0">
              <a:cs typeface="Times New Roman" pitchFamily="18" charset="0"/>
            </a:endParaRPr>
          </a:p>
          <a:p>
            <a:pPr algn="just" eaLnBrk="1" hangingPunct="1">
              <a:buSzTx/>
              <a:buFont typeface="Wingdings" pitchFamily="2" charset="2"/>
              <a:buChar char="q"/>
            </a:pPr>
            <a:endParaRPr lang="hr-HR" sz="1800" dirty="0" smtClean="0">
              <a:cs typeface="Times New Roman" pitchFamily="18" charset="0"/>
            </a:endParaRPr>
          </a:p>
          <a:p>
            <a:pPr algn="just" eaLnBrk="1" hangingPunct="1">
              <a:buSzTx/>
              <a:buFont typeface="Wingdings" pitchFamily="2" charset="2"/>
              <a:buChar char="q"/>
            </a:pPr>
            <a:endParaRPr lang="hr-HR" sz="1800" dirty="0" smtClean="0">
              <a:cs typeface="Times New Roman" pitchFamily="18" charset="0"/>
            </a:endParaRPr>
          </a:p>
          <a:p>
            <a:pPr algn="just" eaLnBrk="1" hangingPunct="1">
              <a:buSzTx/>
              <a:buFont typeface="Wingdings" pitchFamily="2" charset="2"/>
              <a:buChar char="q"/>
            </a:pPr>
            <a:endParaRPr lang="hr-HR" sz="1600" dirty="0" smtClean="0">
              <a:latin typeface="Microsoft Sans Serif" pitchFamily="34" charset="0"/>
            </a:endParaRPr>
          </a:p>
        </p:txBody>
      </p:sp>
      <p:pic>
        <p:nvPicPr>
          <p:cNvPr id="295944" name="Picture 8" descr="jabuke7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5219700" y="4652963"/>
            <a:ext cx="3449638" cy="2065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468313" y="115888"/>
            <a:ext cx="8229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ULAGANJA  </a:t>
            </a:r>
            <a:r>
              <a:rPr lang="hr-HR" sz="2000" b="1" spc="-100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FONDA  U  </a:t>
            </a: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PROJEKTE ORGANIZACIJA CIVILNOG </a:t>
            </a:r>
          </a:p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DRUŠTVA  (UDRUGA)  U  PODRUČJU 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r-HR" sz="2000" b="1" spc="-100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ZAŠTITE  </a:t>
            </a: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OKOLIŠA  I  ENERGETSKE UČINKOVITOSTI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32775" name="Rectangle 142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32440" y="0"/>
            <a:ext cx="8080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6198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8" name="Picture 12" descr="roda"/>
          <p:cNvPicPr>
            <a:picLocks noChangeAspect="1" noChangeArrowheads="1"/>
          </p:cNvPicPr>
          <p:nvPr/>
        </p:nvPicPr>
        <p:blipFill>
          <a:blip r:embed="rId5" cstate="print">
            <a:lum contrast="18000"/>
          </a:blip>
          <a:srcRect/>
          <a:stretch>
            <a:fillRect/>
          </a:stretch>
        </p:blipFill>
        <p:spPr bwMode="auto">
          <a:xfrm>
            <a:off x="900113" y="4652963"/>
            <a:ext cx="3384550" cy="2065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351838" cy="2592387"/>
          </a:xfrm>
        </p:spPr>
        <p:txBody>
          <a:bodyPr>
            <a:normAutofit fontScale="40000" lnSpcReduction="20000"/>
          </a:bodyPr>
          <a:lstStyle/>
          <a:p>
            <a:pPr marL="411480" algn="ctr" eaLnBrk="1" hangingPunct="1">
              <a:lnSpc>
                <a:spcPct val="110000"/>
              </a:lnSpc>
              <a:spcBef>
                <a:spcPct val="0"/>
              </a:spcBef>
              <a:buClr>
                <a:srgbClr val="FF953E"/>
              </a:buClr>
              <a:buSzPct val="90000"/>
              <a:buFont typeface="Wingdings" pitchFamily="2" charset="2"/>
              <a:buNone/>
              <a:defRPr/>
            </a:pPr>
            <a:r>
              <a:rPr lang="hr-HR" sz="1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HVALA NA PAŽNJI</a:t>
            </a: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1800" dirty="0">
                <a:latin typeface="Microsoft Sans Serif" pitchFamily="34" charset="0"/>
              </a:rPr>
              <a:t>		</a:t>
            </a:r>
            <a:r>
              <a:rPr lang="hr-HR" sz="1800" dirty="0" smtClean="0">
                <a:latin typeface="Microsoft Sans Serif" pitchFamily="34" charset="0"/>
              </a:rPr>
              <a:t>                               </a:t>
            </a:r>
            <a:r>
              <a:rPr lang="hr-HR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Kontakt</a:t>
            </a: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: Fond za zaštitu okoliša i energetsku učinkovitost</a:t>
            </a: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               			Ksaver 208, Zagreb</a:t>
            </a: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               			</a:t>
            </a:r>
            <a:r>
              <a:rPr lang="hr-HR" sz="4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tel</a:t>
            </a: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: (00385) 5391 </a:t>
            </a:r>
            <a:r>
              <a:rPr lang="hr-HR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894</a:t>
            </a:r>
            <a:endParaRPr lang="hr-HR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               			</a:t>
            </a:r>
            <a:r>
              <a:rPr lang="hr-HR" sz="4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fax</a:t>
            </a: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: (00385) 5391 </a:t>
            </a:r>
            <a:r>
              <a:rPr lang="hr-HR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908</a:t>
            </a:r>
            <a:endParaRPr lang="hr-HR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				</a:t>
            </a:r>
            <a:r>
              <a:rPr lang="hr-HR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99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  <a:hlinkClick r:id="rId2"/>
              </a:rPr>
              <a:t>kontakt@</a:t>
            </a:r>
            <a:r>
              <a:rPr lang="hr-HR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99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  <a:hlinkClick r:id="rId2"/>
              </a:rPr>
              <a:t>fzoeu.hr</a:t>
            </a:r>
            <a:endParaRPr lang="hr-HR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99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r>
              <a:rPr lang="hr-HR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99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</a:rPr>
              <a:t>				</a:t>
            </a:r>
            <a:r>
              <a:rPr lang="hr-HR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99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icrosoft Sans Serif" pitchFamily="34" charset="0"/>
                <a:hlinkClick r:id="rId3"/>
              </a:rPr>
              <a:t>www.fzoeu.hr</a:t>
            </a:r>
            <a:endParaRPr lang="hr-HR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99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None/>
              <a:defRPr/>
            </a:pPr>
            <a:endParaRPr lang="hr-HR" sz="1800" dirty="0"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endParaRPr lang="hr-HR" sz="2800" dirty="0"/>
          </a:p>
        </p:txBody>
      </p:sp>
      <p:pic>
        <p:nvPicPr>
          <p:cNvPr id="45059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44450"/>
            <a:ext cx="71278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Rectangle 14239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329" name="Picture 25" descr="Klasika"/>
          <p:cNvPicPr>
            <a:picLocks noChangeAspect="1" noChangeArrowheads="1"/>
          </p:cNvPicPr>
          <p:nvPr/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 bwMode="auto">
          <a:xfrm>
            <a:off x="658810" y="3997325"/>
            <a:ext cx="3770314" cy="2671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6330" name="Picture 26" descr="13239"/>
          <p:cNvPicPr>
            <a:picLocks noChangeAspect="1" noChangeArrowheads="1"/>
          </p:cNvPicPr>
          <p:nvPr/>
        </p:nvPicPr>
        <p:blipFill>
          <a:blip r:embed="rId7" cstate="print">
            <a:lum contrast="18000"/>
          </a:blip>
          <a:srcRect/>
          <a:stretch>
            <a:fillRect/>
          </a:stretch>
        </p:blipFill>
        <p:spPr bwMode="auto">
          <a:xfrm>
            <a:off x="4900613" y="3997325"/>
            <a:ext cx="3559175" cy="2668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Box 4096"/>
          <p:cNvSpPr txBox="1">
            <a:spLocks noChangeArrowheads="1"/>
          </p:cNvSpPr>
          <p:nvPr/>
        </p:nvSpPr>
        <p:spPr bwMode="auto">
          <a:xfrm>
            <a:off x="468313" y="260350"/>
            <a:ext cx="80645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    </a:t>
            </a:r>
            <a:r>
              <a:rPr lang="hr-H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DJELATNOST </a:t>
            </a:r>
            <a:r>
              <a:rPr lang="hr-H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FONDA </a:t>
            </a:r>
            <a:r>
              <a:rPr lang="hr-H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ZA ZAŠTITU OKOLIŠA I ENERGETSKU UČINKOVITOST</a:t>
            </a:r>
            <a:endParaRPr lang="sr-Latn-CS" sz="2000" b="1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17413" name="Rectangle 153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46038"/>
            <a:ext cx="7112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Rectangle 1536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52388"/>
            <a:ext cx="8636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5" name="Group 5"/>
          <p:cNvGrpSpPr>
            <a:grpSpLocks/>
          </p:cNvGrpSpPr>
          <p:nvPr/>
        </p:nvGrpSpPr>
        <p:grpSpPr bwMode="auto">
          <a:xfrm>
            <a:off x="323850" y="1025525"/>
            <a:ext cx="9504363" cy="5011738"/>
            <a:chOff x="11" y="662"/>
            <a:chExt cx="5987" cy="3157"/>
          </a:xfrm>
        </p:grpSpPr>
        <p:sp>
          <p:nvSpPr>
            <p:cNvPr id="261126" name="Rectangle 9221"/>
            <p:cNvSpPr>
              <a:spLocks noChangeArrowheads="1"/>
            </p:cNvSpPr>
            <p:nvPr/>
          </p:nvSpPr>
          <p:spPr bwMode="auto">
            <a:xfrm>
              <a:off x="22" y="1186"/>
              <a:ext cx="5976" cy="1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sr-Latn-C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Cilj osnivanja Fonda je osiguranje dodatnih sredstava radi financiranja 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r>
                <a:rPr lang="sr-Latn-C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        programa, projekata i sličnih aktivnosti u području:</a:t>
              </a:r>
            </a:p>
            <a:p>
              <a:pPr marL="457200" indent="-457200" eaLnBrk="1" hangingPunct="1">
                <a:buFont typeface="Wingdings" pitchFamily="2" charset="2"/>
                <a:buBlip>
                  <a:blip r:embed="rId6"/>
                </a:buBlip>
                <a:defRPr/>
              </a:pPr>
              <a:r>
                <a:rPr lang="sr-Latn-C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očuvanja, održivog </a:t>
              </a:r>
              <a:r>
                <a:rPr lang="hr-HR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korištenja</a:t>
              </a:r>
              <a:r>
                <a:rPr lang="sr-Latn-CS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, </a:t>
              </a:r>
              <a:r>
                <a:rPr lang="sr-Latn-C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zaštite i unapređivanja okoliša</a:t>
              </a:r>
            </a:p>
            <a:p>
              <a:pPr marL="457200" indent="-457200" eaLnBrk="1" hangingPunct="1">
                <a:buFont typeface="Wingdings" pitchFamily="2" charset="2"/>
                <a:buBlip>
                  <a:blip r:embed="rId6"/>
                </a:buBlip>
                <a:defRPr/>
              </a:pPr>
              <a:r>
                <a:rPr lang="sr-Latn-CS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postizanja energetske </a:t>
              </a:r>
              <a:r>
                <a:rPr lang="hr-HR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učinkovitosti i korištenja obnovljivih </a:t>
              </a:r>
              <a:r>
                <a:rPr lang="sr-Latn-CS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izvora energije</a:t>
              </a:r>
            </a:p>
            <a:p>
              <a:pPr marL="457200" indent="-457200" eaLnBrk="1" hangingPunct="1">
                <a:buFont typeface="Wingdings" pitchFamily="2" charset="2"/>
                <a:buBlip>
                  <a:blip r:embed="rId6"/>
                </a:buBlip>
                <a:defRPr/>
              </a:pPr>
              <a:endParaRPr lang="hr-H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endParaRPr>
            </a:p>
            <a:p>
              <a:pPr marL="457200" indent="-457200"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hr-HR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izvanproračunski 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fond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endParaRPr lang="hr-H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endParaRPr>
            </a:p>
            <a:p>
              <a:pPr marL="457200" indent="-457200"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pravna osoba s javnim ovlastima</a:t>
              </a:r>
            </a:p>
          </p:txBody>
        </p:sp>
        <p:sp>
          <p:nvSpPr>
            <p:cNvPr id="261127" name="Rectangle 9222"/>
            <p:cNvSpPr>
              <a:spLocks noChangeArrowheads="1"/>
            </p:cNvSpPr>
            <p:nvPr/>
          </p:nvSpPr>
          <p:spPr bwMode="auto">
            <a:xfrm>
              <a:off x="11" y="2675"/>
              <a:ext cx="5953" cy="1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457200"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osnivačka prava i dužnosti u ime RH obavlja Vlada RH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endParaRPr lang="hr-HR" sz="1600" b="1" dirty="0">
                <a:latin typeface="Microsoft Sans Serif" pitchFamily="34" charset="0"/>
                <a:cs typeface="Arial" pitchFamily="34" charset="0"/>
              </a:endParaRPr>
            </a:p>
            <a:p>
              <a:pPr marL="457200" indent="-457200"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Fond svoju djelatnost u području zaštite okoliša i energetske učinkovitosti ostvaruje 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	</a:t>
              </a:r>
              <a:r>
                <a:rPr lang="hr-HR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u 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suradnji s 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</a:rPr>
                <a:t>Ministarstvom zaštite okoliša, prostornog uređenja i graditeljstva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 i</a:t>
              </a:r>
              <a:endParaRPr lang="hr-H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</a:endParaRP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</a:rPr>
                <a:t>	</a:t>
              </a:r>
              <a:r>
                <a:rPr lang="hr-HR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Ministarstvom 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gospodarstva, rada i poduzetništva, te drugim institucijama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	</a:t>
              </a:r>
            </a:p>
            <a:p>
              <a:pPr marL="457200" indent="-457200" eaLnBrk="1" hangingPunct="1">
                <a:buFont typeface="Wingdings" pitchFamily="2" charset="2"/>
                <a:buNone/>
                <a:defRPr/>
              </a:pPr>
              <a:endParaRPr lang="hr-HR" sz="1600" b="1" dirty="0">
                <a:latin typeface="Microsoft Sans Serif" pitchFamily="34" charset="0"/>
                <a:cs typeface="Arial" pitchFamily="34" charset="0"/>
              </a:endParaRPr>
            </a:p>
          </p:txBody>
        </p:sp>
        <p:sp>
          <p:nvSpPr>
            <p:cNvPr id="261128" name="TextBox 9223"/>
            <p:cNvSpPr txBox="1">
              <a:spLocks noChangeArrowheads="1"/>
            </p:cNvSpPr>
            <p:nvPr/>
          </p:nvSpPr>
          <p:spPr bwMode="auto">
            <a:xfrm>
              <a:off x="22" y="662"/>
              <a:ext cx="5804" cy="6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Font typeface="Wingdings" pitchFamily="2" charset="2"/>
                <a:buBlip>
                  <a:blip r:embed="rId5"/>
                </a:buBlip>
                <a:defRPr/>
              </a:pPr>
              <a:r>
                <a:rPr lang="hr-HR" sz="1600" b="1" dirty="0">
                  <a:latin typeface="Microsoft Sans Serif" pitchFamily="34" charset="0"/>
                  <a:cs typeface="Arial" pitchFamily="34" charset="0"/>
                </a:rPr>
                <a:t>    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Fond je osnovan </a:t>
              </a:r>
              <a:r>
                <a:rPr lang="hr-HR" sz="1600" b="1" dirty="0">
                  <a:solidFill>
                    <a:srgbClr val="A3FFA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Zakonom o Fondu za zaštitu okoliša i energetsku  učinkovitost</a:t>
              </a: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 na temelju: </a:t>
              </a:r>
            </a:p>
            <a:p>
              <a:pPr eaLnBrk="1" hangingPunct="1">
                <a:buFont typeface="Wingdings" pitchFamily="2" charset="2"/>
                <a:buNone/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      - Zakona o zaštiti okoliša  </a:t>
              </a:r>
            </a:p>
            <a:p>
              <a:pPr eaLnBrk="1" hangingPunct="1">
                <a:buFont typeface="Wingdings" pitchFamily="2" charset="2"/>
                <a:buNone/>
                <a:defRPr/>
              </a:pPr>
              <a:r>
                <a:rPr lang="hr-HR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Microsoft Sans Serif" pitchFamily="34" charset="0"/>
                  <a:cs typeface="Arial" pitchFamily="34" charset="0"/>
                </a:rPr>
                <a:t>      - Zakona o energiji</a:t>
              </a:r>
            </a:p>
            <a:p>
              <a:pPr eaLnBrk="1" hangingPunct="1">
                <a:buFont typeface="Wingdings" pitchFamily="2" charset="2"/>
                <a:buNone/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44463"/>
            <a:ext cx="8135938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ea typeface="+mn-ea"/>
                <a:cs typeface="Arial" pitchFamily="34" charset="0"/>
              </a:rPr>
              <a:t>NAČINI DODJELJIVANJA SREDSTAVA FONDA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908720"/>
            <a:ext cx="8229600" cy="5112568"/>
          </a:xfrm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1800" dirty="0"/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Blip>
                <a:blip r:embed="rId2"/>
              </a:buBlip>
              <a:defRPr/>
            </a:pPr>
            <a:r>
              <a:rPr lang="hr-H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Fond objavljuje javni natječaj u pravilu jednom u kalendarskoj godini sukladno Programu rada i financijskom planu, a sredstva dodjeljuje temeljem:</a:t>
            </a: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1800" dirty="0">
              <a:latin typeface="Microsoft Sans Serif" pitchFamily="34" charset="0"/>
            </a:endParaRP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Char char="q"/>
              <a:defRPr/>
            </a:pPr>
            <a:r>
              <a:rPr lang="hr-H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Pravilnika o postupku objavljivanja natječaja i o odlučivanju o odabiru korisnika sredstava Fonda za zaštitu okoliša i energetsku učinkovitost (“NN” 183/04) i </a:t>
            </a: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None/>
              <a:defRPr/>
            </a:pPr>
            <a:endParaRPr lang="hr-HR" sz="1800" b="1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Char char="q"/>
              <a:defRPr/>
            </a:pPr>
            <a:r>
              <a:rPr lang="hr-H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Pravilnika o uvjetima i načinu dodjeljivanja sredstava Fonda za zaštitu okoliša i energetsku učinkovitost, te kriterijima i mjerilima za ocjenjivanje zahtjeva za dodjeljivanje sredstava Fonda (“NN” 18/09</a:t>
            </a: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)</a:t>
            </a: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Char char="q"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Natječaj za korištenje sredstava FZOEU radi financiranja projekata organizacija civilnog društva  (udruga) u području zaštite okoliša, energetske učinkovitosti i korištenja obnovljivih izvora energije u 2010. godini</a:t>
            </a: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hr-HR" sz="1800" dirty="0" smtClean="0">
              <a:latin typeface="Microsoft Sans Serif" pitchFamily="34" charset="0"/>
            </a:endParaRPr>
          </a:p>
          <a:p>
            <a:pPr marL="411480" algn="just" eaLnBrk="1" fontAlgn="auto" hangingPunct="1">
              <a:lnSpc>
                <a:spcPct val="90000"/>
              </a:lnSpc>
              <a:spcAft>
                <a:spcPts val="0"/>
              </a:spcAft>
              <a:buSzTx/>
              <a:buNone/>
              <a:defRPr/>
            </a:pPr>
            <a:endParaRPr lang="hr-HR" sz="1800" b="1" dirty="0">
              <a:solidFill>
                <a:srgbClr val="7DFF7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algn="just" eaLnBrk="1" fontAlgn="auto" hangingPunct="1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hr-HR" sz="1600" dirty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hr-HR" sz="1600" dirty="0">
              <a:latin typeface="Microsoft Sans Serif" pitchFamily="34" charset="0"/>
            </a:endParaRPr>
          </a:p>
        </p:txBody>
      </p:sp>
      <p:pic>
        <p:nvPicPr>
          <p:cNvPr id="20486" name="Picture 3" descr="Logo Fon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0400" y="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" descr="grb r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350" y="28575"/>
            <a:ext cx="6842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9"/>
            <a:ext cx="8229600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ea typeface="+mn-ea"/>
                <a:cs typeface="Arial" pitchFamily="34" charset="0"/>
              </a:rPr>
              <a:t>NATJEČAJ FZOEU ZA 2010. GODINU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UVJETI  NATJEČAJA  </a:t>
            </a:r>
          </a:p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udruge  registrirane prema Zakonu o udrugama  (NN broj 88/01,11/02) ako je primarno djelovanje  usmjereno na zaštitu okoliša, energetsku učinkovitost i korištenje obnovljivih  izvora energije</a:t>
            </a:r>
            <a:endParaRPr lang="hr-HR" sz="19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udruga kontinuirano djeluje najmanje jednu (1) godinu u području za koje  prijavljuje projekt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   je od interesa za opće/javno dobro u RH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  je sukladan ciljevima i zadaćama koje je udruga utvrdila u Statutu 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udruga ima ljudske i materijalne resurse  potrebne za provođenje projekta kojeg </a:t>
            </a:r>
          </a:p>
          <a:p>
            <a:pPr marL="411480">
              <a:buNone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       prijavljuje na natječaj  i temeljem prijašnjih aktivnosti  ostvarila je rezultate u </a:t>
            </a:r>
          </a:p>
          <a:p>
            <a:pPr marL="411480">
              <a:buNone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       ciljanom području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udruga vodi transparentno financijsko poslovanje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udruga je pravovremeno i u potpunosti ispunila sve preuzete obveze na temelju prijašnjih dodjela financijskih sredstava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za projekte edukacije dostavljen je detaljan plan edukacije	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r-HR" sz="1900" b="1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1900" dirty="0">
              <a:latin typeface="Microsoft Sans Serif" pitchFamily="34" charset="0"/>
            </a:endParaRPr>
          </a:p>
        </p:txBody>
      </p:sp>
      <p:pic>
        <p:nvPicPr>
          <p:cNvPr id="21510" name="Picture 3" descr="Logo Fon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6350"/>
            <a:ext cx="7127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9"/>
            <a:ext cx="8229600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NATJEČAJ FZOEU ZA 2010. GODINU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712968" cy="5616624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IZNOS  I VRSTA FINANCIJSKIH SREDSTAVA</a:t>
            </a:r>
          </a:p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Font typeface="Wingdings" pitchFamily="2" charset="2"/>
              <a:buChar char="q"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donacije od 10.000,00 do 80.000,00 kn</a:t>
            </a:r>
          </a:p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 eaLnBrk="1" fontAlgn="auto" hangingPunct="1">
              <a:spcAft>
                <a:spcPts val="0"/>
              </a:spcAft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Udruge  koje nemaju pravo prijave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ogranci, podružnice udruga</a:t>
            </a:r>
            <a:endParaRPr lang="hr-HR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udruge čiji je jedan od osnivača politička stranka</a:t>
            </a:r>
          </a:p>
          <a:p>
            <a:pPr marL="411480"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Projekti koji se ne mogu prijaviti na natječaj</a:t>
            </a:r>
          </a:p>
          <a:p>
            <a:pPr marL="411480">
              <a:buNone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projekti financirani iz državnog proračuna i po posebnim propisima  </a:t>
            </a:r>
            <a:endParaRPr lang="hr-HR" sz="19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znanstveno istraživački projekti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projekti velikih razmjera i značajnih financijskih ulaganja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projekti izgradnje, adaptacije objekata, kupnje opreme,  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temeljno poslovanje udruge (pokrivanje troškova redovnog poslovanja)	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r-HR" sz="1900" b="1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1900" dirty="0">
              <a:latin typeface="Microsoft Sans Serif" pitchFamily="34" charset="0"/>
            </a:endParaRPr>
          </a:p>
        </p:txBody>
      </p:sp>
      <p:pic>
        <p:nvPicPr>
          <p:cNvPr id="21510" name="Picture 3" descr="Logo Fon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6350"/>
            <a:ext cx="7127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9"/>
            <a:ext cx="8229600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NATJEČAJ FZOEU ZA 2010. GODINU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 lnSpcReduction="10000"/>
          </a:bodyPr>
          <a:lstStyle/>
          <a:p>
            <a:pPr marL="411480"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PODRUČJA AKTIVNOSTI PROJEKTA</a:t>
            </a:r>
          </a:p>
          <a:p>
            <a:pPr marL="411480">
              <a:buSzTx/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SzTx/>
              <a:buNone/>
              <a:defRPr/>
            </a:pPr>
            <a:r>
              <a:rPr lang="hr-HR" sz="1600" b="1" dirty="0" smtClean="0">
                <a:solidFill>
                  <a:srgbClr val="7DFF7D"/>
                </a:solidFill>
                <a:latin typeface="Microsoft Sans Serif" pitchFamily="34" charset="0"/>
              </a:rPr>
              <a:t>a) ZAŠTITA OKOLIŠA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očuvanje kakvoće zraka ,tla, voda i mora i zaštita ozonskog omotača</a:t>
            </a:r>
            <a:endParaRPr lang="hr-HR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gospodarenje otpadom i unapređenje stanja okoliša urbanih i ruralnih sredina RH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zaštita biološke i krajobrazne raznolikosti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promicanje obrazovanja za zaštitu okoliša i održivi razvoj</a:t>
            </a:r>
          </a:p>
          <a:p>
            <a:pPr marL="411480">
              <a:buFont typeface="Wingdings" pitchFamily="2" charset="2"/>
              <a:buChar char="q"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B) ENERGETSKA UČINKOVITOST</a:t>
            </a:r>
          </a:p>
          <a:p>
            <a:pPr marL="411480">
              <a:buNone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povećanje energetske učinkovitosti i poticanje korištenja obnovljivih izvora energije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poticanje održive gradnje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poticanje čistijeg transporta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promicanje obrazovanja u području energetske učinkovitosti i obnovljivih izvora energije</a:t>
            </a:r>
          </a:p>
          <a:p>
            <a:pPr marL="411480">
              <a:buFont typeface="Wingdings" pitchFamily="2" charset="2"/>
              <a:buChar char="q"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None/>
              <a:defRPr/>
            </a:pPr>
            <a:endParaRPr lang="hr-HR" sz="1800" dirty="0">
              <a:latin typeface="Microsoft Sans Serif" pitchFamily="34" charset="0"/>
            </a:endParaRPr>
          </a:p>
        </p:txBody>
      </p:sp>
      <p:pic>
        <p:nvPicPr>
          <p:cNvPr id="21510" name="Picture 3" descr="Logo Fon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6350"/>
            <a:ext cx="7127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9"/>
            <a:ext cx="8229600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NATJEČAJ FZOEU ZA 2010. GODINU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/>
          </a:bodyPr>
          <a:lstStyle/>
          <a:p>
            <a:pPr marL="411480"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KRITERIJI ZA ODABIR PROJEKATA</a:t>
            </a:r>
          </a:p>
          <a:p>
            <a:pPr marL="411480">
              <a:buSzTx/>
              <a:buNone/>
              <a:defRPr/>
            </a:pPr>
            <a:endParaRPr lang="hr-HR" sz="16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Pripremljenost projekta (do 10 bodova)</a:t>
            </a:r>
            <a:endParaRPr lang="hr-HR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Stupanj  povoljnog utjecaja na okoliš  i energetsku učinkovitost (do 30 bodova) 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Kvaliteta ponuđenog tehničko-tehnološkog rješenja  (do 20 bodova)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Stupanj ugroženosti okoliša (do 30 bodova)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Financijska sposobnost korisnika sredstava  (do 10 bodova)</a:t>
            </a:r>
          </a:p>
          <a:p>
            <a:pPr marL="411480"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PREDNOST  OSTVARUJU</a:t>
            </a:r>
          </a:p>
          <a:p>
            <a:pPr marL="411480">
              <a:buNone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udruge hrvatskih branitelja i udruge čiji su korisnici djeca i mladi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projekti  koje  sufinancira tijelo državne uprave, JLS ili županija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projekti u kojima sudjeluje više udruga od koji je jedna nositelj</a:t>
            </a:r>
          </a:p>
          <a:p>
            <a:pPr marL="411480">
              <a:buFont typeface="Wingdings" pitchFamily="2" charset="2"/>
              <a:buChar char="q"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None/>
              <a:defRPr/>
            </a:pPr>
            <a:endParaRPr lang="hr-HR" sz="1800" dirty="0">
              <a:latin typeface="Microsoft Sans Serif" pitchFamily="34" charset="0"/>
            </a:endParaRPr>
          </a:p>
        </p:txBody>
      </p:sp>
      <p:pic>
        <p:nvPicPr>
          <p:cNvPr id="21510" name="Picture 3" descr="Logo Fon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rb 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6350"/>
            <a:ext cx="7127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9"/>
            <a:ext cx="8229600" cy="40011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cap="rnd" algn="ctr"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NATJEČAJ FZOEU ZA 2010. GODINU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/>
          </a:bodyPr>
          <a:lstStyle/>
          <a:p>
            <a:pPr marL="411480">
              <a:buSzTx/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DOSTAVLJANJE PRIJAVA PROJEKATA</a:t>
            </a:r>
          </a:p>
          <a:p>
            <a:pPr marL="411480">
              <a:buSzTx/>
              <a:buNone/>
              <a:defRPr/>
            </a:pPr>
            <a:endParaRPr lang="hr-HR" sz="16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obvezna natječajna dokumentacija  (prijavni obrasci, statut udruge, financijsko izvješće o poslovanju udruge i </a:t>
            </a:r>
            <a:r>
              <a:rPr lang="hr-HR" sz="1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dr</a:t>
            </a: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.)</a:t>
            </a:r>
            <a:endParaRPr lang="hr-HR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neobvezna natječajna dokumentacija (pisma namjere, pisma preporuke)</a:t>
            </a:r>
          </a:p>
          <a:p>
            <a:pPr marL="411480">
              <a:buNone/>
              <a:defRPr/>
            </a:pPr>
            <a:endParaRPr lang="hr-HR" sz="1800" b="1" dirty="0" smtClean="0">
              <a:solidFill>
                <a:srgbClr val="7DFF7D"/>
              </a:solidFill>
              <a:latin typeface="Microsoft Sans Serif" pitchFamily="34" charset="0"/>
            </a:endParaRPr>
          </a:p>
          <a:p>
            <a:pPr marL="411480">
              <a:buNone/>
              <a:defRPr/>
            </a:pPr>
            <a:r>
              <a:rPr lang="hr-HR" sz="1800" b="1" dirty="0" smtClean="0">
                <a:solidFill>
                  <a:srgbClr val="7DFF7D"/>
                </a:solidFill>
                <a:latin typeface="Microsoft Sans Serif" pitchFamily="34" charset="0"/>
              </a:rPr>
              <a:t>OBRADA PRIJAVA I REALIZACIJA PRIHVAĆENIH PROJEKATA</a:t>
            </a: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ne razmatraju se prijave koje  se nisu odnosile na predmet Natječaja, uz koje nije priložena zatražena osnovna dokumentacija ili su dostavljene nakon isteka roka Natječaja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Odluku o prihvaćanju projekata donosi Upravni odbor Fonda u roku od 60 dana od dana isteka roka za podnošenje prijava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Odluka UO se objavljuje na web stranici Fonda </a:t>
            </a:r>
            <a:r>
              <a:rPr lang="hr-H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(</a:t>
            </a:r>
            <a:r>
              <a:rPr lang="hr-H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  <a:hlinkClick r:id="rId2"/>
              </a:rPr>
              <a:t>www.fzoeu.hr</a:t>
            </a:r>
            <a:r>
              <a:rPr lang="hr-HR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) </a:t>
            </a: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u  daljnjem roku od 15 dana</a:t>
            </a:r>
          </a:p>
          <a:p>
            <a:pPr marL="411480">
              <a:buFont typeface="Wingdings" pitchFamily="2" charset="2"/>
              <a:buChar char="q"/>
              <a:defRPr/>
            </a:pPr>
            <a:r>
              <a:rPr lang="hr-HR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Fond sklapa ugovore s korisnicima sredstava  u roku od 30 dana od donošenja odluke UO</a:t>
            </a:r>
          </a:p>
          <a:p>
            <a:pPr marL="411480">
              <a:buFont typeface="Wingdings" pitchFamily="2" charset="2"/>
              <a:buChar char="q"/>
              <a:defRPr/>
            </a:pPr>
            <a:endParaRPr lang="hr-HR" sz="1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  <a:p>
            <a:pPr marL="411480">
              <a:buNone/>
              <a:defRPr/>
            </a:pPr>
            <a:endParaRPr lang="hr-HR" sz="1800" dirty="0">
              <a:latin typeface="Microsoft Sans Serif" pitchFamily="34" charset="0"/>
            </a:endParaRPr>
          </a:p>
        </p:txBody>
      </p:sp>
      <p:pic>
        <p:nvPicPr>
          <p:cNvPr id="21510" name="Picture 3" descr="Logo Fon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3888" y="44450"/>
            <a:ext cx="863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rb r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6350"/>
            <a:ext cx="7127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Box 142337"/>
          <p:cNvSpPr txBox="1">
            <a:spLocks noChangeArrowheads="1"/>
          </p:cNvSpPr>
          <p:nvPr/>
        </p:nvSpPr>
        <p:spPr bwMode="auto">
          <a:xfrm>
            <a:off x="611188" y="134938"/>
            <a:ext cx="792003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rnd" algn="ctr">
            <a:noFill/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000" b="1" spc="-1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Arial" pitchFamily="34" charset="0"/>
              </a:rPr>
              <a:t>PREGLED PRIJAVLJENIH PROJEKATA ORGANIZACIJA CIVILNOGA DRUŠTVA NA NAJTEČAJ FZOEU 2010. GODINE</a:t>
            </a:r>
            <a:endParaRPr lang="hr-HR" sz="2000" b="1" spc="-100" dirty="0"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Arial" pitchFamily="34" charset="0"/>
            </a:endParaRPr>
          </a:p>
        </p:txBody>
      </p:sp>
      <p:pic>
        <p:nvPicPr>
          <p:cNvPr id="23557" name="Rectangle 1423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4525" y="0"/>
            <a:ext cx="8651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Rectangle 142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" y="0"/>
            <a:ext cx="7127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428" name="Group 308"/>
          <p:cNvGraphicFramePr>
            <a:graphicFrameLocks noGrp="1"/>
          </p:cNvGraphicFramePr>
          <p:nvPr/>
        </p:nvGraphicFramePr>
        <p:xfrm>
          <a:off x="539553" y="1605968"/>
          <a:ext cx="8064897" cy="2754029"/>
        </p:xfrm>
        <a:graphic>
          <a:graphicData uri="http://schemas.openxmlformats.org/drawingml/2006/table">
            <a:tbl>
              <a:tblPr/>
              <a:tblGrid>
                <a:gridCol w="4494152"/>
                <a:gridCol w="1122471"/>
                <a:gridCol w="1296144"/>
                <a:gridCol w="1152130"/>
              </a:tblGrid>
              <a:tr h="5173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A.) Projekti zaštite okoliša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Broj  projekata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Tražena sredstva/kn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Postotak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142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Prihvatljivi projekti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3.230.000,00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37%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Projekti koji ne zadovoljavaju uvjete Natječaja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1.187.000,00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18%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Odbijeni projekti (nisu predmet Natječaja, nije dostavljena osnovna dokumentacija, dostavljene nakon isteka roka Natječaja)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 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3.133.000,00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45%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5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Microsoft Sans Serif" pitchFamily="34" charset="0"/>
                          <a:cs typeface="Arial" pitchFamily="34" charset="0"/>
                        </a:rPr>
                        <a:t>UKUPNO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118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7.550.000,00 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6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Sans Serif" pitchFamily="34" charset="0"/>
                          <a:cs typeface="Microsoft Sans Serif" pitchFamily="34" charset="0"/>
                        </a:rPr>
                        <a:t>100%</a:t>
                      </a:r>
                      <a:endParaRPr lang="hr-HR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DAC68"/>
                        </a:gs>
                        <a:gs pos="100000">
                          <a:srgbClr val="6DAC68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6196</TotalTime>
  <Words>1073</Words>
  <Application>Microsoft Office PowerPoint</Application>
  <PresentationFormat>On-screen Show (4:3)</PresentationFormat>
  <Paragraphs>217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Oduševljenje</vt:lpstr>
      <vt:lpstr>Slide 1</vt:lpstr>
      <vt:lpstr>Slide 2</vt:lpstr>
      <vt:lpstr>NAČINI DODJELJIVANJA SREDSTAVA FONDA</vt:lpstr>
      <vt:lpstr>NATJEČAJ FZOEU ZA 2010. GODINU</vt:lpstr>
      <vt:lpstr>NATJEČAJ FZOEU ZA 2010. GODINU</vt:lpstr>
      <vt:lpstr>NATJEČAJ FZOEU ZA 2010. GODINU</vt:lpstr>
      <vt:lpstr>NATJEČAJ FZOEU ZA 2010. GODINU</vt:lpstr>
      <vt:lpstr>NATJEČAJ FZOEU ZA 2010. GODINU</vt:lpstr>
      <vt:lpstr>Slide 9</vt:lpstr>
      <vt:lpstr>Slide 10</vt:lpstr>
      <vt:lpstr>Slide 11</vt:lpstr>
      <vt:lpstr>Slide 12</vt:lpstr>
      <vt:lpstr>Slide 13</vt:lpstr>
      <vt:lpstr>Slide 14</vt:lpstr>
    </vt:vector>
  </TitlesOfParts>
  <Company>FZOEU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jboko</dc:creator>
  <cp:lastModifiedBy>Andreja Smajlovic</cp:lastModifiedBy>
  <cp:revision>600</cp:revision>
  <dcterms:created xsi:type="dcterms:W3CDTF">2008-04-09T07:51:30Z</dcterms:created>
  <dcterms:modified xsi:type="dcterms:W3CDTF">2011-04-07T11:35:50Z</dcterms:modified>
</cp:coreProperties>
</file>